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charts/chart11.xml" ContentType="application/vnd.openxmlformats-officedocument.drawingml.chart+xml"/>
  <Override PartName="/ppt/notesSlides/notesSlide19.xml" ContentType="application/vnd.openxmlformats-officedocument.presentationml.notesSlide+xml"/>
  <Override PartName="/ppt/charts/chart12.xml" ContentType="application/vnd.openxmlformats-officedocument.drawingml.chart+xml"/>
  <Override PartName="/ppt/notesSlides/notesSlide20.xml" ContentType="application/vnd.openxmlformats-officedocument.presentationml.notesSlide+xml"/>
  <Override PartName="/ppt/charts/chart13.xml" ContentType="application/vnd.openxmlformats-officedocument.drawingml.chart+xml"/>
  <Override PartName="/ppt/notesSlides/notesSlide21.xml" ContentType="application/vnd.openxmlformats-officedocument.presentationml.notesSlide+xml"/>
  <Override PartName="/ppt/charts/chart14.xml" ContentType="application/vnd.openxmlformats-officedocument.drawingml.chart+xml"/>
  <Override PartName="/ppt/notesSlides/notesSlide22.xml" ContentType="application/vnd.openxmlformats-officedocument.presentationml.notesSlide+xml"/>
  <Override PartName="/ppt/charts/chart1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6.xml" ContentType="application/vnd.openxmlformats-officedocument.drawingml.chart+xml"/>
  <Override PartName="/ppt/notesSlides/notesSlide2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2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7.xml" ContentType="application/vnd.openxmlformats-officedocument.presentationml.notesSlide+xml"/>
  <Override PartName="/ppt/charts/chart22.xml" ContentType="application/vnd.openxmlformats-officedocument.drawingml.chart+xml"/>
  <Override PartName="/ppt/notesSlides/notesSlide28.xml" ContentType="application/vnd.openxmlformats-officedocument.presentationml.notesSlide+xml"/>
  <Override PartName="/ppt/charts/chart23.xml" ContentType="application/vnd.openxmlformats-officedocument.drawingml.chart+xml"/>
  <Override PartName="/ppt/notesSlides/notesSlide29.xml" ContentType="application/vnd.openxmlformats-officedocument.presentationml.notesSlide+xml"/>
  <Override PartName="/ppt/charts/chart24.xml" ContentType="application/vnd.openxmlformats-officedocument.drawingml.chart+xml"/>
  <Override PartName="/ppt/notesSlides/notesSlide30.xml" ContentType="application/vnd.openxmlformats-officedocument.presentationml.notesSlide+xml"/>
  <Override PartName="/ppt/charts/chart25.xml" ContentType="application/vnd.openxmlformats-officedocument.drawingml.chart+xml"/>
  <Override PartName="/ppt/notesSlides/notesSlide31.xml" ContentType="application/vnd.openxmlformats-officedocument.presentationml.notesSlide+xml"/>
  <Override PartName="/ppt/charts/chart26.xml" ContentType="application/vnd.openxmlformats-officedocument.drawingml.chart+xml"/>
  <Override PartName="/ppt/notesSlides/notesSlide32.xml" ContentType="application/vnd.openxmlformats-officedocument.presentationml.notesSlide+xml"/>
  <Override PartName="/ppt/charts/chart27.xml" ContentType="application/vnd.openxmlformats-officedocument.drawingml.chart+xml"/>
  <Override PartName="/ppt/notesSlides/notesSlide33.xml" ContentType="application/vnd.openxmlformats-officedocument.presentationml.notesSlide+xml"/>
  <Override PartName="/ppt/charts/chart28.xml" ContentType="application/vnd.openxmlformats-officedocument.drawingml.chart+xml"/>
  <Override PartName="/ppt/notesSlides/notesSlide34.xml" ContentType="application/vnd.openxmlformats-officedocument.presentationml.notesSlide+xml"/>
  <Override PartName="/ppt/charts/chart29.xml" ContentType="application/vnd.openxmlformats-officedocument.drawingml.chart+xml"/>
  <Override PartName="/ppt/notesSlides/notesSlide35.xml" ContentType="application/vnd.openxmlformats-officedocument.presentationml.notesSlide+xml"/>
  <Override PartName="/ppt/charts/chart30.xml" ContentType="application/vnd.openxmlformats-officedocument.drawingml.chart+xml"/>
  <Override PartName="/ppt/notesSlides/notesSlide36.xml" ContentType="application/vnd.openxmlformats-officedocument.presentationml.notesSlide+xml"/>
  <Override PartName="/ppt/charts/chart31.xml" ContentType="application/vnd.openxmlformats-officedocument.drawingml.chart+xml"/>
  <Override PartName="/ppt/notesSlides/notesSlide37.xml" ContentType="application/vnd.openxmlformats-officedocument.presentationml.notesSlide+xml"/>
  <Override PartName="/ppt/charts/chart32.xml" ContentType="application/vnd.openxmlformats-officedocument.drawingml.chart+xml"/>
  <Override PartName="/ppt/notesSlides/notesSlide38.xml" ContentType="application/vnd.openxmlformats-officedocument.presentationml.notesSlide+xml"/>
  <Override PartName="/ppt/charts/chart33.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34.xml" ContentType="application/vnd.openxmlformats-officedocument.drawingml.chart+xml"/>
  <Override PartName="/ppt/notesSlides/notesSlide40.xml" ContentType="application/vnd.openxmlformats-officedocument.presentationml.notesSlide+xml"/>
  <Override PartName="/ppt/charts/chart35.xml" ContentType="application/vnd.openxmlformats-officedocument.drawingml.chart+xml"/>
  <Override PartName="/ppt/notesSlides/notesSlide41.xml" ContentType="application/vnd.openxmlformats-officedocument.presentationml.notesSlide+xml"/>
  <Override PartName="/ppt/charts/chart36.xml" ContentType="application/vnd.openxmlformats-officedocument.drawingml.chart+xml"/>
  <Override PartName="/ppt/theme/themeOverride2.xml" ContentType="application/vnd.openxmlformats-officedocument.themeOverride+xml"/>
  <Override PartName="/ppt/notesSlides/notesSlide42.xml" ContentType="application/vnd.openxmlformats-officedocument.presentationml.notesSlide+xml"/>
  <Override PartName="/ppt/charts/chart37.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8.xml" ContentType="application/vnd.openxmlformats-officedocument.drawingml.chart+xml"/>
  <Override PartName="/ppt/notesSlides/notesSlide47.xml" ContentType="application/vnd.openxmlformats-officedocument.presentationml.notesSlide+xml"/>
  <Override PartName="/ppt/charts/chart39.xml" ContentType="application/vnd.openxmlformats-officedocument.drawingml.chart+xml"/>
  <Override PartName="/ppt/notesSlides/notesSlide4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notesSlides/notesSlide49.xml" ContentType="application/vnd.openxmlformats-officedocument.presentationml.notesSlide+xml"/>
  <Override PartName="/ppt/charts/chart42.xml" ContentType="application/vnd.openxmlformats-officedocument.drawingml.chart+xml"/>
  <Override PartName="/ppt/notesSlides/notesSlide50.xml" ContentType="application/vnd.openxmlformats-officedocument.presentationml.notesSlide+xml"/>
  <Override PartName="/ppt/charts/chart43.xml" ContentType="application/vnd.openxmlformats-officedocument.drawingml.chart+xml"/>
  <Override PartName="/ppt/notesSlides/notesSlide51.xml" ContentType="application/vnd.openxmlformats-officedocument.presentationml.notesSlide+xml"/>
  <Override PartName="/ppt/charts/chart44.xml" ContentType="application/vnd.openxmlformats-officedocument.drawingml.chart+xml"/>
  <Override PartName="/ppt/notesSlides/notesSlide52.xml" ContentType="application/vnd.openxmlformats-officedocument.presentationml.notesSlide+xml"/>
  <Override PartName="/ppt/charts/chart45.xml" ContentType="application/vnd.openxmlformats-officedocument.drawingml.chart+xml"/>
  <Override PartName="/ppt/notesSlides/notesSlide53.xml" ContentType="application/vnd.openxmlformats-officedocument.presentationml.notesSlide+xml"/>
  <Override PartName="/ppt/charts/chart46.xml" ContentType="application/vnd.openxmlformats-officedocument.drawingml.chart+xml"/>
  <Override PartName="/ppt/notesSlides/notesSlide54.xml" ContentType="application/vnd.openxmlformats-officedocument.presentationml.notesSlide+xml"/>
  <Override PartName="/ppt/charts/chart47.xml" ContentType="application/vnd.openxmlformats-officedocument.drawingml.chart+xml"/>
  <Override PartName="/ppt/notesSlides/notesSlide55.xml" ContentType="application/vnd.openxmlformats-officedocument.presentationml.notesSlide+xml"/>
  <Override PartName="/ppt/charts/chart48.xml" ContentType="application/vnd.openxmlformats-officedocument.drawingml.chart+xml"/>
  <Override PartName="/ppt/notesSlides/notesSlide56.xml" ContentType="application/vnd.openxmlformats-officedocument.presentationml.notesSlide+xml"/>
  <Override PartName="/ppt/charts/chart49.xml" ContentType="application/vnd.openxmlformats-officedocument.drawingml.chart+xml"/>
  <Override PartName="/ppt/notesSlides/notesSlide57.xml" ContentType="application/vnd.openxmlformats-officedocument.presentationml.notesSlide+xml"/>
  <Override PartName="/ppt/charts/chart50.xml" ContentType="application/vnd.openxmlformats-officedocument.drawingml.chart+xml"/>
  <Override PartName="/ppt/notesSlides/notesSlide58.xml" ContentType="application/vnd.openxmlformats-officedocument.presentationml.notesSlide+xml"/>
  <Override PartName="/ppt/charts/chart51.xml" ContentType="application/vnd.openxmlformats-officedocument.drawingml.chart+xml"/>
  <Override PartName="/ppt/notesSlides/notesSlide59.xml" ContentType="application/vnd.openxmlformats-officedocument.presentationml.notesSlide+xml"/>
  <Override PartName="/ppt/charts/chart52.xml" ContentType="application/vnd.openxmlformats-officedocument.drawingml.chart+xml"/>
  <Override PartName="/ppt/notesSlides/notesSlide60.xml" ContentType="application/vnd.openxmlformats-officedocument.presentationml.notesSlide+xml"/>
  <Override PartName="/ppt/charts/chart53.xml" ContentType="application/vnd.openxmlformats-officedocument.drawingml.chart+xml"/>
  <Override PartName="/ppt/notesSlides/notesSlide61.xml" ContentType="application/vnd.openxmlformats-officedocument.presentationml.notesSlide+xml"/>
  <Override PartName="/ppt/charts/chart54.xml" ContentType="application/vnd.openxmlformats-officedocument.drawingml.chart+xml"/>
  <Override PartName="/ppt/theme/themeOverride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55.xml" ContentType="application/vnd.openxmlformats-officedocument.drawingml.chart+xml"/>
  <Override PartName="/ppt/notesSlides/notesSlide67.xml" ContentType="application/vnd.openxmlformats-officedocument.presentationml.notesSlide+xml"/>
  <Override PartName="/ppt/charts/chart56.xml" ContentType="application/vnd.openxmlformats-officedocument.drawingml.chart+xml"/>
  <Override PartName="/ppt/notesSlides/notesSlide68.xml" ContentType="application/vnd.openxmlformats-officedocument.presentationml.notesSlide+xml"/>
  <Override PartName="/ppt/charts/chart57.xml" ContentType="application/vnd.openxmlformats-officedocument.drawingml.chart+xml"/>
  <Override PartName="/ppt/notesSlides/notesSlide69.xml" ContentType="application/vnd.openxmlformats-officedocument.presentationml.notesSlide+xml"/>
  <Override PartName="/ppt/charts/chart58.xml" ContentType="application/vnd.openxmlformats-officedocument.drawingml.chart+xml"/>
  <Override PartName="/ppt/notesSlides/notesSlide70.xml" ContentType="application/vnd.openxmlformats-officedocument.presentationml.notesSlide+xml"/>
  <Override PartName="/ppt/charts/chart59.xml" ContentType="application/vnd.openxmlformats-officedocument.drawingml.chart+xml"/>
  <Override PartName="/ppt/notesSlides/notesSlide71.xml" ContentType="application/vnd.openxmlformats-officedocument.presentationml.notesSlide+xml"/>
  <Override PartName="/ppt/charts/chart60.xml" ContentType="application/vnd.openxmlformats-officedocument.drawingml.chart+xml"/>
  <Override PartName="/ppt/notesSlides/notesSlide72.xml" ContentType="application/vnd.openxmlformats-officedocument.presentationml.notesSlide+xml"/>
  <Override PartName="/ppt/charts/chart61.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colors10.xml" ContentType="application/vnd.ms-office.chartcolorstyle+xml"/>
  <Override PartName="/ppt/charts/style10.xml" ContentType="application/vnd.ms-office.chartstyle+xml"/>
  <Override PartName="/ppt/charts/style11.xml" ContentType="application/vnd.ms-office.chartstyle+xml"/>
  <Override PartName="/ppt/charts/colors1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7" r:id="rId3"/>
    <p:sldMasterId id="2147483703" r:id="rId4"/>
    <p:sldMasterId id="2147483724" r:id="rId5"/>
    <p:sldMasterId id="2147483740" r:id="rId6"/>
    <p:sldMasterId id="2147483746" r:id="rId7"/>
  </p:sldMasterIdLst>
  <p:notesMasterIdLst>
    <p:notesMasterId r:id="rId104"/>
  </p:notesMasterIdLst>
  <p:sldIdLst>
    <p:sldId id="741" r:id="rId8"/>
    <p:sldId id="742" r:id="rId9"/>
    <p:sldId id="743" r:id="rId10"/>
    <p:sldId id="767" r:id="rId11"/>
    <p:sldId id="751" r:id="rId12"/>
    <p:sldId id="752" r:id="rId13"/>
    <p:sldId id="768" r:id="rId14"/>
    <p:sldId id="766" r:id="rId15"/>
    <p:sldId id="775" r:id="rId16"/>
    <p:sldId id="842" r:id="rId17"/>
    <p:sldId id="909" r:id="rId18"/>
    <p:sldId id="910" r:id="rId19"/>
    <p:sldId id="657" r:id="rId20"/>
    <p:sldId id="912" r:id="rId21"/>
    <p:sldId id="911" r:id="rId22"/>
    <p:sldId id="913" r:id="rId23"/>
    <p:sldId id="914" r:id="rId24"/>
    <p:sldId id="915" r:id="rId25"/>
    <p:sldId id="639" r:id="rId26"/>
    <p:sldId id="916" r:id="rId27"/>
    <p:sldId id="917" r:id="rId28"/>
    <p:sldId id="759" r:id="rId29"/>
    <p:sldId id="844" r:id="rId30"/>
    <p:sldId id="678" r:id="rId31"/>
    <p:sldId id="885" r:id="rId32"/>
    <p:sldId id="886" r:id="rId33"/>
    <p:sldId id="918" r:id="rId34"/>
    <p:sldId id="883" r:id="rId35"/>
    <p:sldId id="881" r:id="rId36"/>
    <p:sldId id="760" r:id="rId37"/>
    <p:sldId id="880" r:id="rId38"/>
    <p:sldId id="757" r:id="rId39"/>
    <p:sldId id="758" r:id="rId40"/>
    <p:sldId id="763" r:id="rId41"/>
    <p:sldId id="764" r:id="rId42"/>
    <p:sldId id="633" r:id="rId43"/>
    <p:sldId id="882" r:id="rId44"/>
    <p:sldId id="761" r:id="rId45"/>
    <p:sldId id="762" r:id="rId46"/>
    <p:sldId id="726" r:id="rId47"/>
    <p:sldId id="889" r:id="rId48"/>
    <p:sldId id="919" r:id="rId49"/>
    <p:sldId id="920" r:id="rId50"/>
    <p:sldId id="887" r:id="rId51"/>
    <p:sldId id="921" r:id="rId52"/>
    <p:sldId id="891" r:id="rId53"/>
    <p:sldId id="922" r:id="rId54"/>
    <p:sldId id="924" r:id="rId55"/>
    <p:sldId id="943" r:id="rId56"/>
    <p:sldId id="944" r:id="rId57"/>
    <p:sldId id="945" r:id="rId58"/>
    <p:sldId id="946" r:id="rId59"/>
    <p:sldId id="720" r:id="rId60"/>
    <p:sldId id="666" r:id="rId61"/>
    <p:sldId id="925" r:id="rId62"/>
    <p:sldId id="926" r:id="rId63"/>
    <p:sldId id="669" r:id="rId64"/>
    <p:sldId id="927" r:id="rId65"/>
    <p:sldId id="928" r:id="rId66"/>
    <p:sldId id="672" r:id="rId67"/>
    <p:sldId id="939" r:id="rId68"/>
    <p:sldId id="940" r:id="rId69"/>
    <p:sldId id="941" r:id="rId70"/>
    <p:sldId id="956" r:id="rId71"/>
    <p:sldId id="955" r:id="rId72"/>
    <p:sldId id="675" r:id="rId73"/>
    <p:sldId id="933" r:id="rId74"/>
    <p:sldId id="723" r:id="rId75"/>
    <p:sldId id="934" r:id="rId76"/>
    <p:sldId id="942" r:id="rId77"/>
    <p:sldId id="905" r:id="rId78"/>
    <p:sldId id="947" r:id="rId79"/>
    <p:sldId id="949" r:id="rId80"/>
    <p:sldId id="950" r:id="rId81"/>
    <p:sldId id="729" r:id="rId82"/>
    <p:sldId id="732" r:id="rId83"/>
    <p:sldId id="935" r:id="rId84"/>
    <p:sldId id="936" r:id="rId85"/>
    <p:sldId id="937" r:id="rId86"/>
    <p:sldId id="938" r:id="rId87"/>
    <p:sldId id="888" r:id="rId88"/>
    <p:sldId id="907" r:id="rId89"/>
    <p:sldId id="951" r:id="rId90"/>
    <p:sldId id="954" r:id="rId91"/>
    <p:sldId id="952" r:id="rId92"/>
    <p:sldId id="876" r:id="rId93"/>
    <p:sldId id="846" r:id="rId94"/>
    <p:sldId id="702" r:id="rId95"/>
    <p:sldId id="957" r:id="rId96"/>
    <p:sldId id="958" r:id="rId97"/>
    <p:sldId id="845" r:id="rId98"/>
    <p:sldId id="959" r:id="rId99"/>
    <p:sldId id="847" r:id="rId100"/>
    <p:sldId id="848" r:id="rId101"/>
    <p:sldId id="849" r:id="rId102"/>
    <p:sldId id="701" r:id="rId103"/>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9B9B"/>
    <a:srgbClr val="6A279C"/>
    <a:srgbClr val="002060"/>
    <a:srgbClr val="C9E9FF"/>
    <a:srgbClr val="92D050"/>
    <a:srgbClr val="FF0000"/>
    <a:srgbClr val="0B3B6C"/>
    <a:srgbClr val="81ABFF"/>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3" d="100"/>
          <a:sy n="93" d="100"/>
        </p:scale>
        <p:origin x="-187" y="-14"/>
      </p:cViewPr>
      <p:guideLst>
        <p:guide orient="horz" pos="2160"/>
        <p:guide pos="3840"/>
      </p:guideLst>
    </p:cSldViewPr>
  </p:slideViewPr>
  <p:notesTextViewPr>
    <p:cViewPr>
      <p:scale>
        <a:sx n="1" d="1"/>
        <a:sy n="1" d="1"/>
      </p:scale>
      <p:origin x="0" y="0"/>
    </p:cViewPr>
  </p:notesTextViewPr>
  <p:sorterViewPr>
    <p:cViewPr>
      <p:scale>
        <a:sx n="100" d="100"/>
        <a:sy n="100" d="100"/>
      </p:scale>
      <p:origin x="0" y="20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1.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2.xml"/></Relationships>
</file>

<file path=ppt/charts/_rels/chart3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package" Target="../embeddings/Microsoft_Excel_Worksheet54.xlsx"/><Relationship Id="rId1" Type="http://schemas.openxmlformats.org/officeDocument/2006/relationships/themeOverride" Target="../theme/themeOverride3.xml"/><Relationship Id="rId4" Type="http://schemas.microsoft.com/office/2011/relationships/chartStyle" Target="style10.xm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79918207921918E-2"/>
          <c:y val="0.12026175182174048"/>
          <c:w val="0.90413541670676889"/>
          <c:h val="0.78255870434221841"/>
        </c:manualLayout>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F79-4305-9D35-B8345141214A}"/>
                </c:ext>
              </c:extLst>
            </c:dLbl>
            <c:dLbl>
              <c:idx val="1"/>
              <c:layout/>
              <c:tx>
                <c:rich>
                  <a:bodyPr/>
                  <a:lstStyle/>
                  <a:p>
                    <a:pPr algn="ctr">
                      <a:defRPr/>
                    </a:pPr>
                    <a:r>
                      <a:rPr lang="en-US"/>
                      <a:t>51%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F79-4305-9D35-B8345141214A}"/>
                </c:ext>
              </c:extLst>
            </c:dLbl>
            <c:dLbl>
              <c:idx val="2"/>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F79-4305-9D35-B8345141214A}"/>
                </c:ext>
              </c:extLst>
            </c:dLbl>
            <c:dLbl>
              <c:idx val="3"/>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F79-4305-9D35-B8345141214A}"/>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F79-4305-9D35-B8345141214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Female</c:v>
                </c:pt>
                <c:pt idx="1">
                  <c:v>Male</c:v>
                </c:pt>
                <c:pt idx="2">
                  <c:v>Non binary / third gender</c:v>
                </c:pt>
                <c:pt idx="3">
                  <c:v>Prefer not to say</c:v>
                </c:pt>
                <c:pt idx="4">
                  <c:v>Prefer to self-describe (please complete box below)</c:v>
                </c:pt>
              </c:strCache>
            </c:strRef>
          </c:cat>
          <c:val>
            <c:numRef>
              <c:f>Sheet1!$C$2:$C$6</c:f>
              <c:numCache>
                <c:formatCode>0%</c:formatCode>
                <c:ptCount val="5"/>
                <c:pt idx="0">
                  <c:v>0.47</c:v>
                </c:pt>
                <c:pt idx="1">
                  <c:v>0.51</c:v>
                </c:pt>
                <c:pt idx="2">
                  <c:v>0</c:v>
                </c:pt>
                <c:pt idx="3">
                  <c:v>0.02</c:v>
                </c:pt>
                <c:pt idx="4">
                  <c:v>0</c:v>
                </c:pt>
              </c:numCache>
            </c:numRef>
          </c:val>
          <c:extLst xmlns:c16r2="http://schemas.microsoft.com/office/drawing/2015/06/chart">
            <c:ext xmlns:c16="http://schemas.microsoft.com/office/drawing/2014/chart" uri="{C3380CC4-5D6E-409C-BE32-E72D297353CC}">
              <c16:uniqueId val="{00000005-6F79-4305-9D35-B8345141214A}"/>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F79-4305-9D35-B8345141214A}"/>
                </c:ext>
              </c:extLst>
            </c:dLbl>
            <c:dLbl>
              <c:idx val="1"/>
              <c:layout/>
              <c:tx>
                <c:rich>
                  <a:bodyPr/>
                  <a:lstStyle/>
                  <a:p>
                    <a:pPr algn="ctr">
                      <a:defRPr/>
                    </a:pPr>
                    <a:r>
                      <a:rPr lang="en-US"/>
                      <a:t>55%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F79-4305-9D35-B8345141214A}"/>
                </c:ext>
              </c:extLst>
            </c:dLbl>
            <c:dLbl>
              <c:idx val="2"/>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F79-4305-9D35-B8345141214A}"/>
                </c:ext>
              </c:extLst>
            </c:dLbl>
            <c:dLbl>
              <c:idx val="3"/>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F79-4305-9D35-B8345141214A}"/>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F79-4305-9D35-B8345141214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Female</c:v>
                </c:pt>
                <c:pt idx="1">
                  <c:v>Male</c:v>
                </c:pt>
                <c:pt idx="2">
                  <c:v>Non binary / third gender</c:v>
                </c:pt>
                <c:pt idx="3">
                  <c:v>Prefer not to say</c:v>
                </c:pt>
                <c:pt idx="4">
                  <c:v>Prefer to self-describe (please complete box below)</c:v>
                </c:pt>
              </c:strCache>
            </c:strRef>
          </c:cat>
          <c:val>
            <c:numRef>
              <c:f>Sheet1!$D$2:$D$6</c:f>
              <c:numCache>
                <c:formatCode>0%</c:formatCode>
                <c:ptCount val="5"/>
                <c:pt idx="0">
                  <c:v>0.42</c:v>
                </c:pt>
                <c:pt idx="1">
                  <c:v>0.55000000000000004</c:v>
                </c:pt>
                <c:pt idx="2">
                  <c:v>0</c:v>
                </c:pt>
                <c:pt idx="3">
                  <c:v>0.02</c:v>
                </c:pt>
                <c:pt idx="4">
                  <c:v>0</c:v>
                </c:pt>
              </c:numCache>
            </c:numRef>
          </c:val>
          <c:extLst xmlns:c16r2="http://schemas.microsoft.com/office/drawing/2015/06/chart">
            <c:ext xmlns:c16="http://schemas.microsoft.com/office/drawing/2014/chart" uri="{C3380CC4-5D6E-409C-BE32-E72D297353CC}">
              <c16:uniqueId val="{0000000B-6F79-4305-9D35-B8345141214A}"/>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50%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F79-4305-9D35-B8345141214A}"/>
                </c:ext>
              </c:extLst>
            </c:dLbl>
            <c:dLbl>
              <c:idx val="1"/>
              <c:layout/>
              <c:tx>
                <c:rich>
                  <a:bodyPr/>
                  <a:lstStyle/>
                  <a:p>
                    <a:pPr algn="ctr">
                      <a:defRPr/>
                    </a:pPr>
                    <a:r>
                      <a:rPr lang="en-US"/>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F79-4305-9D35-B8345141214A}"/>
                </c:ext>
              </c:extLst>
            </c:dLbl>
            <c:dLbl>
              <c:idx val="2"/>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F79-4305-9D35-B8345141214A}"/>
                </c:ext>
              </c:extLst>
            </c:dLbl>
            <c:dLbl>
              <c:idx val="3"/>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F79-4305-9D35-B8345141214A}"/>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F79-4305-9D35-B8345141214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Female</c:v>
                </c:pt>
                <c:pt idx="1">
                  <c:v>Male</c:v>
                </c:pt>
                <c:pt idx="2">
                  <c:v>Non binary / third gender</c:v>
                </c:pt>
                <c:pt idx="3">
                  <c:v>Prefer not to say</c:v>
                </c:pt>
                <c:pt idx="4">
                  <c:v>Prefer to self-describe (please complete box below)</c:v>
                </c:pt>
              </c:strCache>
            </c:strRef>
          </c:cat>
          <c:val>
            <c:numRef>
              <c:f>Sheet1!$E$2:$E$6</c:f>
              <c:numCache>
                <c:formatCode>0%</c:formatCode>
                <c:ptCount val="5"/>
                <c:pt idx="0">
                  <c:v>0.5</c:v>
                </c:pt>
                <c:pt idx="1">
                  <c:v>0.47</c:v>
                </c:pt>
                <c:pt idx="2">
                  <c:v>0</c:v>
                </c:pt>
                <c:pt idx="3">
                  <c:v>0.03</c:v>
                </c:pt>
                <c:pt idx="4">
                  <c:v>0</c:v>
                </c:pt>
              </c:numCache>
            </c:numRef>
          </c:val>
          <c:extLst xmlns:c16r2="http://schemas.microsoft.com/office/drawing/2015/06/chart">
            <c:ext xmlns:c16="http://schemas.microsoft.com/office/drawing/2014/chart" uri="{C3380CC4-5D6E-409C-BE32-E72D297353CC}">
              <c16:uniqueId val="{00000011-6F79-4305-9D35-B8345141214A}"/>
            </c:ext>
          </c:extLst>
        </c:ser>
        <c:ser>
          <c:idx val="3"/>
          <c:order val="3"/>
          <c:tx>
            <c:strRef>
              <c:f>Sheet1!$F$1</c:f>
              <c:strCache>
                <c:ptCount val="1"/>
                <c:pt idx="0">
                  <c:v>Lincolnshire population</c:v>
                </c:pt>
              </c:strCache>
            </c:strRef>
          </c:tx>
          <c:spPr>
            <a:solidFill>
              <a:srgbClr val="00B050"/>
            </a:solidFill>
          </c:spPr>
          <c:invertIfNegative val="0"/>
          <c:dLbls>
            <c:dLbl>
              <c:idx val="0"/>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203-4490-8EE3-23326C47918C}"/>
                </c:ext>
              </c:extLst>
            </c:dLbl>
            <c:dLbl>
              <c:idx val="1"/>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03-4490-8EE3-23326C47918C}"/>
                </c:ext>
              </c:extLst>
            </c:dLbl>
            <c:spPr>
              <a:noFill/>
              <a:ln>
                <a:noFill/>
              </a:ln>
              <a:effectLst/>
            </c:spPr>
            <c:showLegendKey val="1"/>
            <c:showVal val="1"/>
            <c:showCatName val="1"/>
            <c:showSerName val="1"/>
            <c:showPercent val="1"/>
            <c:showBubbleSize val="1"/>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Female</c:v>
                </c:pt>
                <c:pt idx="1">
                  <c:v>Male</c:v>
                </c:pt>
                <c:pt idx="2">
                  <c:v>Non binary / third gender</c:v>
                </c:pt>
                <c:pt idx="3">
                  <c:v>Prefer not to say</c:v>
                </c:pt>
                <c:pt idx="4">
                  <c:v>Prefer to self-describe (please complete box below)</c:v>
                </c:pt>
              </c:strCache>
            </c:strRef>
          </c:cat>
          <c:val>
            <c:numRef>
              <c:f>Sheet1!$F$2:$F$6</c:f>
              <c:numCache>
                <c:formatCode>0%</c:formatCode>
                <c:ptCount val="5"/>
                <c:pt idx="0">
                  <c:v>0.51</c:v>
                </c:pt>
                <c:pt idx="1">
                  <c:v>0.49</c:v>
                </c:pt>
              </c:numCache>
            </c:numRef>
          </c:val>
          <c:extLst xmlns:c16r2="http://schemas.microsoft.com/office/drawing/2015/06/chart">
            <c:ext xmlns:c16="http://schemas.microsoft.com/office/drawing/2014/chart" uri="{C3380CC4-5D6E-409C-BE32-E72D297353CC}">
              <c16:uniqueId val="{00000000-A203-4490-8EE3-23326C47918C}"/>
            </c:ext>
          </c:extLst>
        </c:ser>
        <c:dLbls>
          <c:showLegendKey val="1"/>
          <c:showVal val="1"/>
          <c:showCatName val="1"/>
          <c:showSerName val="1"/>
          <c:showPercent val="1"/>
          <c:showBubbleSize val="1"/>
        </c:dLbls>
        <c:gapWidth val="100"/>
        <c:axId val="192513536"/>
        <c:axId val="192515072"/>
      </c:barChart>
      <c:catAx>
        <c:axId val="19251353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2515072"/>
        <c:crosses val="autoZero"/>
        <c:auto val="0"/>
        <c:lblAlgn val="ctr"/>
        <c:lblOffset val="100"/>
        <c:noMultiLvlLbl val="0"/>
      </c:catAx>
      <c:valAx>
        <c:axId val="192515072"/>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2513536"/>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2BC-41A2-89BC-48EB15A3049A}"/>
                </c:ext>
              </c:extLst>
            </c:dLbl>
            <c:dLbl>
              <c:idx val="1"/>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2BC-41A2-89BC-48EB15A3049A}"/>
                </c:ext>
              </c:extLst>
            </c:dLbl>
            <c:dLbl>
              <c:idx val="2"/>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2BC-41A2-89BC-48EB15A3049A}"/>
                </c:ext>
              </c:extLst>
            </c:dLbl>
            <c:dLbl>
              <c:idx val="3"/>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2BC-41A2-89BC-48EB15A3049A}"/>
                </c:ext>
              </c:extLst>
            </c:dLbl>
            <c:dLbl>
              <c:idx val="4"/>
              <c:layout/>
              <c:tx>
                <c:rich>
                  <a:bodyPr/>
                  <a:lstStyle/>
                  <a:p>
                    <a:pPr algn="ctr">
                      <a:defRPr/>
                    </a:pPr>
                    <a:r>
                      <a:rPr lang="en-US"/>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2BC-41A2-89BC-48EB15A3049A}"/>
                </c:ext>
              </c:extLst>
            </c:dLbl>
            <c:dLbl>
              <c:idx val="5"/>
              <c:layout/>
              <c:tx>
                <c:rich>
                  <a:bodyPr/>
                  <a:lstStyle/>
                  <a:p>
                    <a:pPr algn="ctr">
                      <a:defRPr/>
                    </a:pPr>
                    <a:r>
                      <a:rPr lang="en-US"/>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2BC-41A2-89BC-48EB15A3049A}"/>
                </c:ext>
              </c:extLst>
            </c:dLbl>
            <c:dLbl>
              <c:idx val="6"/>
              <c:layout/>
              <c:tx>
                <c:rich>
                  <a:bodyPr/>
                  <a:lstStyle/>
                  <a:p>
                    <a:pPr algn="ctr">
                      <a:defRPr/>
                    </a:pPr>
                    <a:r>
                      <a:rPr lang="en-US"/>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2BC-41A2-89BC-48EB15A3049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&lt;12m</c:v>
                </c:pt>
                <c:pt idx="1">
                  <c:v>&gt;12m &lt;2 yrs</c:v>
                </c:pt>
                <c:pt idx="2">
                  <c:v>&gt;2 yrs &lt;3 yrs</c:v>
                </c:pt>
                <c:pt idx="3">
                  <c:v>&gt;3yrs &lt;5yrs</c:v>
                </c:pt>
                <c:pt idx="4">
                  <c:v>&gt;5yrs &lt;10yrs</c:v>
                </c:pt>
                <c:pt idx="5">
                  <c:v>&gt;10yrs &lt;20yrs</c:v>
                </c:pt>
                <c:pt idx="6">
                  <c:v>20yrs +</c:v>
                </c:pt>
              </c:strCache>
            </c:strRef>
          </c:cat>
          <c:val>
            <c:numRef>
              <c:f>'Sheet1'!$C$2:$C$8</c:f>
              <c:numCache>
                <c:formatCode>0%</c:formatCode>
                <c:ptCount val="7"/>
                <c:pt idx="0">
                  <c:v>0.03</c:v>
                </c:pt>
                <c:pt idx="1">
                  <c:v>0.03</c:v>
                </c:pt>
                <c:pt idx="2">
                  <c:v>0.04</c:v>
                </c:pt>
                <c:pt idx="3">
                  <c:v>0.08</c:v>
                </c:pt>
                <c:pt idx="4">
                  <c:v>0.14000000000000001</c:v>
                </c:pt>
                <c:pt idx="5">
                  <c:v>0.25</c:v>
                </c:pt>
                <c:pt idx="6">
                  <c:v>0.43</c:v>
                </c:pt>
              </c:numCache>
            </c:numRef>
          </c:val>
          <c:extLst xmlns:c16r2="http://schemas.microsoft.com/office/drawing/2015/06/chart">
            <c:ext xmlns:c16="http://schemas.microsoft.com/office/drawing/2014/chart" uri="{C3380CC4-5D6E-409C-BE32-E72D297353CC}">
              <c16:uniqueId val="{00000007-52BC-41A2-89BC-48EB15A3049A}"/>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2BC-41A2-89BC-48EB15A3049A}"/>
                </c:ext>
              </c:extLst>
            </c:dLbl>
            <c:dLbl>
              <c:idx val="1"/>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2BC-41A2-89BC-48EB15A3049A}"/>
                </c:ext>
              </c:extLst>
            </c:dLbl>
            <c:dLbl>
              <c:idx val="2"/>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2BC-41A2-89BC-48EB15A3049A}"/>
                </c:ext>
              </c:extLst>
            </c:dLbl>
            <c:dLbl>
              <c:idx val="3"/>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52BC-41A2-89BC-48EB15A3049A}"/>
                </c:ext>
              </c:extLst>
            </c:dLbl>
            <c:dLbl>
              <c:idx val="4"/>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2BC-41A2-89BC-48EB15A3049A}"/>
                </c:ext>
              </c:extLst>
            </c:dLbl>
            <c:dLbl>
              <c:idx val="5"/>
              <c:layout/>
              <c:tx>
                <c:rich>
                  <a:bodyPr/>
                  <a:lstStyle/>
                  <a:p>
                    <a:pPr algn="ctr">
                      <a:defRPr/>
                    </a:pPr>
                    <a:r>
                      <a:rPr lang="en-US"/>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2BC-41A2-89BC-48EB15A3049A}"/>
                </c:ext>
              </c:extLst>
            </c:dLbl>
            <c:dLbl>
              <c:idx val="6"/>
              <c:layout/>
              <c:tx>
                <c:rich>
                  <a:bodyPr/>
                  <a:lstStyle/>
                  <a:p>
                    <a:pPr algn="ctr">
                      <a:defRPr/>
                    </a:pPr>
                    <a:r>
                      <a:rPr lang="en-US"/>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52BC-41A2-89BC-48EB15A3049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&lt;12m</c:v>
                </c:pt>
                <c:pt idx="1">
                  <c:v>&gt;12m &lt;2 yrs</c:v>
                </c:pt>
                <c:pt idx="2">
                  <c:v>&gt;2 yrs &lt;3 yrs</c:v>
                </c:pt>
                <c:pt idx="3">
                  <c:v>&gt;3yrs &lt;5yrs</c:v>
                </c:pt>
                <c:pt idx="4">
                  <c:v>&gt;5yrs &lt;10yrs</c:v>
                </c:pt>
                <c:pt idx="5">
                  <c:v>&gt;10yrs &lt;20yrs</c:v>
                </c:pt>
                <c:pt idx="6">
                  <c:v>20yrs +</c:v>
                </c:pt>
              </c:strCache>
            </c:strRef>
          </c:cat>
          <c:val>
            <c:numRef>
              <c:f>'Sheet1'!$D$2:$D$8</c:f>
              <c:numCache>
                <c:formatCode>0%</c:formatCode>
                <c:ptCount val="7"/>
                <c:pt idx="0">
                  <c:v>0.02</c:v>
                </c:pt>
                <c:pt idx="1">
                  <c:v>0.04</c:v>
                </c:pt>
                <c:pt idx="2">
                  <c:v>0.04</c:v>
                </c:pt>
                <c:pt idx="3">
                  <c:v>7.0000000000000007E-2</c:v>
                </c:pt>
                <c:pt idx="4">
                  <c:v>0.13</c:v>
                </c:pt>
                <c:pt idx="5">
                  <c:v>0.24</c:v>
                </c:pt>
                <c:pt idx="6">
                  <c:v>0.45</c:v>
                </c:pt>
              </c:numCache>
            </c:numRef>
          </c:val>
          <c:extLst xmlns:c16r2="http://schemas.microsoft.com/office/drawing/2015/06/chart">
            <c:ext xmlns:c16="http://schemas.microsoft.com/office/drawing/2014/chart" uri="{C3380CC4-5D6E-409C-BE32-E72D297353CC}">
              <c16:uniqueId val="{0000000F-52BC-41A2-89BC-48EB15A3049A}"/>
            </c:ext>
          </c:extLst>
        </c:ser>
        <c:ser>
          <c:idx val="2"/>
          <c:order val="2"/>
          <c:tx>
            <c:strRef>
              <c:f>Sheet1!$E$1</c:f>
              <c:strCache>
                <c:ptCount val="1"/>
                <c:pt idx="0">
                  <c:v>2019</c:v>
                </c:pt>
              </c:strCache>
            </c:strRef>
          </c:tx>
          <c:spPr>
            <a:solidFill>
              <a:srgbClr val="6A279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2BC-41A2-89BC-48EB15A3049A}"/>
                </c:ext>
              </c:extLst>
            </c:dLbl>
            <c:dLbl>
              <c:idx val="1"/>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52BC-41A2-89BC-48EB15A3049A}"/>
                </c:ext>
              </c:extLst>
            </c:dLbl>
            <c:dLbl>
              <c:idx val="2"/>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52BC-41A2-89BC-48EB15A3049A}"/>
                </c:ext>
              </c:extLst>
            </c:dLbl>
            <c:dLbl>
              <c:idx val="3"/>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52BC-41A2-89BC-48EB15A3049A}"/>
                </c:ext>
              </c:extLst>
            </c:dLbl>
            <c:dLbl>
              <c:idx val="4"/>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52BC-41A2-89BC-48EB15A3049A}"/>
                </c:ext>
              </c:extLst>
            </c:dLbl>
            <c:dLbl>
              <c:idx val="5"/>
              <c:layout/>
              <c:tx>
                <c:rich>
                  <a:bodyPr/>
                  <a:lstStyle/>
                  <a:p>
                    <a:pPr algn="ctr">
                      <a:defRPr/>
                    </a:pPr>
                    <a:r>
                      <a:rPr lang="en-US"/>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52BC-41A2-89BC-48EB15A3049A}"/>
                </c:ext>
              </c:extLst>
            </c:dLbl>
            <c:dLbl>
              <c:idx val="6"/>
              <c:layout/>
              <c:tx>
                <c:rich>
                  <a:bodyPr/>
                  <a:lstStyle/>
                  <a:p>
                    <a:pPr algn="ctr">
                      <a:defRPr/>
                    </a:pPr>
                    <a:r>
                      <a:rPr lang="en-US"/>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52BC-41A2-89BC-48EB15A3049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&lt;12m</c:v>
                </c:pt>
                <c:pt idx="1">
                  <c:v>&gt;12m &lt;2 yrs</c:v>
                </c:pt>
                <c:pt idx="2">
                  <c:v>&gt;2 yrs &lt;3 yrs</c:v>
                </c:pt>
                <c:pt idx="3">
                  <c:v>&gt;3yrs &lt;5yrs</c:v>
                </c:pt>
                <c:pt idx="4">
                  <c:v>&gt;5yrs &lt;10yrs</c:v>
                </c:pt>
                <c:pt idx="5">
                  <c:v>&gt;10yrs &lt;20yrs</c:v>
                </c:pt>
                <c:pt idx="6">
                  <c:v>20yrs +</c:v>
                </c:pt>
              </c:strCache>
            </c:strRef>
          </c:cat>
          <c:val>
            <c:numRef>
              <c:f>'Sheet1'!$E$2:$E$8</c:f>
              <c:numCache>
                <c:formatCode>0%</c:formatCode>
                <c:ptCount val="7"/>
                <c:pt idx="0">
                  <c:v>0.03</c:v>
                </c:pt>
                <c:pt idx="1">
                  <c:v>0.04</c:v>
                </c:pt>
                <c:pt idx="2">
                  <c:v>0.05</c:v>
                </c:pt>
                <c:pt idx="3">
                  <c:v>7.0000000000000007E-2</c:v>
                </c:pt>
                <c:pt idx="4">
                  <c:v>0.13</c:v>
                </c:pt>
                <c:pt idx="5">
                  <c:v>0.24</c:v>
                </c:pt>
                <c:pt idx="6">
                  <c:v>0.45</c:v>
                </c:pt>
              </c:numCache>
            </c:numRef>
          </c:val>
          <c:extLst xmlns:c16r2="http://schemas.microsoft.com/office/drawing/2015/06/chart">
            <c:ext xmlns:c16="http://schemas.microsoft.com/office/drawing/2014/chart" uri="{C3380CC4-5D6E-409C-BE32-E72D297353CC}">
              <c16:uniqueId val="{00000017-52BC-41A2-89BC-48EB15A3049A}"/>
            </c:ext>
          </c:extLst>
        </c:ser>
        <c:dLbls>
          <c:showLegendKey val="1"/>
          <c:showVal val="1"/>
          <c:showCatName val="1"/>
          <c:showSerName val="1"/>
          <c:showPercent val="1"/>
          <c:showBubbleSize val="1"/>
        </c:dLbls>
        <c:gapWidth val="100"/>
        <c:axId val="193929216"/>
        <c:axId val="193930752"/>
      </c:barChart>
      <c:catAx>
        <c:axId val="19392921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3930752"/>
        <c:crosses val="autoZero"/>
        <c:auto val="0"/>
        <c:lblAlgn val="ctr"/>
        <c:lblOffset val="100"/>
        <c:noMultiLvlLbl val="0"/>
      </c:catAx>
      <c:valAx>
        <c:axId val="193930752"/>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3929216"/>
        <c:crosses val="autoZero"/>
        <c:crossBetween val="between"/>
      </c:valAx>
      <c:spPr>
        <a:noFill/>
        <a:ln w="3989">
          <a:noFill/>
          <a:round/>
        </a:ln>
      </c:spPr>
    </c:plotArea>
    <c:legend>
      <c:legendPos val="t"/>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0.09</c:v>
                </c:pt>
                <c:pt idx="1">
                  <c:v>0.2</c:v>
                </c:pt>
                <c:pt idx="2">
                  <c:v>0.15</c:v>
                </c:pt>
                <c:pt idx="3">
                  <c:v>0.16</c:v>
                </c:pt>
                <c:pt idx="4">
                  <c:v>0.11</c:v>
                </c:pt>
                <c:pt idx="5">
                  <c:v>0.14000000000000001</c:v>
                </c:pt>
                <c:pt idx="6">
                  <c:v>0.14000000000000001</c:v>
                </c:pt>
              </c:numCache>
            </c:numRef>
          </c:val>
          <c:extLst xmlns:c16r2="http://schemas.microsoft.com/office/drawing/2015/06/chart">
            <c:ext xmlns:c16="http://schemas.microsoft.com/office/drawing/2014/chart" uri="{C3380CC4-5D6E-409C-BE32-E72D297353CC}">
              <c16:uniqueId val="{00000008-2CBE-4239-B68D-9404DCDC46FF}"/>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0.1</c:v>
                </c:pt>
                <c:pt idx="1">
                  <c:v>0.25</c:v>
                </c:pt>
                <c:pt idx="2">
                  <c:v>0.11</c:v>
                </c:pt>
                <c:pt idx="3">
                  <c:v>0.16</c:v>
                </c:pt>
                <c:pt idx="4">
                  <c:v>0.1</c:v>
                </c:pt>
                <c:pt idx="5">
                  <c:v>0.13</c:v>
                </c:pt>
                <c:pt idx="6">
                  <c:v>0.14000000000000001</c:v>
                </c:pt>
              </c:numCache>
            </c:numRef>
          </c:val>
          <c:extLst xmlns:c16r2="http://schemas.microsoft.com/office/drawing/2015/06/chart">
            <c:ext xmlns:c16="http://schemas.microsoft.com/office/drawing/2014/chart" uri="{C3380CC4-5D6E-409C-BE32-E72D297353CC}">
              <c16:uniqueId val="{00000011-2CBE-4239-B68D-9404DCDC46FF}"/>
            </c:ext>
          </c:extLst>
        </c:ser>
        <c:ser>
          <c:idx val="2"/>
          <c:order val="2"/>
          <c:tx>
            <c:strRef>
              <c:f>Sheet1!$E$1</c:f>
              <c:strCache>
                <c:ptCount val="1"/>
                <c:pt idx="0">
                  <c:v>2019</c:v>
                </c:pt>
              </c:strCache>
            </c:strRef>
          </c:tx>
          <c:spPr>
            <a:solidFill>
              <a:srgbClr val="6A279C"/>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0.08</c:v>
                </c:pt>
                <c:pt idx="1">
                  <c:v>0.21</c:v>
                </c:pt>
                <c:pt idx="2">
                  <c:v>0.12</c:v>
                </c:pt>
                <c:pt idx="3">
                  <c:v>0.18</c:v>
                </c:pt>
                <c:pt idx="4">
                  <c:v>0.12</c:v>
                </c:pt>
                <c:pt idx="5">
                  <c:v>0.14000000000000001</c:v>
                </c:pt>
                <c:pt idx="6">
                  <c:v>0.14000000000000001</c:v>
                </c:pt>
              </c:numCache>
            </c:numRef>
          </c:val>
          <c:extLst xmlns:c16r2="http://schemas.microsoft.com/office/drawing/2015/06/chart">
            <c:ext xmlns:c16="http://schemas.microsoft.com/office/drawing/2014/chart" uri="{C3380CC4-5D6E-409C-BE32-E72D297353CC}">
              <c16:uniqueId val="{0000001A-2CBE-4239-B68D-9404DCDC46FF}"/>
            </c:ext>
          </c:extLst>
        </c:ser>
        <c:ser>
          <c:idx val="3"/>
          <c:order val="3"/>
          <c:tx>
            <c:strRef>
              <c:f>Sheet1!$F$1</c:f>
              <c:strCache>
                <c:ptCount val="1"/>
                <c:pt idx="0">
                  <c:v>Lincolnshire</c:v>
                </c:pt>
              </c:strCache>
            </c:strRef>
          </c:tx>
          <c:spPr>
            <a:solidFill>
              <a:srgbClr val="00B05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Sheet1!$F$2:$F$8</c:f>
              <c:numCache>
                <c:formatCode>0%</c:formatCode>
                <c:ptCount val="7"/>
                <c:pt idx="0">
                  <c:v>0.09</c:v>
                </c:pt>
                <c:pt idx="1">
                  <c:v>0.2</c:v>
                </c:pt>
                <c:pt idx="2">
                  <c:v>0.13</c:v>
                </c:pt>
                <c:pt idx="3">
                  <c:v>0.15</c:v>
                </c:pt>
                <c:pt idx="4">
                  <c:v>0.12</c:v>
                </c:pt>
                <c:pt idx="5">
                  <c:v>0.18</c:v>
                </c:pt>
                <c:pt idx="6">
                  <c:v>0.12</c:v>
                </c:pt>
              </c:numCache>
            </c:numRef>
          </c:val>
          <c:extLst xmlns:c16r2="http://schemas.microsoft.com/office/drawing/2015/06/chart">
            <c:ext xmlns:c16="http://schemas.microsoft.com/office/drawing/2014/chart" uri="{C3380CC4-5D6E-409C-BE32-E72D297353CC}">
              <c16:uniqueId val="{0000001B-2CBE-4239-B68D-9404DCDC46FF}"/>
            </c:ext>
          </c:extLst>
        </c:ser>
        <c:dLbls>
          <c:dLblPos val="outEnd"/>
          <c:showLegendKey val="0"/>
          <c:showVal val="1"/>
          <c:showCatName val="0"/>
          <c:showSerName val="0"/>
          <c:showPercent val="0"/>
          <c:showBubbleSize val="0"/>
        </c:dLbls>
        <c:gapWidth val="100"/>
        <c:axId val="194155648"/>
        <c:axId val="194157184"/>
      </c:barChart>
      <c:catAx>
        <c:axId val="194155648"/>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4157184"/>
        <c:crosses val="autoZero"/>
        <c:auto val="0"/>
        <c:lblAlgn val="ctr"/>
        <c:lblOffset val="100"/>
        <c:noMultiLvlLbl val="0"/>
      </c:catAx>
      <c:valAx>
        <c:axId val="194157184"/>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4155648"/>
        <c:crosses val="autoZero"/>
        <c:crossBetween val="between"/>
      </c:valAx>
      <c:spPr>
        <a:noFill/>
        <a:ln w="3989">
          <a:noFill/>
          <a:round/>
        </a:ln>
      </c:spPr>
    </c:plotArea>
    <c:legend>
      <c:legendPos val="t"/>
      <c:layout>
        <c:manualLayout>
          <c:xMode val="edge"/>
          <c:yMode val="edge"/>
          <c:x val="0.37611679619954891"/>
          <c:y val="7.2185186264068474E-2"/>
          <c:w val="0.25847546640006452"/>
          <c:h val="5.3986609269023156E-2"/>
        </c:manualLayou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c:v>
                </c:pt>
              </c:strCache>
            </c:strRef>
          </c:tx>
          <c:spPr>
            <a:solidFill>
              <a:srgbClr val="81ABF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strCache>
            </c:strRef>
          </c:cat>
          <c:val>
            <c:numRef>
              <c:f>Sheet1!$B$2:$B$9</c:f>
              <c:numCache>
                <c:formatCode>0%</c:formatCode>
                <c:ptCount val="8"/>
                <c:pt idx="0">
                  <c:v>0.24</c:v>
                </c:pt>
                <c:pt idx="1">
                  <c:v>0.2</c:v>
                </c:pt>
                <c:pt idx="2">
                  <c:v>0.24</c:v>
                </c:pt>
                <c:pt idx="3">
                  <c:v>0.2</c:v>
                </c:pt>
                <c:pt idx="4">
                  <c:v>7.0000000000000007E-2</c:v>
                </c:pt>
                <c:pt idx="5">
                  <c:v>0.04</c:v>
                </c:pt>
                <c:pt idx="6">
                  <c:v>0.01</c:v>
                </c:pt>
                <c:pt idx="7">
                  <c:v>0</c:v>
                </c:pt>
              </c:numCache>
            </c:numRef>
          </c:val>
          <c:extLst xmlns:c16r2="http://schemas.microsoft.com/office/drawing/2015/06/chart">
            <c:ext xmlns:c16="http://schemas.microsoft.com/office/drawing/2014/chart" uri="{C3380CC4-5D6E-409C-BE32-E72D297353CC}">
              <c16:uniqueId val="{00000000-D5A5-488D-9CE9-E784B7136A29}"/>
            </c:ext>
          </c:extLst>
        </c:ser>
        <c:ser>
          <c:idx val="1"/>
          <c:order val="1"/>
          <c:tx>
            <c:strRef>
              <c:f>Sheet1!$C$1</c:f>
              <c:strCache>
                <c:ptCount val="1"/>
                <c:pt idx="0">
                  <c:v>2018</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strCache>
            </c:strRef>
          </c:cat>
          <c:val>
            <c:numRef>
              <c:f>Sheet1!$C$2:$C$9</c:f>
              <c:numCache>
                <c:formatCode>0%</c:formatCode>
                <c:ptCount val="8"/>
                <c:pt idx="0">
                  <c:v>0.19</c:v>
                </c:pt>
                <c:pt idx="1">
                  <c:v>0.2</c:v>
                </c:pt>
                <c:pt idx="2">
                  <c:v>0.24</c:v>
                </c:pt>
                <c:pt idx="3">
                  <c:v>0.22</c:v>
                </c:pt>
                <c:pt idx="4">
                  <c:v>0.08</c:v>
                </c:pt>
                <c:pt idx="5">
                  <c:v>0.04</c:v>
                </c:pt>
                <c:pt idx="6">
                  <c:v>0.02</c:v>
                </c:pt>
                <c:pt idx="7">
                  <c:v>0</c:v>
                </c:pt>
              </c:numCache>
            </c:numRef>
          </c:val>
          <c:extLst xmlns:c16r2="http://schemas.microsoft.com/office/drawing/2015/06/chart">
            <c:ext xmlns:c16="http://schemas.microsoft.com/office/drawing/2014/chart" uri="{C3380CC4-5D6E-409C-BE32-E72D297353CC}">
              <c16:uniqueId val="{00000001-D5A5-488D-9CE9-E784B7136A29}"/>
            </c:ext>
          </c:extLst>
        </c:ser>
        <c:ser>
          <c:idx val="2"/>
          <c:order val="2"/>
          <c:tx>
            <c:strRef>
              <c:f>Sheet1!$D$1</c:f>
              <c:strCache>
                <c:ptCount val="1"/>
                <c:pt idx="0">
                  <c:v>2019</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strCache>
            </c:strRef>
          </c:cat>
          <c:val>
            <c:numRef>
              <c:f>Sheet1!$D$2:$D$9</c:f>
              <c:numCache>
                <c:formatCode>0%</c:formatCode>
                <c:ptCount val="8"/>
                <c:pt idx="0">
                  <c:v>0.2</c:v>
                </c:pt>
                <c:pt idx="1">
                  <c:v>0.19</c:v>
                </c:pt>
                <c:pt idx="2">
                  <c:v>0.24</c:v>
                </c:pt>
                <c:pt idx="3">
                  <c:v>0.23</c:v>
                </c:pt>
                <c:pt idx="4">
                  <c:v>0.09</c:v>
                </c:pt>
                <c:pt idx="5">
                  <c:v>0.03</c:v>
                </c:pt>
                <c:pt idx="6">
                  <c:v>0.02</c:v>
                </c:pt>
                <c:pt idx="7">
                  <c:v>0</c:v>
                </c:pt>
              </c:numCache>
            </c:numRef>
          </c:val>
          <c:extLst xmlns:c16r2="http://schemas.microsoft.com/office/drawing/2015/06/chart">
            <c:ext xmlns:c16="http://schemas.microsoft.com/office/drawing/2014/chart" uri="{C3380CC4-5D6E-409C-BE32-E72D297353CC}">
              <c16:uniqueId val="{00000002-D5A5-488D-9CE9-E784B7136A29}"/>
            </c:ext>
          </c:extLst>
        </c:ser>
        <c:ser>
          <c:idx val="3"/>
          <c:order val="3"/>
          <c:tx>
            <c:strRef>
              <c:f>Sheet1!$E$1</c:f>
              <c:strCache>
                <c:ptCount val="1"/>
                <c:pt idx="0">
                  <c:v>ONS Property count for Lincolnshire</c:v>
                </c:pt>
              </c:strCache>
            </c:strRef>
          </c:tx>
          <c:spPr>
            <a:solidFill>
              <a:srgbClr val="00B050"/>
            </a:solidFill>
            <a:ln>
              <a:noFill/>
            </a:ln>
            <a:effectLst/>
          </c:spPr>
          <c:invertIfNegative val="0"/>
          <c:dLbls>
            <c:dLbl>
              <c:idx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strCache>
            </c:strRef>
          </c:cat>
          <c:val>
            <c:numRef>
              <c:f>Sheet1!$E$2:$E$9</c:f>
              <c:numCache>
                <c:formatCode>0%</c:formatCode>
                <c:ptCount val="8"/>
                <c:pt idx="0">
                  <c:v>0.39</c:v>
                </c:pt>
                <c:pt idx="1">
                  <c:v>0.21</c:v>
                </c:pt>
                <c:pt idx="2">
                  <c:v>0.2</c:v>
                </c:pt>
                <c:pt idx="3">
                  <c:v>0.11</c:v>
                </c:pt>
                <c:pt idx="4">
                  <c:v>0.06</c:v>
                </c:pt>
                <c:pt idx="5">
                  <c:v>0.02</c:v>
                </c:pt>
                <c:pt idx="6">
                  <c:v>0.01</c:v>
                </c:pt>
                <c:pt idx="7">
                  <c:v>0</c:v>
                </c:pt>
              </c:numCache>
            </c:numRef>
          </c:val>
          <c:extLst xmlns:c16r2="http://schemas.microsoft.com/office/drawing/2015/06/chart">
            <c:ext xmlns:c16="http://schemas.microsoft.com/office/drawing/2014/chart" uri="{C3380CC4-5D6E-409C-BE32-E72D297353CC}">
              <c16:uniqueId val="{00000003-D5A5-488D-9CE9-E784B7136A29}"/>
            </c:ext>
          </c:extLst>
        </c:ser>
        <c:dLbls>
          <c:dLblPos val="outEnd"/>
          <c:showLegendKey val="0"/>
          <c:showVal val="1"/>
          <c:showCatName val="0"/>
          <c:showSerName val="0"/>
          <c:showPercent val="0"/>
          <c:showBubbleSize val="0"/>
        </c:dLbls>
        <c:gapWidth val="121"/>
        <c:overlap val="-25"/>
        <c:axId val="194259968"/>
        <c:axId val="194282240"/>
      </c:barChart>
      <c:catAx>
        <c:axId val="194259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4282240"/>
        <c:crosses val="autoZero"/>
        <c:auto val="1"/>
        <c:lblAlgn val="ctr"/>
        <c:lblOffset val="100"/>
        <c:noMultiLvlLbl val="0"/>
      </c:catAx>
      <c:valAx>
        <c:axId val="194282240"/>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4259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Pt>
            <c:idx val="0"/>
            <c:invertIfNegative val="0"/>
            <c:bubble3D val="0"/>
            <c:spPr>
              <a:solidFill>
                <a:srgbClr val="FF000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0-F542-45A8-B321-915C3B24201C}"/>
              </c:ext>
            </c:extLst>
          </c:dPt>
          <c:dPt>
            <c:idx val="1"/>
            <c:invertIfNegative val="0"/>
            <c:bubble3D val="0"/>
            <c:spPr>
              <a:solidFill>
                <a:srgbClr val="00B0F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1-F542-45A8-B321-915C3B24201C}"/>
              </c:ext>
            </c:extLst>
          </c:dPt>
          <c:dPt>
            <c:idx val="2"/>
            <c:invertIfNegative val="0"/>
            <c:bubble3D val="0"/>
            <c:spPr>
              <a:solidFill>
                <a:schemeClr val="accent3"/>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2-F542-45A8-B321-915C3B24201C}"/>
              </c:ext>
            </c:extLst>
          </c:dPt>
          <c:dPt>
            <c:idx val="3"/>
            <c:invertIfNegative val="0"/>
            <c:bubble3D val="0"/>
            <c:spPr>
              <a:solidFill>
                <a:srgbClr val="00B05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3-F542-45A8-B321-915C3B24201C}"/>
              </c:ext>
            </c:extLst>
          </c:dPt>
          <c:dLbls>
            <c:dLbl>
              <c:idx val="0"/>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542-45A8-B321-915C3B24201C}"/>
                </c:ext>
              </c:extLst>
            </c:dLbl>
            <c:dLbl>
              <c:idx val="1"/>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42-45A8-B321-915C3B24201C}"/>
                </c:ext>
              </c:extLst>
            </c:dLbl>
            <c:dLbl>
              <c:idx val="2"/>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542-45A8-B321-915C3B24201C}"/>
                </c:ext>
              </c:extLst>
            </c:dLbl>
            <c:dLbl>
              <c:idx val="3"/>
              <c:layout/>
              <c:tx>
                <c:rich>
                  <a:bodyPr/>
                  <a:lstStyle/>
                  <a:p>
                    <a:pPr algn="ctr">
                      <a:defRPr b="1"/>
                    </a:pPr>
                    <a:r>
                      <a:rPr lang="en-US" b="1"/>
                      <a:t>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542-45A8-B321-915C3B24201C}"/>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Reduced</c:v>
                </c:pt>
                <c:pt idx="1">
                  <c:v>Frozen at the current level</c:v>
                </c:pt>
                <c:pt idx="2">
                  <c:v>Increased slightly</c:v>
                </c:pt>
                <c:pt idx="3">
                  <c:v>Increased further</c:v>
                </c:pt>
              </c:strCache>
            </c:strRef>
          </c:cat>
          <c:val>
            <c:numRef>
              <c:f>Sheet1!$C$2:$C$5</c:f>
              <c:numCache>
                <c:formatCode>0%</c:formatCode>
                <c:ptCount val="4"/>
                <c:pt idx="0">
                  <c:v>0.01</c:v>
                </c:pt>
                <c:pt idx="1">
                  <c:v>0.04</c:v>
                </c:pt>
                <c:pt idx="2">
                  <c:v>0.19</c:v>
                </c:pt>
                <c:pt idx="3">
                  <c:v>0.76</c:v>
                </c:pt>
              </c:numCache>
            </c:numRef>
          </c:val>
          <c:extLst xmlns:c16r2="http://schemas.microsoft.com/office/drawing/2015/06/chart">
            <c:ext xmlns:c16="http://schemas.microsoft.com/office/drawing/2014/chart" uri="{C3380CC4-5D6E-409C-BE32-E72D297353CC}">
              <c16:uniqueId val="{00000004-F542-45A8-B321-915C3B24201C}"/>
            </c:ext>
          </c:extLst>
        </c:ser>
        <c:dLbls>
          <c:showLegendKey val="1"/>
          <c:showVal val="1"/>
          <c:showCatName val="1"/>
          <c:showSerName val="1"/>
          <c:showPercent val="1"/>
          <c:showBubbleSize val="1"/>
        </c:dLbls>
        <c:gapWidth val="100"/>
        <c:axId val="194456960"/>
        <c:axId val="194462848"/>
      </c:barChart>
      <c:catAx>
        <c:axId val="194456960"/>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4462848"/>
        <c:crosses val="autoZero"/>
        <c:auto val="0"/>
        <c:lblAlgn val="ctr"/>
        <c:lblOffset val="100"/>
        <c:noMultiLvlLbl val="0"/>
      </c:catAx>
      <c:valAx>
        <c:axId val="194462848"/>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4456960"/>
        <c:crosses val="autoZero"/>
        <c:crossBetween val="between"/>
      </c:valAx>
      <c:spPr>
        <a:noFill/>
        <a:ln w="3989">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Reduced</c:v>
                </c:pt>
              </c:strCache>
            </c:strRef>
          </c:tx>
          <c:spPr>
            <a:solidFill>
              <a:srgbClr val="FF0000"/>
            </a:solidFill>
          </c:spPr>
          <c:invertIfNegative val="0"/>
          <c:dLbls>
            <c:dLbl>
              <c:idx val="0"/>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90F-4462-A9D9-26CED46A7C13}"/>
                </c:ext>
              </c:extLst>
            </c:dLbl>
            <c:dLbl>
              <c:idx val="1"/>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90F-4462-A9D9-26CED46A7C13}"/>
                </c:ext>
              </c:extLst>
            </c:dLbl>
            <c:dLbl>
              <c:idx val="2"/>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90F-4462-A9D9-26CED46A7C13}"/>
                </c:ext>
              </c:extLst>
            </c:dLbl>
            <c:dLbl>
              <c:idx val="3"/>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90F-4462-A9D9-26CED46A7C13}"/>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90F-4462-A9D9-26CED46A7C13}"/>
                </c:ext>
              </c:extLst>
            </c:dLbl>
            <c:dLbl>
              <c:idx val="5"/>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90F-4462-A9D9-26CED46A7C13}"/>
                </c:ext>
              </c:extLst>
            </c:dLbl>
            <c:dLbl>
              <c:idx val="6"/>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190F-4462-A9D9-26CED46A7C13}"/>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0.01</c:v>
                </c:pt>
                <c:pt idx="1">
                  <c:v>0.01</c:v>
                </c:pt>
                <c:pt idx="2">
                  <c:v>0.03</c:v>
                </c:pt>
                <c:pt idx="3">
                  <c:v>0</c:v>
                </c:pt>
                <c:pt idx="4">
                  <c:v>0</c:v>
                </c:pt>
                <c:pt idx="5">
                  <c:v>0</c:v>
                </c:pt>
                <c:pt idx="6">
                  <c:v>0.01</c:v>
                </c:pt>
              </c:numCache>
            </c:numRef>
          </c:val>
          <c:extLst xmlns:c16r2="http://schemas.microsoft.com/office/drawing/2015/06/chart">
            <c:ext xmlns:c16="http://schemas.microsoft.com/office/drawing/2014/chart" uri="{C3380CC4-5D6E-409C-BE32-E72D297353CC}">
              <c16:uniqueId val="{00000007-190F-4462-A9D9-26CED46A7C13}"/>
            </c:ext>
          </c:extLst>
        </c:ser>
        <c:ser>
          <c:idx val="1"/>
          <c:order val="1"/>
          <c:tx>
            <c:strRef>
              <c:f>Sheet1!$D$1</c:f>
              <c:strCache>
                <c:ptCount val="1"/>
                <c:pt idx="0">
                  <c:v>Frozen at the current level</c:v>
                </c:pt>
              </c:strCache>
            </c:strRef>
          </c:tx>
          <c:spPr>
            <a:solidFill>
              <a:srgbClr val="00B0F0"/>
            </a:solidFill>
          </c:spPr>
          <c:invertIfNegative val="0"/>
          <c:dLbls>
            <c:dLbl>
              <c:idx val="0"/>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190F-4462-A9D9-26CED46A7C13}"/>
                </c:ext>
              </c:extLst>
            </c:dLbl>
            <c:dLbl>
              <c:idx val="1"/>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90F-4462-A9D9-26CED46A7C13}"/>
                </c:ext>
              </c:extLst>
            </c:dLbl>
            <c:dLbl>
              <c:idx val="2"/>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190F-4462-A9D9-26CED46A7C13}"/>
                </c:ext>
              </c:extLst>
            </c:dLbl>
            <c:dLbl>
              <c:idx val="3"/>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90F-4462-A9D9-26CED46A7C13}"/>
                </c:ext>
              </c:extLst>
            </c:dLbl>
            <c:dLbl>
              <c:idx val="4"/>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190F-4462-A9D9-26CED46A7C13}"/>
                </c:ext>
              </c:extLst>
            </c:dLbl>
            <c:dLbl>
              <c:idx val="5"/>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190F-4462-A9D9-26CED46A7C13}"/>
                </c:ext>
              </c:extLst>
            </c:dLbl>
            <c:dLbl>
              <c:idx val="6"/>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190F-4462-A9D9-26CED46A7C1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0.06</c:v>
                </c:pt>
                <c:pt idx="1">
                  <c:v>0.04</c:v>
                </c:pt>
                <c:pt idx="2">
                  <c:v>0.04</c:v>
                </c:pt>
                <c:pt idx="3">
                  <c:v>0.05</c:v>
                </c:pt>
                <c:pt idx="4">
                  <c:v>0.04</c:v>
                </c:pt>
                <c:pt idx="5">
                  <c:v>0.04</c:v>
                </c:pt>
                <c:pt idx="6">
                  <c:v>0.04</c:v>
                </c:pt>
              </c:numCache>
            </c:numRef>
          </c:val>
          <c:extLst xmlns:c16r2="http://schemas.microsoft.com/office/drawing/2015/06/chart">
            <c:ext xmlns:c16="http://schemas.microsoft.com/office/drawing/2014/chart" uri="{C3380CC4-5D6E-409C-BE32-E72D297353CC}">
              <c16:uniqueId val="{0000000F-190F-4462-A9D9-26CED46A7C13}"/>
            </c:ext>
          </c:extLst>
        </c:ser>
        <c:ser>
          <c:idx val="2"/>
          <c:order val="2"/>
          <c:tx>
            <c:strRef>
              <c:f>Sheet1!$E$1</c:f>
              <c:strCache>
                <c:ptCount val="1"/>
                <c:pt idx="0">
                  <c:v>Increased slightly</c:v>
                </c:pt>
              </c:strCache>
            </c:strRef>
          </c:tx>
          <c:spPr>
            <a:solidFill>
              <a:schemeClr val="accent3"/>
            </a:solidFill>
          </c:spPr>
          <c:invertIfNegative val="0"/>
          <c:dLbls>
            <c:dLbl>
              <c:idx val="0"/>
              <c:layout/>
              <c:tx>
                <c:rich>
                  <a:bodyPr/>
                  <a:lstStyle/>
                  <a:p>
                    <a:pPr algn="ctr">
                      <a:defRPr>
                        <a:solidFill>
                          <a:schemeClr val="bg1"/>
                        </a:solidFill>
                      </a:defRPr>
                    </a:pPr>
                    <a:r>
                      <a:rPr lang="en-US">
                        <a:solidFill>
                          <a:schemeClr val="bg1"/>
                        </a:solidFill>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190F-4462-A9D9-26CED46A7C13}"/>
                </c:ext>
              </c:extLst>
            </c:dLbl>
            <c:dLbl>
              <c:idx val="1"/>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190F-4462-A9D9-26CED46A7C13}"/>
                </c:ext>
              </c:extLst>
            </c:dLbl>
            <c:dLbl>
              <c:idx val="2"/>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190F-4462-A9D9-26CED46A7C13}"/>
                </c:ext>
              </c:extLst>
            </c:dLbl>
            <c:dLbl>
              <c:idx val="3"/>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190F-4462-A9D9-26CED46A7C13}"/>
                </c:ext>
              </c:extLst>
            </c:dLbl>
            <c:dLbl>
              <c:idx val="4"/>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190F-4462-A9D9-26CED46A7C13}"/>
                </c:ext>
              </c:extLst>
            </c:dLbl>
            <c:dLbl>
              <c:idx val="5"/>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190F-4462-A9D9-26CED46A7C13}"/>
                </c:ext>
              </c:extLst>
            </c:dLbl>
            <c:dLbl>
              <c:idx val="6"/>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190F-4462-A9D9-26CED46A7C1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0.12</c:v>
                </c:pt>
                <c:pt idx="1">
                  <c:v>0.17</c:v>
                </c:pt>
                <c:pt idx="2">
                  <c:v>0.18</c:v>
                </c:pt>
                <c:pt idx="3">
                  <c:v>0.21</c:v>
                </c:pt>
                <c:pt idx="4">
                  <c:v>0.18</c:v>
                </c:pt>
                <c:pt idx="5">
                  <c:v>0.22</c:v>
                </c:pt>
                <c:pt idx="6">
                  <c:v>0.21</c:v>
                </c:pt>
              </c:numCache>
            </c:numRef>
          </c:val>
          <c:extLst xmlns:c16r2="http://schemas.microsoft.com/office/drawing/2015/06/chart">
            <c:ext xmlns:c16="http://schemas.microsoft.com/office/drawing/2014/chart" uri="{C3380CC4-5D6E-409C-BE32-E72D297353CC}">
              <c16:uniqueId val="{00000017-190F-4462-A9D9-26CED46A7C13}"/>
            </c:ext>
          </c:extLst>
        </c:ser>
        <c:ser>
          <c:idx val="3"/>
          <c:order val="3"/>
          <c:tx>
            <c:strRef>
              <c:f>Sheet1!$F$1</c:f>
              <c:strCache>
                <c:ptCount val="1"/>
                <c:pt idx="0">
                  <c:v>Increased further</c:v>
                </c:pt>
              </c:strCache>
            </c:strRef>
          </c:tx>
          <c:spPr>
            <a:solidFill>
              <a:srgbClr val="00B050"/>
            </a:solidFill>
          </c:spPr>
          <c:invertIfNegative val="0"/>
          <c:dLbls>
            <c:dLbl>
              <c:idx val="0"/>
              <c:layout/>
              <c:tx>
                <c:rich>
                  <a:bodyPr/>
                  <a:lstStyle/>
                  <a:p>
                    <a:pPr algn="ctr">
                      <a:defRPr b="1">
                        <a:solidFill>
                          <a:schemeClr val="bg1"/>
                        </a:solidFill>
                      </a:defRPr>
                    </a:pPr>
                    <a:r>
                      <a:rPr lang="en-US" b="1">
                        <a:solidFill>
                          <a:schemeClr val="bg1"/>
                        </a:solidFill>
                      </a:rPr>
                      <a:t>81%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190F-4462-A9D9-26CED46A7C13}"/>
                </c:ext>
              </c:extLst>
            </c:dLbl>
            <c:dLbl>
              <c:idx val="1"/>
              <c:layout/>
              <c:tx>
                <c:rich>
                  <a:bodyPr/>
                  <a:lstStyle/>
                  <a:p>
                    <a:pPr algn="ctr">
                      <a:defRPr>
                        <a:solidFill>
                          <a:schemeClr val="bg1"/>
                        </a:solidFill>
                      </a:defRPr>
                    </a:pPr>
                    <a:r>
                      <a:rPr lang="en-US">
                        <a:solidFill>
                          <a:schemeClr val="bg1"/>
                        </a:solidFill>
                      </a:rPr>
                      <a:t>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190F-4462-A9D9-26CED46A7C13}"/>
                </c:ext>
              </c:extLst>
            </c:dLbl>
            <c:dLbl>
              <c:idx val="2"/>
              <c:layout/>
              <c:tx>
                <c:rich>
                  <a:bodyPr/>
                  <a:lstStyle/>
                  <a:p>
                    <a:pPr algn="ctr">
                      <a:defRPr>
                        <a:solidFill>
                          <a:schemeClr val="bg1"/>
                        </a:solidFill>
                      </a:defRPr>
                    </a:pPr>
                    <a:r>
                      <a:rPr lang="en-US">
                        <a:solidFill>
                          <a:schemeClr val="bg1"/>
                        </a:solidFill>
                      </a:rPr>
                      <a:t>75%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190F-4462-A9D9-26CED46A7C13}"/>
                </c:ext>
              </c:extLst>
            </c:dLbl>
            <c:dLbl>
              <c:idx val="3"/>
              <c:layout/>
              <c:tx>
                <c:rich>
                  <a:bodyPr/>
                  <a:lstStyle/>
                  <a:p>
                    <a:pPr algn="ctr">
                      <a:defRPr>
                        <a:solidFill>
                          <a:schemeClr val="bg1"/>
                        </a:solidFill>
                      </a:defRPr>
                    </a:pPr>
                    <a:r>
                      <a:rPr lang="en-US">
                        <a:solidFill>
                          <a:schemeClr val="bg1"/>
                        </a:solidFill>
                      </a:rPr>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190F-4462-A9D9-26CED46A7C13}"/>
                </c:ext>
              </c:extLst>
            </c:dLbl>
            <c:dLbl>
              <c:idx val="4"/>
              <c:layout/>
              <c:tx>
                <c:rich>
                  <a:bodyPr/>
                  <a:lstStyle/>
                  <a:p>
                    <a:pPr algn="ctr">
                      <a:defRPr>
                        <a:solidFill>
                          <a:schemeClr val="bg1"/>
                        </a:solidFill>
                      </a:defRPr>
                    </a:pPr>
                    <a:r>
                      <a:rPr lang="en-US">
                        <a:solidFill>
                          <a:schemeClr val="bg1"/>
                        </a:solidFill>
                      </a:rPr>
                      <a:t>77%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190F-4462-A9D9-26CED46A7C13}"/>
                </c:ext>
              </c:extLst>
            </c:dLbl>
            <c:dLbl>
              <c:idx val="5"/>
              <c:layout/>
              <c:tx>
                <c:rich>
                  <a:bodyPr/>
                  <a:lstStyle/>
                  <a:p>
                    <a:pPr algn="ctr">
                      <a:defRPr>
                        <a:solidFill>
                          <a:schemeClr val="bg1"/>
                        </a:solidFill>
                      </a:defRPr>
                    </a:pPr>
                    <a:r>
                      <a:rPr lang="en-US">
                        <a:solidFill>
                          <a:schemeClr val="bg1"/>
                        </a:solidFill>
                      </a:rPr>
                      <a:t>73%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190F-4462-A9D9-26CED46A7C13}"/>
                </c:ext>
              </c:extLst>
            </c:dLbl>
            <c:dLbl>
              <c:idx val="6"/>
              <c:layout/>
              <c:tx>
                <c:rich>
                  <a:bodyPr/>
                  <a:lstStyle/>
                  <a:p>
                    <a:pPr algn="ctr">
                      <a:defRPr>
                        <a:solidFill>
                          <a:schemeClr val="bg1"/>
                        </a:solidFill>
                      </a:defRPr>
                    </a:pPr>
                    <a:r>
                      <a:rPr lang="en-US">
                        <a:solidFill>
                          <a:schemeClr val="bg1"/>
                        </a:solidFill>
                      </a:rPr>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190F-4462-A9D9-26CED46A7C13}"/>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'Sheet1'!$F$2:$F$8</c:f>
              <c:numCache>
                <c:formatCode>0%</c:formatCode>
                <c:ptCount val="7"/>
                <c:pt idx="0">
                  <c:v>0.81</c:v>
                </c:pt>
                <c:pt idx="1">
                  <c:v>0.78</c:v>
                </c:pt>
                <c:pt idx="2">
                  <c:v>0.75</c:v>
                </c:pt>
                <c:pt idx="3">
                  <c:v>0.74</c:v>
                </c:pt>
                <c:pt idx="4">
                  <c:v>0.77</c:v>
                </c:pt>
                <c:pt idx="5">
                  <c:v>0.73</c:v>
                </c:pt>
                <c:pt idx="6">
                  <c:v>0.74</c:v>
                </c:pt>
              </c:numCache>
            </c:numRef>
          </c:val>
          <c:extLst xmlns:c16r2="http://schemas.microsoft.com/office/drawing/2015/06/chart">
            <c:ext xmlns:c16="http://schemas.microsoft.com/office/drawing/2014/chart" uri="{C3380CC4-5D6E-409C-BE32-E72D297353CC}">
              <c16:uniqueId val="{0000001F-190F-4462-A9D9-26CED46A7C13}"/>
            </c:ext>
          </c:extLst>
        </c:ser>
        <c:dLbls>
          <c:showLegendKey val="1"/>
          <c:showVal val="1"/>
          <c:showCatName val="1"/>
          <c:showSerName val="1"/>
          <c:showPercent val="1"/>
          <c:showBubbleSize val="1"/>
        </c:dLbls>
        <c:gapWidth val="100"/>
        <c:overlap val="100"/>
        <c:axId val="194651648"/>
        <c:axId val="194653184"/>
      </c:barChart>
      <c:catAx>
        <c:axId val="194651648"/>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194653184"/>
        <c:crosses val="autoZero"/>
        <c:auto val="0"/>
        <c:lblAlgn val="ctr"/>
        <c:lblOffset val="100"/>
        <c:noMultiLvlLbl val="0"/>
      </c:catAx>
      <c:valAx>
        <c:axId val="194653184"/>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194651648"/>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Reduced</c:v>
                </c:pt>
              </c:strCache>
            </c:strRef>
          </c:tx>
          <c:spPr>
            <a:solidFill>
              <a:srgbClr val="FF0000"/>
            </a:solidFill>
          </c:spPr>
          <c:invertIfNegative val="0"/>
          <c:dLbls>
            <c:dLbl>
              <c:idx val="0"/>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C0A-41A7-A3B3-17E245826DEB}"/>
                </c:ext>
              </c:extLst>
            </c:dLbl>
            <c:dLbl>
              <c:idx val="1"/>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C0A-41A7-A3B3-17E245826DEB}"/>
                </c:ext>
              </c:extLst>
            </c:dLbl>
            <c:dLbl>
              <c:idx val="2"/>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C0A-41A7-A3B3-17E245826DEB}"/>
                </c:ext>
              </c:extLst>
            </c:dLbl>
            <c:dLbl>
              <c:idx val="3"/>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C0A-41A7-A3B3-17E245826DEB}"/>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C0A-41A7-A3B3-17E245826DEB}"/>
                </c:ext>
              </c:extLst>
            </c:dLbl>
            <c:dLbl>
              <c:idx val="5"/>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C0A-41A7-A3B3-17E245826DEB}"/>
                </c:ext>
              </c:extLst>
            </c:dLbl>
            <c:dLbl>
              <c:idx val="6"/>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C0A-41A7-A3B3-17E245826DEB}"/>
                </c:ext>
              </c:extLst>
            </c:dLbl>
            <c:dLbl>
              <c:idx val="7"/>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C0A-41A7-A3B3-17E245826DEB}"/>
                </c:ext>
              </c:extLst>
            </c:dLbl>
            <c:dLbl>
              <c:idx val="8"/>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C0A-41A7-A3B3-17E245826DE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pt idx="8">
                  <c:v>I don't know</c:v>
                </c:pt>
              </c:strCache>
            </c:strRef>
          </c:cat>
          <c:val>
            <c:numRef>
              <c:f>'Sheet1'!$C$2:$C$10</c:f>
              <c:numCache>
                <c:formatCode>0%</c:formatCode>
                <c:ptCount val="9"/>
                <c:pt idx="0">
                  <c:v>0.02</c:v>
                </c:pt>
                <c:pt idx="1">
                  <c:v>0.01</c:v>
                </c:pt>
                <c:pt idx="2">
                  <c:v>0</c:v>
                </c:pt>
                <c:pt idx="3">
                  <c:v>0.01</c:v>
                </c:pt>
                <c:pt idx="4">
                  <c:v>0</c:v>
                </c:pt>
                <c:pt idx="5">
                  <c:v>0.01</c:v>
                </c:pt>
                <c:pt idx="6">
                  <c:v>0.04</c:v>
                </c:pt>
                <c:pt idx="7">
                  <c:v>7.0000000000000007E-2</c:v>
                </c:pt>
                <c:pt idx="8">
                  <c:v>0.01</c:v>
                </c:pt>
              </c:numCache>
            </c:numRef>
          </c:val>
          <c:extLst xmlns:c16r2="http://schemas.microsoft.com/office/drawing/2015/06/chart">
            <c:ext xmlns:c16="http://schemas.microsoft.com/office/drawing/2014/chart" uri="{C3380CC4-5D6E-409C-BE32-E72D297353CC}">
              <c16:uniqueId val="{00000009-6C0A-41A7-A3B3-17E245826DEB}"/>
            </c:ext>
          </c:extLst>
        </c:ser>
        <c:ser>
          <c:idx val="1"/>
          <c:order val="1"/>
          <c:tx>
            <c:strRef>
              <c:f>Sheet1!$D$1</c:f>
              <c:strCache>
                <c:ptCount val="1"/>
                <c:pt idx="0">
                  <c:v>Frozen at the current level</c:v>
                </c:pt>
              </c:strCache>
            </c:strRef>
          </c:tx>
          <c:spPr>
            <a:solidFill>
              <a:srgbClr val="00B0F0"/>
            </a:solidFill>
          </c:spPr>
          <c:invertIfNegative val="0"/>
          <c:dLbls>
            <c:dLbl>
              <c:idx val="0"/>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C0A-41A7-A3B3-17E245826DEB}"/>
                </c:ext>
              </c:extLst>
            </c:dLbl>
            <c:dLbl>
              <c:idx val="1"/>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C0A-41A7-A3B3-17E245826DEB}"/>
                </c:ext>
              </c:extLst>
            </c:dLbl>
            <c:dLbl>
              <c:idx val="2"/>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C0A-41A7-A3B3-17E245826DEB}"/>
                </c:ext>
              </c:extLst>
            </c:dLbl>
            <c:dLbl>
              <c:idx val="3"/>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C0A-41A7-A3B3-17E245826DEB}"/>
                </c:ext>
              </c:extLst>
            </c:dLbl>
            <c:dLbl>
              <c:idx val="4"/>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C0A-41A7-A3B3-17E245826DEB}"/>
                </c:ext>
              </c:extLst>
            </c:dLbl>
            <c:dLbl>
              <c:idx val="5"/>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C0A-41A7-A3B3-17E245826DEB}"/>
                </c:ext>
              </c:extLst>
            </c:dLbl>
            <c:dLbl>
              <c:idx val="6"/>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C0A-41A7-A3B3-17E245826DEB}"/>
                </c:ext>
              </c:extLst>
            </c:dLbl>
            <c:dLbl>
              <c:idx val="7"/>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6C0A-41A7-A3B3-17E245826DEB}"/>
                </c:ext>
              </c:extLst>
            </c:dLbl>
            <c:dLbl>
              <c:idx val="8"/>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C0A-41A7-A3B3-17E245826DEB}"/>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pt idx="8">
                  <c:v>I don't know</c:v>
                </c:pt>
              </c:strCache>
            </c:strRef>
          </c:cat>
          <c:val>
            <c:numRef>
              <c:f>'Sheet1'!$D$2:$D$10</c:f>
              <c:numCache>
                <c:formatCode>0%</c:formatCode>
                <c:ptCount val="9"/>
                <c:pt idx="0">
                  <c:v>0.03</c:v>
                </c:pt>
                <c:pt idx="1">
                  <c:v>0.03</c:v>
                </c:pt>
                <c:pt idx="2">
                  <c:v>0.05</c:v>
                </c:pt>
                <c:pt idx="3">
                  <c:v>0.05</c:v>
                </c:pt>
                <c:pt idx="4">
                  <c:v>0.06</c:v>
                </c:pt>
                <c:pt idx="5">
                  <c:v>0.04</c:v>
                </c:pt>
                <c:pt idx="6">
                  <c:v>0</c:v>
                </c:pt>
                <c:pt idx="7">
                  <c:v>0</c:v>
                </c:pt>
                <c:pt idx="8">
                  <c:v>0.06</c:v>
                </c:pt>
              </c:numCache>
            </c:numRef>
          </c:val>
          <c:extLst xmlns:c16r2="http://schemas.microsoft.com/office/drawing/2015/06/chart">
            <c:ext xmlns:c16="http://schemas.microsoft.com/office/drawing/2014/chart" uri="{C3380CC4-5D6E-409C-BE32-E72D297353CC}">
              <c16:uniqueId val="{00000013-6C0A-41A7-A3B3-17E245826DEB}"/>
            </c:ext>
          </c:extLst>
        </c:ser>
        <c:ser>
          <c:idx val="2"/>
          <c:order val="2"/>
          <c:tx>
            <c:strRef>
              <c:f>Sheet1!$E$1</c:f>
              <c:strCache>
                <c:ptCount val="1"/>
                <c:pt idx="0">
                  <c:v>Increased slightly</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C0A-41A7-A3B3-17E245826DEB}"/>
                </c:ext>
              </c:extLst>
            </c:dLbl>
            <c:dLbl>
              <c:idx val="1"/>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6C0A-41A7-A3B3-17E245826DEB}"/>
                </c:ext>
              </c:extLst>
            </c:dLbl>
            <c:dLbl>
              <c:idx val="2"/>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6C0A-41A7-A3B3-17E245826DEB}"/>
                </c:ext>
              </c:extLst>
            </c:dLbl>
            <c:dLbl>
              <c:idx val="3"/>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6C0A-41A7-A3B3-17E245826DEB}"/>
                </c:ext>
              </c:extLst>
            </c:dLbl>
            <c:dLbl>
              <c:idx val="4"/>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6C0A-41A7-A3B3-17E245826DEB}"/>
                </c:ext>
              </c:extLst>
            </c:dLbl>
            <c:dLbl>
              <c:idx val="5"/>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6C0A-41A7-A3B3-17E245826DEB}"/>
                </c:ext>
              </c:extLst>
            </c:dLbl>
            <c:dLbl>
              <c:idx val="6"/>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6C0A-41A7-A3B3-17E245826DEB}"/>
                </c:ext>
              </c:extLst>
            </c:dLbl>
            <c:dLbl>
              <c:idx val="7"/>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6C0A-41A7-A3B3-17E245826DEB}"/>
                </c:ext>
              </c:extLst>
            </c:dLbl>
            <c:dLbl>
              <c:idx val="8"/>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6C0A-41A7-A3B3-17E245826DEB}"/>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pt idx="8">
                  <c:v>I don't know</c:v>
                </c:pt>
              </c:strCache>
            </c:strRef>
          </c:cat>
          <c:val>
            <c:numRef>
              <c:f>'Sheet1'!$E$2:$E$10</c:f>
              <c:numCache>
                <c:formatCode>0%</c:formatCode>
                <c:ptCount val="9"/>
                <c:pt idx="0">
                  <c:v>0.19</c:v>
                </c:pt>
                <c:pt idx="1">
                  <c:v>0.17</c:v>
                </c:pt>
                <c:pt idx="2">
                  <c:v>0.2</c:v>
                </c:pt>
                <c:pt idx="3">
                  <c:v>0.18</c:v>
                </c:pt>
                <c:pt idx="4">
                  <c:v>0.15</c:v>
                </c:pt>
                <c:pt idx="5">
                  <c:v>0.16</c:v>
                </c:pt>
                <c:pt idx="6">
                  <c:v>0.31</c:v>
                </c:pt>
                <c:pt idx="7">
                  <c:v>0.28999999999999998</c:v>
                </c:pt>
                <c:pt idx="8">
                  <c:v>0.23</c:v>
                </c:pt>
              </c:numCache>
            </c:numRef>
          </c:val>
          <c:extLst xmlns:c16r2="http://schemas.microsoft.com/office/drawing/2015/06/chart">
            <c:ext xmlns:c16="http://schemas.microsoft.com/office/drawing/2014/chart" uri="{C3380CC4-5D6E-409C-BE32-E72D297353CC}">
              <c16:uniqueId val="{0000001D-6C0A-41A7-A3B3-17E245826DEB}"/>
            </c:ext>
          </c:extLst>
        </c:ser>
        <c:ser>
          <c:idx val="3"/>
          <c:order val="3"/>
          <c:tx>
            <c:strRef>
              <c:f>Sheet1!$F$1</c:f>
              <c:strCache>
                <c:ptCount val="1"/>
                <c:pt idx="0">
                  <c:v>Increased further</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6C0A-41A7-A3B3-17E245826DEB}"/>
                </c:ext>
              </c:extLst>
            </c:dLbl>
            <c:dLbl>
              <c:idx val="1"/>
              <c:layout/>
              <c:tx>
                <c:rich>
                  <a:bodyPr/>
                  <a:lstStyle/>
                  <a:p>
                    <a:pPr algn="ctr">
                      <a:defRPr>
                        <a:solidFill>
                          <a:schemeClr val="bg1"/>
                        </a:solidFill>
                      </a:defRPr>
                    </a:pPr>
                    <a:r>
                      <a:rPr lang="en-US">
                        <a:solidFill>
                          <a:schemeClr val="bg1"/>
                        </a:solidFill>
                      </a:rPr>
                      <a:t>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6C0A-41A7-A3B3-17E245826DEB}"/>
                </c:ext>
              </c:extLst>
            </c:dLbl>
            <c:dLbl>
              <c:idx val="2"/>
              <c:layout/>
              <c:tx>
                <c:rich>
                  <a:bodyPr/>
                  <a:lstStyle/>
                  <a:p>
                    <a:pPr algn="ctr">
                      <a:defRPr>
                        <a:solidFill>
                          <a:schemeClr val="bg1"/>
                        </a:solidFill>
                      </a:defRPr>
                    </a:pPr>
                    <a:r>
                      <a:rPr lang="en-US">
                        <a:solidFill>
                          <a:schemeClr val="bg1"/>
                        </a:solidFill>
                      </a:rPr>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6C0A-41A7-A3B3-17E245826DEB}"/>
                </c:ext>
              </c:extLst>
            </c:dLbl>
            <c:dLbl>
              <c:idx val="3"/>
              <c:layout/>
              <c:tx>
                <c:rich>
                  <a:bodyPr/>
                  <a:lstStyle/>
                  <a:p>
                    <a:pPr algn="ctr">
                      <a:defRPr>
                        <a:solidFill>
                          <a:schemeClr val="bg1"/>
                        </a:solidFill>
                      </a:defRPr>
                    </a:pPr>
                    <a:r>
                      <a:rPr lang="en-US">
                        <a:solidFill>
                          <a:schemeClr val="bg1"/>
                        </a:solidFill>
                      </a:rPr>
                      <a:t>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6C0A-41A7-A3B3-17E245826DEB}"/>
                </c:ext>
              </c:extLst>
            </c:dLbl>
            <c:dLbl>
              <c:idx val="4"/>
              <c:layout/>
              <c:tx>
                <c:rich>
                  <a:bodyPr/>
                  <a:lstStyle/>
                  <a:p>
                    <a:pPr algn="ctr">
                      <a:defRPr>
                        <a:solidFill>
                          <a:schemeClr val="bg1"/>
                        </a:solidFill>
                      </a:defRPr>
                    </a:pPr>
                    <a:r>
                      <a:rPr lang="en-US">
                        <a:solidFill>
                          <a:schemeClr val="bg1"/>
                        </a:solidFill>
                      </a:rPr>
                      <a:t>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6C0A-41A7-A3B3-17E245826DEB}"/>
                </c:ext>
              </c:extLst>
            </c:dLbl>
            <c:dLbl>
              <c:idx val="5"/>
              <c:layout/>
              <c:tx>
                <c:rich>
                  <a:bodyPr/>
                  <a:lstStyle/>
                  <a:p>
                    <a:pPr algn="ctr">
                      <a:defRPr>
                        <a:solidFill>
                          <a:schemeClr val="bg1"/>
                        </a:solidFill>
                      </a:defRPr>
                    </a:pPr>
                    <a:r>
                      <a:rPr lang="en-US">
                        <a:solidFill>
                          <a:schemeClr val="bg1"/>
                        </a:solidFill>
                      </a:rPr>
                      <a:t>79%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6C0A-41A7-A3B3-17E245826DEB}"/>
                </c:ext>
              </c:extLst>
            </c:dLbl>
            <c:dLbl>
              <c:idx val="6"/>
              <c:layout/>
              <c:tx>
                <c:rich>
                  <a:bodyPr/>
                  <a:lstStyle/>
                  <a:p>
                    <a:pPr algn="ctr">
                      <a:defRPr>
                        <a:solidFill>
                          <a:schemeClr val="bg1"/>
                        </a:solidFill>
                      </a:defRPr>
                    </a:pPr>
                    <a:r>
                      <a:rPr lang="en-US">
                        <a:solidFill>
                          <a:schemeClr val="bg1"/>
                        </a:solidFill>
                      </a:rPr>
                      <a:t>65%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6C0A-41A7-A3B3-17E245826DEB}"/>
                </c:ext>
              </c:extLst>
            </c:dLbl>
            <c:dLbl>
              <c:idx val="7"/>
              <c:layout/>
              <c:tx>
                <c:rich>
                  <a:bodyPr/>
                  <a:lstStyle/>
                  <a:p>
                    <a:pPr algn="ctr">
                      <a:defRPr>
                        <a:solidFill>
                          <a:schemeClr val="bg1"/>
                        </a:solidFill>
                      </a:defRPr>
                    </a:pPr>
                    <a:r>
                      <a:rPr lang="en-US">
                        <a:solidFill>
                          <a:schemeClr val="bg1"/>
                        </a:solidFill>
                      </a:rPr>
                      <a:t>64%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6C0A-41A7-A3B3-17E245826DEB}"/>
                </c:ext>
              </c:extLst>
            </c:dLbl>
            <c:dLbl>
              <c:idx val="8"/>
              <c:layout/>
              <c:tx>
                <c:rich>
                  <a:bodyPr/>
                  <a:lstStyle/>
                  <a:p>
                    <a:pPr algn="ctr">
                      <a:defRPr>
                        <a:solidFill>
                          <a:schemeClr val="bg1"/>
                        </a:solidFill>
                      </a:defRPr>
                    </a:pPr>
                    <a:r>
                      <a:rPr lang="en-US">
                        <a:solidFill>
                          <a:schemeClr val="bg1"/>
                        </a:solidFill>
                      </a:rPr>
                      <a:t>70%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6C0A-41A7-A3B3-17E245826DEB}"/>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Band A (approx. £1,100 per year)</c:v>
                </c:pt>
                <c:pt idx="1">
                  <c:v>Band B (approx. £1,300 per year)</c:v>
                </c:pt>
                <c:pt idx="2">
                  <c:v>Band C (approx. £1,480 per year)</c:v>
                </c:pt>
                <c:pt idx="3">
                  <c:v>Band D (approx. £1,650 per year)</c:v>
                </c:pt>
                <c:pt idx="4">
                  <c:v>Band E (approx. £2,000 per year)</c:v>
                </c:pt>
                <c:pt idx="5">
                  <c:v>Band F (approx. £2,380 per year )</c:v>
                </c:pt>
                <c:pt idx="6">
                  <c:v>Band G (approx. £2,750 per year)</c:v>
                </c:pt>
                <c:pt idx="7">
                  <c:v>Band H (approx. £3,300 per year)</c:v>
                </c:pt>
                <c:pt idx="8">
                  <c:v>I don't know</c:v>
                </c:pt>
              </c:strCache>
            </c:strRef>
          </c:cat>
          <c:val>
            <c:numRef>
              <c:f>'Sheet1'!$F$2:$F$10</c:f>
              <c:numCache>
                <c:formatCode>0%</c:formatCode>
                <c:ptCount val="9"/>
                <c:pt idx="0">
                  <c:v>0.76</c:v>
                </c:pt>
                <c:pt idx="1">
                  <c:v>0.78</c:v>
                </c:pt>
                <c:pt idx="2">
                  <c:v>0.74</c:v>
                </c:pt>
                <c:pt idx="3">
                  <c:v>0.76</c:v>
                </c:pt>
                <c:pt idx="4">
                  <c:v>0.78</c:v>
                </c:pt>
                <c:pt idx="5">
                  <c:v>0.79</c:v>
                </c:pt>
                <c:pt idx="6">
                  <c:v>0.65</c:v>
                </c:pt>
                <c:pt idx="7">
                  <c:v>0.64</c:v>
                </c:pt>
                <c:pt idx="8">
                  <c:v>0.7</c:v>
                </c:pt>
              </c:numCache>
            </c:numRef>
          </c:val>
          <c:extLst xmlns:c16r2="http://schemas.microsoft.com/office/drawing/2015/06/chart">
            <c:ext xmlns:c16="http://schemas.microsoft.com/office/drawing/2014/chart" uri="{C3380CC4-5D6E-409C-BE32-E72D297353CC}">
              <c16:uniqueId val="{00000027-6C0A-41A7-A3B3-17E245826DEB}"/>
            </c:ext>
          </c:extLst>
        </c:ser>
        <c:dLbls>
          <c:showLegendKey val="1"/>
          <c:showVal val="1"/>
          <c:showCatName val="1"/>
          <c:showSerName val="1"/>
          <c:showPercent val="1"/>
          <c:showBubbleSize val="1"/>
        </c:dLbls>
        <c:gapWidth val="100"/>
        <c:overlap val="100"/>
        <c:axId val="195036288"/>
        <c:axId val="195037824"/>
      </c:barChart>
      <c:catAx>
        <c:axId val="195036288"/>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195037824"/>
        <c:crosses val="autoZero"/>
        <c:auto val="0"/>
        <c:lblAlgn val="ctr"/>
        <c:lblOffset val="100"/>
        <c:noMultiLvlLbl val="0"/>
      </c:catAx>
      <c:valAx>
        <c:axId val="195037824"/>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195036288"/>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Pt>
            <c:idx val="0"/>
            <c:invertIfNegative val="0"/>
            <c:bubble3D val="0"/>
            <c:spPr>
              <a:solidFill>
                <a:schemeClr val="tx2">
                  <a:lumMod val="20000"/>
                  <a:lumOff val="80000"/>
                </a:schemeClr>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0-5578-4E34-BA00-A71E20A6437A}"/>
              </c:ext>
            </c:extLst>
          </c:dPt>
          <c:dPt>
            <c:idx val="1"/>
            <c:invertIfNegative val="0"/>
            <c:bubble3D val="0"/>
            <c:spPr>
              <a:solidFill>
                <a:srgbClr val="00B0F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1-5578-4E34-BA00-A71E20A6437A}"/>
              </c:ext>
            </c:extLst>
          </c:dPt>
          <c:dPt>
            <c:idx val="2"/>
            <c:invertIfNegative val="0"/>
            <c:bubble3D val="0"/>
            <c:spPr>
              <a:solidFill>
                <a:srgbClr val="92D05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2-5578-4E34-BA00-A71E20A6437A}"/>
              </c:ext>
            </c:extLst>
          </c:dPt>
          <c:dPt>
            <c:idx val="3"/>
            <c:invertIfNegative val="0"/>
            <c:bubble3D val="0"/>
            <c:spPr>
              <a:solidFill>
                <a:srgbClr val="00B05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3-5578-4E34-BA00-A71E20A6437A}"/>
              </c:ext>
            </c:extLst>
          </c:dPt>
          <c:dPt>
            <c:idx val="4"/>
            <c:invertIfNegative val="0"/>
            <c:bubble3D val="0"/>
            <c:spPr>
              <a:solidFill>
                <a:srgbClr val="FF000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4-5578-4E34-BA00-A71E20A6437A}"/>
              </c:ext>
            </c:extLst>
          </c:dPt>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578-4E34-BA00-A71E20A6437A}"/>
                </c:ext>
              </c:extLst>
            </c:dLbl>
            <c:dLbl>
              <c:idx val="1"/>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578-4E34-BA00-A71E20A6437A}"/>
                </c:ext>
              </c:extLst>
            </c:dLbl>
            <c:dLbl>
              <c:idx val="2"/>
              <c:layout/>
              <c:tx>
                <c:rich>
                  <a:bodyPr/>
                  <a:lstStyle/>
                  <a:p>
                    <a:pPr algn="ctr">
                      <a:defRPr/>
                    </a:pPr>
                    <a:r>
                      <a:rPr lang="en-US"/>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578-4E34-BA00-A71E20A6437A}"/>
                </c:ext>
              </c:extLst>
            </c:dLbl>
            <c:dLbl>
              <c:idx val="3"/>
              <c:layout/>
              <c:tx>
                <c:rich>
                  <a:bodyPr/>
                  <a:lstStyle/>
                  <a:p>
                    <a:pPr algn="ctr">
                      <a:defRPr b="1"/>
                    </a:pPr>
                    <a:r>
                      <a:rPr lang="en-US" b="1"/>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578-4E34-BA00-A71E20A6437A}"/>
                </c:ext>
              </c:extLst>
            </c:dLbl>
            <c:dLbl>
              <c:idx val="4"/>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578-4E34-BA00-A71E20A6437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5% more</c:v>
                </c:pt>
                <c:pt idx="1">
                  <c:v>10% more</c:v>
                </c:pt>
                <c:pt idx="2">
                  <c:v>15% more</c:v>
                </c:pt>
                <c:pt idx="3">
                  <c:v>20% more</c:v>
                </c:pt>
                <c:pt idx="4">
                  <c:v>Not prepared to pay any more</c:v>
                </c:pt>
              </c:strCache>
            </c:strRef>
          </c:cat>
          <c:val>
            <c:numRef>
              <c:f>'Sheet1'!$C$2:$C$6</c:f>
              <c:numCache>
                <c:formatCode>0%</c:formatCode>
                <c:ptCount val="5"/>
                <c:pt idx="0">
                  <c:v>7.0000000000000007E-2</c:v>
                </c:pt>
                <c:pt idx="1">
                  <c:v>7.0000000000000007E-2</c:v>
                </c:pt>
                <c:pt idx="2">
                  <c:v>0.24</c:v>
                </c:pt>
                <c:pt idx="3">
                  <c:v>0.42</c:v>
                </c:pt>
                <c:pt idx="4">
                  <c:v>0.2</c:v>
                </c:pt>
              </c:numCache>
            </c:numRef>
          </c:val>
          <c:extLst xmlns:c16r2="http://schemas.microsoft.com/office/drawing/2015/06/chart">
            <c:ext xmlns:c16="http://schemas.microsoft.com/office/drawing/2014/chart" uri="{C3380CC4-5D6E-409C-BE32-E72D297353CC}">
              <c16:uniqueId val="{00000005-5578-4E34-BA00-A71E20A6437A}"/>
            </c:ext>
          </c:extLst>
        </c:ser>
        <c:dLbls>
          <c:showLegendKey val="1"/>
          <c:showVal val="1"/>
          <c:showCatName val="1"/>
          <c:showSerName val="1"/>
          <c:showPercent val="1"/>
          <c:showBubbleSize val="1"/>
        </c:dLbls>
        <c:gapWidth val="100"/>
        <c:axId val="195393792"/>
        <c:axId val="195416064"/>
      </c:barChart>
      <c:catAx>
        <c:axId val="195393792"/>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5416064"/>
        <c:crosses val="autoZero"/>
        <c:auto val="0"/>
        <c:lblAlgn val="ctr"/>
        <c:lblOffset val="100"/>
        <c:noMultiLvlLbl val="0"/>
      </c:catAx>
      <c:valAx>
        <c:axId val="195416064"/>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5393792"/>
        <c:crosses val="autoZero"/>
        <c:crossBetween val="between"/>
      </c:valAx>
      <c:spPr>
        <a:noFill/>
        <a:ln w="3989">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5% more</c:v>
                </c:pt>
              </c:strCache>
            </c:strRef>
          </c:tx>
          <c:spPr>
            <a:solidFill>
              <a:schemeClr val="tx2">
                <a:lumMod val="20000"/>
                <a:lumOff val="80000"/>
              </a:schemeClr>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421-44A3-A778-4F91CF81D7BB}"/>
                </c:ext>
              </c:extLst>
            </c:dLbl>
            <c:dLbl>
              <c:idx val="1"/>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421-44A3-A778-4F91CF81D7BB}"/>
                </c:ext>
              </c:extLst>
            </c:dLbl>
            <c:dLbl>
              <c:idx val="2"/>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421-44A3-A778-4F91CF81D7B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'Sheet1'!$B$2:$B$4</c:f>
              <c:strCache>
                <c:ptCount val="3"/>
                <c:pt idx="0">
                  <c:v>2017</c:v>
                </c:pt>
                <c:pt idx="1">
                  <c:v>2018</c:v>
                </c:pt>
                <c:pt idx="2">
                  <c:v>2019</c:v>
                </c:pt>
              </c:strCache>
            </c:strRef>
          </c:cat>
          <c:val>
            <c:numRef>
              <c:f>'Sheet1'!$C$2:$C$4</c:f>
              <c:numCache>
                <c:formatCode>0%</c:formatCode>
                <c:ptCount val="3"/>
                <c:pt idx="0">
                  <c:v>0.1</c:v>
                </c:pt>
                <c:pt idx="1">
                  <c:v>0.12</c:v>
                </c:pt>
                <c:pt idx="2">
                  <c:v>7.0000000000000007E-2</c:v>
                </c:pt>
              </c:numCache>
            </c:numRef>
          </c:val>
          <c:extLst xmlns:c16r2="http://schemas.microsoft.com/office/drawing/2015/06/chart">
            <c:ext xmlns:c16="http://schemas.microsoft.com/office/drawing/2014/chart" uri="{C3380CC4-5D6E-409C-BE32-E72D297353CC}">
              <c16:uniqueId val="{00000003-A421-44A3-A778-4F91CF81D7BB}"/>
            </c:ext>
          </c:extLst>
        </c:ser>
        <c:ser>
          <c:idx val="1"/>
          <c:order val="1"/>
          <c:tx>
            <c:strRef>
              <c:f>Sheet1!$D$1</c:f>
              <c:strCache>
                <c:ptCount val="1"/>
                <c:pt idx="0">
                  <c:v>10% more</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421-44A3-A778-4F91CF81D7BB}"/>
                </c:ext>
              </c:extLst>
            </c:dLbl>
            <c:dLbl>
              <c:idx val="1"/>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421-44A3-A778-4F91CF81D7BB}"/>
                </c:ext>
              </c:extLst>
            </c:dLbl>
            <c:dLbl>
              <c:idx val="2"/>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421-44A3-A778-4F91CF81D7B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'Sheet1'!$B$2:$B$4</c:f>
              <c:strCache>
                <c:ptCount val="3"/>
                <c:pt idx="0">
                  <c:v>2017</c:v>
                </c:pt>
                <c:pt idx="1">
                  <c:v>2018</c:v>
                </c:pt>
                <c:pt idx="2">
                  <c:v>2019</c:v>
                </c:pt>
              </c:strCache>
            </c:strRef>
          </c:cat>
          <c:val>
            <c:numRef>
              <c:f>'Sheet1'!$D$2:$D$4</c:f>
              <c:numCache>
                <c:formatCode>0%</c:formatCode>
                <c:ptCount val="3"/>
                <c:pt idx="0">
                  <c:v>0.15</c:v>
                </c:pt>
                <c:pt idx="1">
                  <c:v>0.15</c:v>
                </c:pt>
                <c:pt idx="2">
                  <c:v>7.0000000000000007E-2</c:v>
                </c:pt>
              </c:numCache>
            </c:numRef>
          </c:val>
          <c:extLst xmlns:c16r2="http://schemas.microsoft.com/office/drawing/2015/06/chart">
            <c:ext xmlns:c16="http://schemas.microsoft.com/office/drawing/2014/chart" uri="{C3380CC4-5D6E-409C-BE32-E72D297353CC}">
              <c16:uniqueId val="{00000007-A421-44A3-A778-4F91CF81D7BB}"/>
            </c:ext>
          </c:extLst>
        </c:ser>
        <c:ser>
          <c:idx val="2"/>
          <c:order val="2"/>
          <c:tx>
            <c:strRef>
              <c:f>Sheet1!$E$1</c:f>
              <c:strCache>
                <c:ptCount val="1"/>
                <c:pt idx="0">
                  <c:v>15% more</c:v>
                </c:pt>
              </c:strCache>
            </c:strRef>
          </c:tx>
          <c:spPr>
            <a:solidFill>
              <a:srgbClr val="92D05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421-44A3-A778-4F91CF81D7BB}"/>
                </c:ext>
              </c:extLst>
            </c:dLbl>
            <c:dLbl>
              <c:idx val="1"/>
              <c:layout/>
              <c:tx>
                <c:rich>
                  <a:bodyPr/>
                  <a:lstStyle/>
                  <a:p>
                    <a:pPr algn="ctr">
                      <a:defRPr/>
                    </a:pPr>
                    <a:r>
                      <a:rPr lang="en-US"/>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421-44A3-A778-4F91CF81D7BB}"/>
                </c:ext>
              </c:extLst>
            </c:dLbl>
            <c:dLbl>
              <c:idx val="2"/>
              <c:layout/>
              <c:tx>
                <c:rich>
                  <a:bodyPr/>
                  <a:lstStyle/>
                  <a:p>
                    <a:pPr algn="ctr">
                      <a:defRPr b="1"/>
                    </a:pPr>
                    <a:r>
                      <a:rPr lang="en-US" b="1"/>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421-44A3-A778-4F91CF81D7B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'Sheet1'!$B$2:$B$4</c:f>
              <c:strCache>
                <c:ptCount val="3"/>
                <c:pt idx="0">
                  <c:v>2017</c:v>
                </c:pt>
                <c:pt idx="1">
                  <c:v>2018</c:v>
                </c:pt>
                <c:pt idx="2">
                  <c:v>2019</c:v>
                </c:pt>
              </c:strCache>
            </c:strRef>
          </c:cat>
          <c:val>
            <c:numRef>
              <c:f>'Sheet1'!$E$2:$E$4</c:f>
              <c:numCache>
                <c:formatCode>0%</c:formatCode>
                <c:ptCount val="3"/>
                <c:pt idx="0">
                  <c:v>0.16</c:v>
                </c:pt>
                <c:pt idx="1">
                  <c:v>0.18</c:v>
                </c:pt>
                <c:pt idx="2">
                  <c:v>0.24</c:v>
                </c:pt>
              </c:numCache>
            </c:numRef>
          </c:val>
          <c:extLst xmlns:c16r2="http://schemas.microsoft.com/office/drawing/2015/06/chart">
            <c:ext xmlns:c16="http://schemas.microsoft.com/office/drawing/2014/chart" uri="{C3380CC4-5D6E-409C-BE32-E72D297353CC}">
              <c16:uniqueId val="{0000000B-A421-44A3-A778-4F91CF81D7BB}"/>
            </c:ext>
          </c:extLst>
        </c:ser>
        <c:ser>
          <c:idx val="3"/>
          <c:order val="3"/>
          <c:tx>
            <c:strRef>
              <c:f>Sheet1!$F$1</c:f>
              <c:strCache>
                <c:ptCount val="1"/>
                <c:pt idx="0">
                  <c:v>20% more</c:v>
                </c:pt>
              </c:strCache>
            </c:strRef>
          </c:tx>
          <c:spPr>
            <a:solidFill>
              <a:srgbClr val="00B05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421-44A3-A778-4F91CF81D7BB}"/>
                </c:ext>
              </c:extLst>
            </c:dLbl>
            <c:dLbl>
              <c:idx val="1"/>
              <c:layout/>
              <c:tx>
                <c:rich>
                  <a:bodyPr/>
                  <a:lstStyle/>
                  <a:p>
                    <a:pPr algn="ctr">
                      <a:defRPr/>
                    </a:pPr>
                    <a:r>
                      <a:rPr lang="en-US"/>
                      <a:t>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421-44A3-A778-4F91CF81D7BB}"/>
                </c:ext>
              </c:extLst>
            </c:dLbl>
            <c:dLbl>
              <c:idx val="2"/>
              <c:layout/>
              <c:tx>
                <c:rich>
                  <a:bodyPr/>
                  <a:lstStyle/>
                  <a:p>
                    <a:pPr algn="ctr">
                      <a:defRPr b="1"/>
                    </a:pPr>
                    <a:r>
                      <a:rPr lang="en-US" b="1"/>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421-44A3-A778-4F91CF81D7B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'Sheet1'!$B$2:$B$4</c:f>
              <c:strCache>
                <c:ptCount val="3"/>
                <c:pt idx="0">
                  <c:v>2017</c:v>
                </c:pt>
                <c:pt idx="1">
                  <c:v>2018</c:v>
                </c:pt>
                <c:pt idx="2">
                  <c:v>2019</c:v>
                </c:pt>
              </c:strCache>
            </c:strRef>
          </c:cat>
          <c:val>
            <c:numRef>
              <c:f>'Sheet1'!$F$2:$F$4</c:f>
              <c:numCache>
                <c:formatCode>0%</c:formatCode>
                <c:ptCount val="3"/>
                <c:pt idx="0">
                  <c:v>0.35</c:v>
                </c:pt>
                <c:pt idx="1">
                  <c:v>0.39</c:v>
                </c:pt>
                <c:pt idx="2">
                  <c:v>0.42</c:v>
                </c:pt>
              </c:numCache>
            </c:numRef>
          </c:val>
          <c:extLst xmlns:c16r2="http://schemas.microsoft.com/office/drawing/2015/06/chart">
            <c:ext xmlns:c16="http://schemas.microsoft.com/office/drawing/2014/chart" uri="{C3380CC4-5D6E-409C-BE32-E72D297353CC}">
              <c16:uniqueId val="{0000000F-A421-44A3-A778-4F91CF81D7BB}"/>
            </c:ext>
          </c:extLst>
        </c:ser>
        <c:ser>
          <c:idx val="4"/>
          <c:order val="4"/>
          <c:tx>
            <c:strRef>
              <c:f>Sheet1!$G$1</c:f>
              <c:strCache>
                <c:ptCount val="1"/>
                <c:pt idx="0">
                  <c:v>Not prepared to pay any more</c:v>
                </c:pt>
              </c:strCache>
            </c:strRef>
          </c:tx>
          <c:spPr>
            <a:solidFill>
              <a:srgbClr val="FF000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421-44A3-A778-4F91CF81D7BB}"/>
                </c:ext>
              </c:extLst>
            </c:dLbl>
            <c:dLbl>
              <c:idx val="1"/>
              <c:layout/>
              <c:tx>
                <c:rich>
                  <a:bodyPr/>
                  <a:lstStyle/>
                  <a:p>
                    <a:pPr algn="ctr">
                      <a:defRPr/>
                    </a:pPr>
                    <a:r>
                      <a:rPr lang="en-US"/>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A421-44A3-A778-4F91CF81D7BB}"/>
                </c:ext>
              </c:extLst>
            </c:dLbl>
            <c:dLbl>
              <c:idx val="2"/>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A421-44A3-A778-4F91CF81D7B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'Sheet1'!$B$2:$B$4</c:f>
              <c:strCache>
                <c:ptCount val="3"/>
                <c:pt idx="0">
                  <c:v>2017</c:v>
                </c:pt>
                <c:pt idx="1">
                  <c:v>2018</c:v>
                </c:pt>
                <c:pt idx="2">
                  <c:v>2019</c:v>
                </c:pt>
              </c:strCache>
            </c:strRef>
          </c:cat>
          <c:val>
            <c:numRef>
              <c:f>'Sheet1'!$G$2:$G$4</c:f>
              <c:numCache>
                <c:formatCode>0%</c:formatCode>
                <c:ptCount val="3"/>
                <c:pt idx="0">
                  <c:v>0.24</c:v>
                </c:pt>
                <c:pt idx="1">
                  <c:v>0.16</c:v>
                </c:pt>
                <c:pt idx="2">
                  <c:v>0.2</c:v>
                </c:pt>
              </c:numCache>
            </c:numRef>
          </c:val>
          <c:extLst xmlns:c16r2="http://schemas.microsoft.com/office/drawing/2015/06/chart">
            <c:ext xmlns:c16="http://schemas.microsoft.com/office/drawing/2014/chart" uri="{C3380CC4-5D6E-409C-BE32-E72D297353CC}">
              <c16:uniqueId val="{00000013-A421-44A3-A778-4F91CF81D7BB}"/>
            </c:ext>
          </c:extLst>
        </c:ser>
        <c:dLbls>
          <c:showLegendKey val="1"/>
          <c:showVal val="1"/>
          <c:showCatName val="1"/>
          <c:showSerName val="1"/>
          <c:showPercent val="1"/>
          <c:showBubbleSize val="1"/>
        </c:dLbls>
        <c:gapWidth val="100"/>
        <c:axId val="195509632"/>
        <c:axId val="195564672"/>
      </c:barChart>
      <c:catAx>
        <c:axId val="195509632"/>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sz="1400"/>
            </a:pPr>
            <a:endParaRPr lang="en-US"/>
          </a:p>
        </c:txPr>
        <c:crossAx val="195564672"/>
        <c:crosses val="autoZero"/>
        <c:auto val="0"/>
        <c:lblAlgn val="ctr"/>
        <c:lblOffset val="100"/>
        <c:noMultiLvlLbl val="0"/>
      </c:catAx>
      <c:valAx>
        <c:axId val="195564672"/>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5509632"/>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dirty="0"/>
              <a:t>Distribution of equivalent</a:t>
            </a:r>
            <a:r>
              <a:rPr lang="en-GB" baseline="0" dirty="0"/>
              <a:t> % </a:t>
            </a:r>
            <a:r>
              <a:rPr lang="en-GB" dirty="0"/>
              <a:t>increase option selected year on year</a:t>
            </a:r>
          </a:p>
        </c:rich>
      </c:tx>
      <c:layout/>
      <c:overlay val="0"/>
      <c:spPr>
        <a:noFill/>
        <a:ln>
          <a:noFill/>
        </a:ln>
        <a:effectLst/>
      </c:spPr>
    </c:title>
    <c:autoTitleDeleted val="0"/>
    <c:plotArea>
      <c:layout/>
      <c:barChart>
        <c:barDir val="col"/>
        <c:grouping val="clustered"/>
        <c:varyColors val="0"/>
        <c:ser>
          <c:idx val="0"/>
          <c:order val="0"/>
          <c:tx>
            <c:strRef>
              <c:f>'Crosstab 2'!$L$14</c:f>
              <c:strCache>
                <c:ptCount val="1"/>
                <c:pt idx="0">
                  <c:v>2017</c:v>
                </c:pt>
              </c:strCache>
            </c:strRef>
          </c:tx>
          <c:spPr>
            <a:solidFill>
              <a:srgbClr val="81ABF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2'!$K$15:$K$19</c:f>
              <c:strCache>
                <c:ptCount val="5"/>
                <c:pt idx="0">
                  <c:v>5% more</c:v>
                </c:pt>
                <c:pt idx="1">
                  <c:v>10% more</c:v>
                </c:pt>
                <c:pt idx="2">
                  <c:v>15% more</c:v>
                </c:pt>
                <c:pt idx="3">
                  <c:v>20% more</c:v>
                </c:pt>
                <c:pt idx="4">
                  <c:v>Not prepared to pay any more</c:v>
                </c:pt>
              </c:strCache>
            </c:strRef>
          </c:cat>
          <c:val>
            <c:numRef>
              <c:f>'Crosstab 2'!$L$15:$L$19</c:f>
              <c:numCache>
                <c:formatCode>0%</c:formatCode>
                <c:ptCount val="5"/>
                <c:pt idx="0">
                  <c:v>0.1</c:v>
                </c:pt>
                <c:pt idx="1">
                  <c:v>0.15</c:v>
                </c:pt>
                <c:pt idx="2">
                  <c:v>0.16</c:v>
                </c:pt>
                <c:pt idx="3">
                  <c:v>0.35</c:v>
                </c:pt>
                <c:pt idx="4">
                  <c:v>0.24</c:v>
                </c:pt>
              </c:numCache>
            </c:numRef>
          </c:val>
          <c:extLst xmlns:c16r2="http://schemas.microsoft.com/office/drawing/2015/06/chart">
            <c:ext xmlns:c16="http://schemas.microsoft.com/office/drawing/2014/chart" uri="{C3380CC4-5D6E-409C-BE32-E72D297353CC}">
              <c16:uniqueId val="{00000000-16FF-4492-8C63-C47C6198BB80}"/>
            </c:ext>
          </c:extLst>
        </c:ser>
        <c:ser>
          <c:idx val="1"/>
          <c:order val="1"/>
          <c:tx>
            <c:strRef>
              <c:f>'Crosstab 2'!$M$14</c:f>
              <c:strCache>
                <c:ptCount val="1"/>
                <c:pt idx="0">
                  <c:v>2018-19</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2'!$K$15:$K$19</c:f>
              <c:strCache>
                <c:ptCount val="5"/>
                <c:pt idx="0">
                  <c:v>5% more</c:v>
                </c:pt>
                <c:pt idx="1">
                  <c:v>10% more</c:v>
                </c:pt>
                <c:pt idx="2">
                  <c:v>15% more</c:v>
                </c:pt>
                <c:pt idx="3">
                  <c:v>20% more</c:v>
                </c:pt>
                <c:pt idx="4">
                  <c:v>Not prepared to pay any more</c:v>
                </c:pt>
              </c:strCache>
            </c:strRef>
          </c:cat>
          <c:val>
            <c:numRef>
              <c:f>'Crosstab 2'!$M$15:$M$19</c:f>
              <c:numCache>
                <c:formatCode>0%</c:formatCode>
                <c:ptCount val="5"/>
                <c:pt idx="0">
                  <c:v>0.12</c:v>
                </c:pt>
                <c:pt idx="1">
                  <c:v>0.15</c:v>
                </c:pt>
                <c:pt idx="2">
                  <c:v>0.18</c:v>
                </c:pt>
                <c:pt idx="3">
                  <c:v>0.39</c:v>
                </c:pt>
                <c:pt idx="4">
                  <c:v>0.16</c:v>
                </c:pt>
              </c:numCache>
            </c:numRef>
          </c:val>
          <c:extLst xmlns:c16r2="http://schemas.microsoft.com/office/drawing/2015/06/chart">
            <c:ext xmlns:c16="http://schemas.microsoft.com/office/drawing/2014/chart" uri="{C3380CC4-5D6E-409C-BE32-E72D297353CC}">
              <c16:uniqueId val="{00000001-16FF-4492-8C63-C47C6198BB80}"/>
            </c:ext>
          </c:extLst>
        </c:ser>
        <c:ser>
          <c:idx val="2"/>
          <c:order val="2"/>
          <c:tx>
            <c:strRef>
              <c:f>'Crosstab 2'!$N$14</c:f>
              <c:strCache>
                <c:ptCount val="1"/>
                <c:pt idx="0">
                  <c:v>2019-20</c:v>
                </c:pt>
              </c:strCache>
            </c:strRef>
          </c:tx>
          <c:spPr>
            <a:solidFill>
              <a:srgbClr val="7030A0"/>
            </a:solidFill>
            <a:ln>
              <a:noFill/>
            </a:ln>
            <a:effectLst/>
          </c:spPr>
          <c:invertIfNegative val="0"/>
          <c:dLbls>
            <c:dLbl>
              <c:idx val="2"/>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4"/>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2'!$K$15:$K$19</c:f>
              <c:strCache>
                <c:ptCount val="5"/>
                <c:pt idx="0">
                  <c:v>5% more</c:v>
                </c:pt>
                <c:pt idx="1">
                  <c:v>10% more</c:v>
                </c:pt>
                <c:pt idx="2">
                  <c:v>15% more</c:v>
                </c:pt>
                <c:pt idx="3">
                  <c:v>20% more</c:v>
                </c:pt>
                <c:pt idx="4">
                  <c:v>Not prepared to pay any more</c:v>
                </c:pt>
              </c:strCache>
            </c:strRef>
          </c:cat>
          <c:val>
            <c:numRef>
              <c:f>'Crosstab 2'!$N$15:$N$19</c:f>
              <c:numCache>
                <c:formatCode>0%</c:formatCode>
                <c:ptCount val="5"/>
                <c:pt idx="0">
                  <c:v>7.0000000000000007E-2</c:v>
                </c:pt>
                <c:pt idx="1">
                  <c:v>7.0000000000000007E-2</c:v>
                </c:pt>
                <c:pt idx="2">
                  <c:v>0.24</c:v>
                </c:pt>
                <c:pt idx="3">
                  <c:v>0.42</c:v>
                </c:pt>
                <c:pt idx="4">
                  <c:v>0.2</c:v>
                </c:pt>
              </c:numCache>
            </c:numRef>
          </c:val>
          <c:extLst xmlns:c16r2="http://schemas.microsoft.com/office/drawing/2015/06/chart">
            <c:ext xmlns:c16="http://schemas.microsoft.com/office/drawing/2014/chart" uri="{C3380CC4-5D6E-409C-BE32-E72D297353CC}">
              <c16:uniqueId val="{00000002-16FF-4492-8C63-C47C6198BB80}"/>
            </c:ext>
          </c:extLst>
        </c:ser>
        <c:dLbls>
          <c:dLblPos val="outEnd"/>
          <c:showLegendKey val="0"/>
          <c:showVal val="1"/>
          <c:showCatName val="0"/>
          <c:showSerName val="0"/>
          <c:showPercent val="0"/>
          <c:showBubbleSize val="0"/>
        </c:dLbls>
        <c:gapWidth val="219"/>
        <c:axId val="195725568"/>
        <c:axId val="195743744"/>
      </c:barChart>
      <c:catAx>
        <c:axId val="1957255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5743744"/>
        <c:crosses val="autoZero"/>
        <c:auto val="1"/>
        <c:lblAlgn val="ctr"/>
        <c:lblOffset val="100"/>
        <c:noMultiLvlLbl val="0"/>
      </c:catAx>
      <c:valAx>
        <c:axId val="19574374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57255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sz="12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5% more</c:v>
                </c:pt>
              </c:strCache>
            </c:strRef>
          </c:tx>
          <c:spPr>
            <a:solidFill>
              <a:srgbClr val="B8D8F8"/>
            </a:solidFill>
          </c:spPr>
          <c:invertIfNegative val="0"/>
          <c:dLbls>
            <c:dLbl>
              <c:idx val="0"/>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BC1-4977-8778-C3D5C7AF07B0}"/>
                </c:ext>
              </c:extLst>
            </c:dLbl>
            <c:dLbl>
              <c:idx val="1"/>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BC1-4977-8778-C3D5C7AF07B0}"/>
                </c:ext>
              </c:extLst>
            </c:dLbl>
            <c:dLbl>
              <c:idx val="2"/>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BC1-4977-8778-C3D5C7AF07B0}"/>
                </c:ext>
              </c:extLst>
            </c:dLbl>
            <c:dLbl>
              <c:idx val="3"/>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BC1-4977-8778-C3D5C7AF07B0}"/>
                </c:ext>
              </c:extLst>
            </c:dLbl>
            <c:dLbl>
              <c:idx val="4"/>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BC1-4977-8778-C3D5C7AF07B0}"/>
                </c:ext>
              </c:extLst>
            </c:dLbl>
            <c:dLbl>
              <c:idx val="5"/>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BC1-4977-8778-C3D5C7AF07B0}"/>
                </c:ext>
              </c:extLst>
            </c:dLbl>
            <c:dLbl>
              <c:idx val="6"/>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BC1-4977-8778-C3D5C7AF07B0}"/>
                </c:ext>
              </c:extLst>
            </c:dLbl>
            <c:dLbl>
              <c:idx val="7"/>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BC1-4977-8778-C3D5C7AF07B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 </c:v>
                </c:pt>
                <c:pt idx="1">
                  <c:v>Band B </c:v>
                </c:pt>
                <c:pt idx="2">
                  <c:v>Band C </c:v>
                </c:pt>
                <c:pt idx="3">
                  <c:v>Band D </c:v>
                </c:pt>
                <c:pt idx="4">
                  <c:v>Band E </c:v>
                </c:pt>
                <c:pt idx="5">
                  <c:v>Band F </c:v>
                </c:pt>
                <c:pt idx="6">
                  <c:v>Band G </c:v>
                </c:pt>
                <c:pt idx="7">
                  <c:v>Band H</c:v>
                </c:pt>
              </c:strCache>
            </c:strRef>
          </c:cat>
          <c:val>
            <c:numRef>
              <c:f>'Sheet1'!$C$2:$C$9</c:f>
              <c:numCache>
                <c:formatCode>0%</c:formatCode>
                <c:ptCount val="8"/>
                <c:pt idx="0">
                  <c:v>0.08</c:v>
                </c:pt>
                <c:pt idx="1">
                  <c:v>0.06</c:v>
                </c:pt>
                <c:pt idx="2">
                  <c:v>7.0000000000000007E-2</c:v>
                </c:pt>
                <c:pt idx="3">
                  <c:v>7.0000000000000007E-2</c:v>
                </c:pt>
                <c:pt idx="4">
                  <c:v>0.04</c:v>
                </c:pt>
                <c:pt idx="5">
                  <c:v>0.08</c:v>
                </c:pt>
                <c:pt idx="6">
                  <c:v>0.04</c:v>
                </c:pt>
                <c:pt idx="7">
                  <c:v>0</c:v>
                </c:pt>
              </c:numCache>
            </c:numRef>
          </c:val>
          <c:extLst xmlns:c16r2="http://schemas.microsoft.com/office/drawing/2015/06/chart">
            <c:ext xmlns:c16="http://schemas.microsoft.com/office/drawing/2014/chart" uri="{C3380CC4-5D6E-409C-BE32-E72D297353CC}">
              <c16:uniqueId val="{00000008-DBC1-4977-8778-C3D5C7AF07B0}"/>
            </c:ext>
          </c:extLst>
        </c:ser>
        <c:ser>
          <c:idx val="1"/>
          <c:order val="1"/>
          <c:tx>
            <c:strRef>
              <c:f>Sheet1!$D$1</c:f>
              <c:strCache>
                <c:ptCount val="1"/>
                <c:pt idx="0">
                  <c:v>10% more</c:v>
                </c:pt>
              </c:strCache>
            </c:strRef>
          </c:tx>
          <c:spPr>
            <a:solidFill>
              <a:srgbClr val="00B0F0"/>
            </a:solidFill>
          </c:spPr>
          <c:invertIfNegative val="0"/>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BC1-4977-8778-C3D5C7AF07B0}"/>
                </c:ext>
              </c:extLst>
            </c:dLbl>
            <c:dLbl>
              <c:idx val="1"/>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DBC1-4977-8778-C3D5C7AF07B0}"/>
                </c:ext>
              </c:extLst>
            </c:dLbl>
            <c:dLbl>
              <c:idx val="2"/>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DBC1-4977-8778-C3D5C7AF07B0}"/>
                </c:ext>
              </c:extLst>
            </c:dLbl>
            <c:dLbl>
              <c:idx val="3"/>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DBC1-4977-8778-C3D5C7AF07B0}"/>
                </c:ext>
              </c:extLst>
            </c:dLbl>
            <c:dLbl>
              <c:idx val="4"/>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DBC1-4977-8778-C3D5C7AF07B0}"/>
                </c:ext>
              </c:extLst>
            </c:dLbl>
            <c:dLbl>
              <c:idx val="5"/>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DBC1-4977-8778-C3D5C7AF07B0}"/>
                </c:ext>
              </c:extLst>
            </c:dLbl>
            <c:dLbl>
              <c:idx val="6"/>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DBC1-4977-8778-C3D5C7AF07B0}"/>
                </c:ext>
              </c:extLst>
            </c:dLbl>
            <c:dLbl>
              <c:idx val="7"/>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DBC1-4977-8778-C3D5C7AF07B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 </c:v>
                </c:pt>
                <c:pt idx="1">
                  <c:v>Band B </c:v>
                </c:pt>
                <c:pt idx="2">
                  <c:v>Band C </c:v>
                </c:pt>
                <c:pt idx="3">
                  <c:v>Band D </c:v>
                </c:pt>
                <c:pt idx="4">
                  <c:v>Band E </c:v>
                </c:pt>
                <c:pt idx="5">
                  <c:v>Band F </c:v>
                </c:pt>
                <c:pt idx="6">
                  <c:v>Band G </c:v>
                </c:pt>
                <c:pt idx="7">
                  <c:v>Band H</c:v>
                </c:pt>
              </c:strCache>
            </c:strRef>
          </c:cat>
          <c:val>
            <c:numRef>
              <c:f>'Sheet1'!$D$2:$D$9</c:f>
              <c:numCache>
                <c:formatCode>0%</c:formatCode>
                <c:ptCount val="8"/>
                <c:pt idx="0">
                  <c:v>7.0000000000000007E-2</c:v>
                </c:pt>
                <c:pt idx="1">
                  <c:v>0.08</c:v>
                </c:pt>
                <c:pt idx="2">
                  <c:v>7.0000000000000007E-2</c:v>
                </c:pt>
                <c:pt idx="3">
                  <c:v>0.09</c:v>
                </c:pt>
                <c:pt idx="4">
                  <c:v>0.05</c:v>
                </c:pt>
                <c:pt idx="5">
                  <c:v>0.06</c:v>
                </c:pt>
                <c:pt idx="6">
                  <c:v>0.08</c:v>
                </c:pt>
                <c:pt idx="7">
                  <c:v>7.0000000000000007E-2</c:v>
                </c:pt>
              </c:numCache>
            </c:numRef>
          </c:val>
          <c:extLst xmlns:c16r2="http://schemas.microsoft.com/office/drawing/2015/06/chart">
            <c:ext xmlns:c16="http://schemas.microsoft.com/office/drawing/2014/chart" uri="{C3380CC4-5D6E-409C-BE32-E72D297353CC}">
              <c16:uniqueId val="{00000011-DBC1-4977-8778-C3D5C7AF07B0}"/>
            </c:ext>
          </c:extLst>
        </c:ser>
        <c:ser>
          <c:idx val="2"/>
          <c:order val="2"/>
          <c:tx>
            <c:strRef>
              <c:f>Sheet1!$E$1</c:f>
              <c:strCache>
                <c:ptCount val="1"/>
                <c:pt idx="0">
                  <c:v>15% more</c:v>
                </c:pt>
              </c:strCache>
            </c:strRef>
          </c:tx>
          <c:spPr>
            <a:solidFill>
              <a:srgbClr val="92D050"/>
            </a:solidFill>
          </c:spPr>
          <c:invertIfNegative val="0"/>
          <c:dLbls>
            <c:dLbl>
              <c:idx val="0"/>
              <c:layout/>
              <c:tx>
                <c:rich>
                  <a:bodyPr/>
                  <a:lstStyle/>
                  <a:p>
                    <a:pPr algn="ctr">
                      <a:defRPr/>
                    </a:pPr>
                    <a:r>
                      <a:rPr lang="en-US"/>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DBC1-4977-8778-C3D5C7AF07B0}"/>
                </c:ext>
              </c:extLst>
            </c:dLbl>
            <c:dLbl>
              <c:idx val="1"/>
              <c:layout/>
              <c:tx>
                <c:rich>
                  <a:bodyPr/>
                  <a:lstStyle/>
                  <a:p>
                    <a:pPr algn="ctr">
                      <a:defRPr/>
                    </a:pPr>
                    <a:r>
                      <a:rPr lang="en-US"/>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DBC1-4977-8778-C3D5C7AF07B0}"/>
                </c:ext>
              </c:extLst>
            </c:dLbl>
            <c:dLbl>
              <c:idx val="2"/>
              <c:layout/>
              <c:tx>
                <c:rich>
                  <a:bodyPr/>
                  <a:lstStyle/>
                  <a:p>
                    <a:pPr algn="ctr">
                      <a:defRPr/>
                    </a:pPr>
                    <a:r>
                      <a:rPr lang="en-US"/>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DBC1-4977-8778-C3D5C7AF07B0}"/>
                </c:ext>
              </c:extLst>
            </c:dLbl>
            <c:dLbl>
              <c:idx val="3"/>
              <c:layout/>
              <c:tx>
                <c:rich>
                  <a:bodyPr/>
                  <a:lstStyle/>
                  <a:p>
                    <a:pPr algn="ctr">
                      <a:defRPr/>
                    </a:pPr>
                    <a:r>
                      <a:rPr lang="en-US"/>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DBC1-4977-8778-C3D5C7AF07B0}"/>
                </c:ext>
              </c:extLst>
            </c:dLbl>
            <c:dLbl>
              <c:idx val="4"/>
              <c:layout/>
              <c:tx>
                <c:rich>
                  <a:bodyPr/>
                  <a:lstStyle/>
                  <a:p>
                    <a:pPr algn="ctr">
                      <a:defRPr/>
                    </a:pPr>
                    <a:r>
                      <a:rPr lang="en-US"/>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DBC1-4977-8778-C3D5C7AF07B0}"/>
                </c:ext>
              </c:extLst>
            </c:dLbl>
            <c:dLbl>
              <c:idx val="5"/>
              <c:layout/>
              <c:tx>
                <c:rich>
                  <a:bodyPr/>
                  <a:lstStyle/>
                  <a:p>
                    <a:pPr algn="ctr">
                      <a:defRPr/>
                    </a:pPr>
                    <a:r>
                      <a:rPr lang="en-US"/>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DBC1-4977-8778-C3D5C7AF07B0}"/>
                </c:ext>
              </c:extLst>
            </c:dLbl>
            <c:dLbl>
              <c:idx val="6"/>
              <c:layout/>
              <c:tx>
                <c:rich>
                  <a:bodyPr/>
                  <a:lstStyle/>
                  <a:p>
                    <a:pPr algn="ctr">
                      <a:defRPr/>
                    </a:pPr>
                    <a:r>
                      <a:rPr lang="en-US"/>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DBC1-4977-8778-C3D5C7AF07B0}"/>
                </c:ext>
              </c:extLst>
            </c:dLbl>
            <c:dLbl>
              <c:idx val="7"/>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DBC1-4977-8778-C3D5C7AF07B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 </c:v>
                </c:pt>
                <c:pt idx="1">
                  <c:v>Band B </c:v>
                </c:pt>
                <c:pt idx="2">
                  <c:v>Band C </c:v>
                </c:pt>
                <c:pt idx="3">
                  <c:v>Band D </c:v>
                </c:pt>
                <c:pt idx="4">
                  <c:v>Band E </c:v>
                </c:pt>
                <c:pt idx="5">
                  <c:v>Band F </c:v>
                </c:pt>
                <c:pt idx="6">
                  <c:v>Band G </c:v>
                </c:pt>
                <c:pt idx="7">
                  <c:v>Band H</c:v>
                </c:pt>
              </c:strCache>
            </c:strRef>
          </c:cat>
          <c:val>
            <c:numRef>
              <c:f>'Sheet1'!$E$2:$E$9</c:f>
              <c:numCache>
                <c:formatCode>0%</c:formatCode>
                <c:ptCount val="8"/>
                <c:pt idx="0">
                  <c:v>0.3</c:v>
                </c:pt>
                <c:pt idx="1">
                  <c:v>0.28000000000000003</c:v>
                </c:pt>
                <c:pt idx="2">
                  <c:v>0.23</c:v>
                </c:pt>
                <c:pt idx="3">
                  <c:v>0.18</c:v>
                </c:pt>
                <c:pt idx="4">
                  <c:v>0.23</c:v>
                </c:pt>
                <c:pt idx="5">
                  <c:v>0.34</c:v>
                </c:pt>
                <c:pt idx="6">
                  <c:v>0.38</c:v>
                </c:pt>
                <c:pt idx="7">
                  <c:v>0</c:v>
                </c:pt>
              </c:numCache>
            </c:numRef>
          </c:val>
          <c:extLst xmlns:c16r2="http://schemas.microsoft.com/office/drawing/2015/06/chart">
            <c:ext xmlns:c16="http://schemas.microsoft.com/office/drawing/2014/chart" uri="{C3380CC4-5D6E-409C-BE32-E72D297353CC}">
              <c16:uniqueId val="{0000001A-DBC1-4977-8778-C3D5C7AF07B0}"/>
            </c:ext>
          </c:extLst>
        </c:ser>
        <c:ser>
          <c:idx val="3"/>
          <c:order val="3"/>
          <c:tx>
            <c:strRef>
              <c:f>Sheet1!$F$1</c:f>
              <c:strCache>
                <c:ptCount val="1"/>
                <c:pt idx="0">
                  <c:v>20% more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DBC1-4977-8778-C3D5C7AF07B0}"/>
                </c:ext>
              </c:extLst>
            </c:dLbl>
            <c:dLbl>
              <c:idx val="1"/>
              <c:layout/>
              <c:tx>
                <c:rich>
                  <a:bodyPr/>
                  <a:lstStyle/>
                  <a:p>
                    <a:pPr algn="ctr">
                      <a:defRPr>
                        <a:solidFill>
                          <a:schemeClr val="bg1"/>
                        </a:solidFill>
                      </a:defRPr>
                    </a:pPr>
                    <a:r>
                      <a:rPr lang="en-US">
                        <a:solidFill>
                          <a:schemeClr val="bg1"/>
                        </a:solidFill>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DBC1-4977-8778-C3D5C7AF07B0}"/>
                </c:ext>
              </c:extLst>
            </c:dLbl>
            <c:dLbl>
              <c:idx val="2"/>
              <c:layout/>
              <c:tx>
                <c:rich>
                  <a:bodyPr/>
                  <a:lstStyle/>
                  <a:p>
                    <a:pPr algn="ctr">
                      <a:defRPr>
                        <a:solidFill>
                          <a:schemeClr val="bg1"/>
                        </a:solidFill>
                      </a:defRPr>
                    </a:pPr>
                    <a:r>
                      <a:rPr lang="en-US">
                        <a:solidFill>
                          <a:schemeClr val="bg1"/>
                        </a:solidFill>
                      </a:rPr>
                      <a:t>41%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DBC1-4977-8778-C3D5C7AF07B0}"/>
                </c:ext>
              </c:extLst>
            </c:dLbl>
            <c:dLbl>
              <c:idx val="3"/>
              <c:layout/>
              <c:tx>
                <c:rich>
                  <a:bodyPr/>
                  <a:lstStyle/>
                  <a:p>
                    <a:pPr algn="ctr">
                      <a:defRPr>
                        <a:solidFill>
                          <a:schemeClr val="bg1"/>
                        </a:solidFill>
                      </a:defRPr>
                    </a:pPr>
                    <a:r>
                      <a:rPr lang="en-US">
                        <a:solidFill>
                          <a:schemeClr val="bg1"/>
                        </a:solidFill>
                      </a:rPr>
                      <a:t>49%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DBC1-4977-8778-C3D5C7AF07B0}"/>
                </c:ext>
              </c:extLst>
            </c:dLbl>
            <c:dLbl>
              <c:idx val="4"/>
              <c:layout/>
              <c:tx>
                <c:rich>
                  <a:bodyPr/>
                  <a:lstStyle/>
                  <a:p>
                    <a:pPr algn="ctr">
                      <a:defRPr>
                        <a:solidFill>
                          <a:schemeClr val="bg1"/>
                        </a:solidFill>
                      </a:defRPr>
                    </a:pPr>
                    <a:r>
                      <a:rPr lang="en-US">
                        <a:solidFill>
                          <a:schemeClr val="bg1"/>
                        </a:solidFill>
                      </a:rPr>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DBC1-4977-8778-C3D5C7AF07B0}"/>
                </c:ext>
              </c:extLst>
            </c:dLbl>
            <c:dLbl>
              <c:idx val="5"/>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DBC1-4977-8778-C3D5C7AF07B0}"/>
                </c:ext>
              </c:extLst>
            </c:dLbl>
            <c:dLbl>
              <c:idx val="6"/>
              <c:layout/>
              <c:tx>
                <c:rich>
                  <a:bodyPr/>
                  <a:lstStyle/>
                  <a:p>
                    <a:pPr algn="ctr">
                      <a:defRPr>
                        <a:solidFill>
                          <a:schemeClr val="bg1"/>
                        </a:solidFill>
                      </a:defRPr>
                    </a:pPr>
                    <a:r>
                      <a:rPr lang="en-US">
                        <a:solidFill>
                          <a:schemeClr val="bg1"/>
                        </a:solidFill>
                      </a:rPr>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DBC1-4977-8778-C3D5C7AF07B0}"/>
                </c:ext>
              </c:extLst>
            </c:dLbl>
            <c:dLbl>
              <c:idx val="7"/>
              <c:layout/>
              <c:tx>
                <c:rich>
                  <a:bodyPr/>
                  <a:lstStyle/>
                  <a:p>
                    <a:pPr algn="ctr">
                      <a:defRPr>
                        <a:solidFill>
                          <a:schemeClr val="bg1"/>
                        </a:solidFill>
                      </a:defRPr>
                    </a:pPr>
                    <a:r>
                      <a:rPr lang="en-US">
                        <a:solidFill>
                          <a:schemeClr val="bg1"/>
                        </a:solidFill>
                      </a:rPr>
                      <a:t>57%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DBC1-4977-8778-C3D5C7AF07B0}"/>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 </c:v>
                </c:pt>
                <c:pt idx="1">
                  <c:v>Band B </c:v>
                </c:pt>
                <c:pt idx="2">
                  <c:v>Band C </c:v>
                </c:pt>
                <c:pt idx="3">
                  <c:v>Band D </c:v>
                </c:pt>
                <c:pt idx="4">
                  <c:v>Band E </c:v>
                </c:pt>
                <c:pt idx="5">
                  <c:v>Band F </c:v>
                </c:pt>
                <c:pt idx="6">
                  <c:v>Band G </c:v>
                </c:pt>
                <c:pt idx="7">
                  <c:v>Band H</c:v>
                </c:pt>
              </c:strCache>
            </c:strRef>
          </c:cat>
          <c:val>
            <c:numRef>
              <c:f>'Sheet1'!$F$2:$F$9</c:f>
              <c:numCache>
                <c:formatCode>0%</c:formatCode>
                <c:ptCount val="8"/>
                <c:pt idx="0">
                  <c:v>0.36</c:v>
                </c:pt>
                <c:pt idx="1">
                  <c:v>0.42</c:v>
                </c:pt>
                <c:pt idx="2">
                  <c:v>0.41</c:v>
                </c:pt>
                <c:pt idx="3">
                  <c:v>0.49</c:v>
                </c:pt>
                <c:pt idx="4">
                  <c:v>0.47</c:v>
                </c:pt>
                <c:pt idx="5">
                  <c:v>0.36</c:v>
                </c:pt>
                <c:pt idx="6">
                  <c:v>0.37</c:v>
                </c:pt>
                <c:pt idx="7">
                  <c:v>0.56999999999999995</c:v>
                </c:pt>
              </c:numCache>
            </c:numRef>
          </c:val>
          <c:extLst xmlns:c16r2="http://schemas.microsoft.com/office/drawing/2015/06/chart">
            <c:ext xmlns:c16="http://schemas.microsoft.com/office/drawing/2014/chart" uri="{C3380CC4-5D6E-409C-BE32-E72D297353CC}">
              <c16:uniqueId val="{00000023-DBC1-4977-8778-C3D5C7AF07B0}"/>
            </c:ext>
          </c:extLst>
        </c:ser>
        <c:ser>
          <c:idx val="4"/>
          <c:order val="4"/>
          <c:tx>
            <c:strRef>
              <c:f>Sheet1!$G$1</c:f>
              <c:strCache>
                <c:ptCount val="1"/>
                <c:pt idx="0">
                  <c:v>Not prepared to pay any more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DBC1-4977-8778-C3D5C7AF07B0}"/>
                </c:ext>
              </c:extLst>
            </c:dLbl>
            <c:dLbl>
              <c:idx val="1"/>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DBC1-4977-8778-C3D5C7AF07B0}"/>
                </c:ext>
              </c:extLst>
            </c:dLbl>
            <c:dLbl>
              <c:idx val="2"/>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DBC1-4977-8778-C3D5C7AF07B0}"/>
                </c:ext>
              </c:extLst>
            </c:dLbl>
            <c:dLbl>
              <c:idx val="3"/>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DBC1-4977-8778-C3D5C7AF07B0}"/>
                </c:ext>
              </c:extLst>
            </c:dLbl>
            <c:dLbl>
              <c:idx val="4"/>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DBC1-4977-8778-C3D5C7AF07B0}"/>
                </c:ext>
              </c:extLst>
            </c:dLbl>
            <c:dLbl>
              <c:idx val="5"/>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DBC1-4977-8778-C3D5C7AF07B0}"/>
                </c:ext>
              </c:extLst>
            </c:dLbl>
            <c:dLbl>
              <c:idx val="6"/>
              <c:layout/>
              <c:tx>
                <c:rich>
                  <a:bodyPr/>
                  <a:lstStyle/>
                  <a:p>
                    <a:pPr algn="ctr">
                      <a:defRPr>
                        <a:solidFill>
                          <a:schemeClr val="bg1"/>
                        </a:solidFill>
                      </a:defRPr>
                    </a:pPr>
                    <a:r>
                      <a:rPr lang="en-US">
                        <a:solidFill>
                          <a:schemeClr val="bg1"/>
                        </a:solidFill>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DBC1-4977-8778-C3D5C7AF07B0}"/>
                </c:ext>
              </c:extLst>
            </c:dLbl>
            <c:dLbl>
              <c:idx val="7"/>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DBC1-4977-8778-C3D5C7AF07B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 </c:v>
                </c:pt>
                <c:pt idx="1">
                  <c:v>Band B </c:v>
                </c:pt>
                <c:pt idx="2">
                  <c:v>Band C </c:v>
                </c:pt>
                <c:pt idx="3">
                  <c:v>Band D </c:v>
                </c:pt>
                <c:pt idx="4">
                  <c:v>Band E </c:v>
                </c:pt>
                <c:pt idx="5">
                  <c:v>Band F </c:v>
                </c:pt>
                <c:pt idx="6">
                  <c:v>Band G </c:v>
                </c:pt>
                <c:pt idx="7">
                  <c:v>Band H</c:v>
                </c:pt>
              </c:strCache>
            </c:strRef>
          </c:cat>
          <c:val>
            <c:numRef>
              <c:f>'Sheet1'!$G$2:$G$9</c:f>
              <c:numCache>
                <c:formatCode>0%</c:formatCode>
                <c:ptCount val="8"/>
                <c:pt idx="0">
                  <c:v>0.2</c:v>
                </c:pt>
                <c:pt idx="1">
                  <c:v>0.16</c:v>
                </c:pt>
                <c:pt idx="2">
                  <c:v>0.22</c:v>
                </c:pt>
                <c:pt idx="3">
                  <c:v>0.18</c:v>
                </c:pt>
                <c:pt idx="4">
                  <c:v>0.21</c:v>
                </c:pt>
                <c:pt idx="5">
                  <c:v>0.16</c:v>
                </c:pt>
                <c:pt idx="6">
                  <c:v>0.13</c:v>
                </c:pt>
                <c:pt idx="7">
                  <c:v>0.36</c:v>
                </c:pt>
              </c:numCache>
            </c:numRef>
          </c:val>
          <c:extLst xmlns:c16r2="http://schemas.microsoft.com/office/drawing/2015/06/chart">
            <c:ext xmlns:c16="http://schemas.microsoft.com/office/drawing/2014/chart" uri="{C3380CC4-5D6E-409C-BE32-E72D297353CC}">
              <c16:uniqueId val="{0000002C-DBC1-4977-8778-C3D5C7AF07B0}"/>
            </c:ext>
          </c:extLst>
        </c:ser>
        <c:dLbls>
          <c:showLegendKey val="1"/>
          <c:showVal val="1"/>
          <c:showCatName val="1"/>
          <c:showSerName val="1"/>
          <c:showPercent val="1"/>
          <c:showBubbleSize val="1"/>
        </c:dLbls>
        <c:gapWidth val="100"/>
        <c:overlap val="100"/>
        <c:axId val="223446912"/>
        <c:axId val="223448448"/>
      </c:barChart>
      <c:catAx>
        <c:axId val="223446912"/>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3448448"/>
        <c:crosses val="autoZero"/>
        <c:auto val="0"/>
        <c:lblAlgn val="ctr"/>
        <c:lblOffset val="100"/>
        <c:noMultiLvlLbl val="0"/>
      </c:catAx>
      <c:valAx>
        <c:axId val="223448448"/>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3446912"/>
        <c:crosses val="autoZero"/>
        <c:crossBetween val="between"/>
      </c:valAx>
      <c:spPr>
        <a:noFill/>
        <a:ln>
          <a:noFill/>
          <a:round/>
        </a:ln>
      </c:spPr>
    </c:plotArea>
    <c:legend>
      <c:legendPos val="t"/>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16 to 34</c:v>
                </c:pt>
                <c:pt idx="1">
                  <c:v>35 to 49</c:v>
                </c:pt>
                <c:pt idx="2">
                  <c:v>50 to 64</c:v>
                </c:pt>
                <c:pt idx="3">
                  <c:v>65+</c:v>
                </c:pt>
                <c:pt idx="4">
                  <c:v>Unknown</c:v>
                </c:pt>
              </c:strCache>
            </c:strRef>
          </c:cat>
          <c:val>
            <c:numRef>
              <c:f>Sheet1!$C$2:$C$6</c:f>
              <c:numCache>
                <c:formatCode>0%</c:formatCode>
                <c:ptCount val="5"/>
                <c:pt idx="0">
                  <c:v>0.17</c:v>
                </c:pt>
                <c:pt idx="1">
                  <c:v>0.25</c:v>
                </c:pt>
                <c:pt idx="2">
                  <c:v>0.3</c:v>
                </c:pt>
                <c:pt idx="3">
                  <c:v>0.28000000000000003</c:v>
                </c:pt>
                <c:pt idx="4">
                  <c:v>0</c:v>
                </c:pt>
              </c:numCache>
            </c:numRef>
          </c:val>
          <c:extLst xmlns:c16r2="http://schemas.microsoft.com/office/drawing/2015/06/chart">
            <c:ext xmlns:c16="http://schemas.microsoft.com/office/drawing/2014/chart" uri="{C3380CC4-5D6E-409C-BE32-E72D297353CC}">
              <c16:uniqueId val="{00000005-A24A-4F48-A834-79CB5D66984B}"/>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16 to 34</c:v>
                </c:pt>
                <c:pt idx="1">
                  <c:v>35 to 49</c:v>
                </c:pt>
                <c:pt idx="2">
                  <c:v>50 to 64</c:v>
                </c:pt>
                <c:pt idx="3">
                  <c:v>65+</c:v>
                </c:pt>
                <c:pt idx="4">
                  <c:v>Unknown</c:v>
                </c:pt>
              </c:strCache>
            </c:strRef>
          </c:cat>
          <c:val>
            <c:numRef>
              <c:f>Sheet1!$D$2:$D$6</c:f>
              <c:numCache>
                <c:formatCode>0%</c:formatCode>
                <c:ptCount val="5"/>
                <c:pt idx="0">
                  <c:v>0.14000000000000001</c:v>
                </c:pt>
                <c:pt idx="1">
                  <c:v>0.17</c:v>
                </c:pt>
                <c:pt idx="2">
                  <c:v>0.32</c:v>
                </c:pt>
                <c:pt idx="3">
                  <c:v>0.36</c:v>
                </c:pt>
                <c:pt idx="4">
                  <c:v>0</c:v>
                </c:pt>
              </c:numCache>
            </c:numRef>
          </c:val>
          <c:extLst xmlns:c16r2="http://schemas.microsoft.com/office/drawing/2015/06/chart">
            <c:ext xmlns:c16="http://schemas.microsoft.com/office/drawing/2014/chart" uri="{C3380CC4-5D6E-409C-BE32-E72D297353CC}">
              <c16:uniqueId val="{0000000B-A24A-4F48-A834-79CB5D66984B}"/>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16 to 34</c:v>
                </c:pt>
                <c:pt idx="1">
                  <c:v>35 to 49</c:v>
                </c:pt>
                <c:pt idx="2">
                  <c:v>50 to 64</c:v>
                </c:pt>
                <c:pt idx="3">
                  <c:v>65+</c:v>
                </c:pt>
                <c:pt idx="4">
                  <c:v>Unknown</c:v>
                </c:pt>
              </c:strCache>
            </c:strRef>
          </c:cat>
          <c:val>
            <c:numRef>
              <c:f>Sheet1!$E$2:$E$6</c:f>
              <c:numCache>
                <c:formatCode>0%</c:formatCode>
                <c:ptCount val="5"/>
                <c:pt idx="0">
                  <c:v>0.12</c:v>
                </c:pt>
                <c:pt idx="1">
                  <c:v>0.21</c:v>
                </c:pt>
                <c:pt idx="2">
                  <c:v>0.34</c:v>
                </c:pt>
                <c:pt idx="3">
                  <c:v>0.33</c:v>
                </c:pt>
                <c:pt idx="4">
                  <c:v>0</c:v>
                </c:pt>
              </c:numCache>
            </c:numRef>
          </c:val>
          <c:extLst xmlns:c16r2="http://schemas.microsoft.com/office/drawing/2015/06/chart">
            <c:ext xmlns:c16="http://schemas.microsoft.com/office/drawing/2014/chart" uri="{C3380CC4-5D6E-409C-BE32-E72D297353CC}">
              <c16:uniqueId val="{00000011-A24A-4F48-A834-79CB5D66984B}"/>
            </c:ext>
          </c:extLst>
        </c:ser>
        <c:ser>
          <c:idx val="3"/>
          <c:order val="3"/>
          <c:tx>
            <c:strRef>
              <c:f>Sheet1!$F$1</c:f>
              <c:strCache>
                <c:ptCount val="1"/>
                <c:pt idx="0">
                  <c:v>Lincolnshire</c:v>
                </c:pt>
              </c:strCache>
            </c:strRef>
          </c:tx>
          <c:spPr>
            <a:solidFill>
              <a:srgbClr val="00B05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16 to 34</c:v>
                </c:pt>
                <c:pt idx="1">
                  <c:v>35 to 49</c:v>
                </c:pt>
                <c:pt idx="2">
                  <c:v>50 to 64</c:v>
                </c:pt>
                <c:pt idx="3">
                  <c:v>65+</c:v>
                </c:pt>
                <c:pt idx="4">
                  <c:v>Unknown</c:v>
                </c:pt>
              </c:strCache>
            </c:strRef>
          </c:cat>
          <c:val>
            <c:numRef>
              <c:f>Sheet1!$F$2:$F$6</c:f>
              <c:numCache>
                <c:formatCode>0%</c:formatCode>
                <c:ptCount val="5"/>
                <c:pt idx="0">
                  <c:v>0.24</c:v>
                </c:pt>
                <c:pt idx="1">
                  <c:v>0.22</c:v>
                </c:pt>
                <c:pt idx="2">
                  <c:v>0.25</c:v>
                </c:pt>
                <c:pt idx="3">
                  <c:v>0.28000000000000003</c:v>
                </c:pt>
                <c:pt idx="4">
                  <c:v>0</c:v>
                </c:pt>
              </c:numCache>
            </c:numRef>
          </c:val>
          <c:extLst xmlns:c16r2="http://schemas.microsoft.com/office/drawing/2015/06/chart">
            <c:ext xmlns:c16="http://schemas.microsoft.com/office/drawing/2014/chart" uri="{C3380CC4-5D6E-409C-BE32-E72D297353CC}">
              <c16:uniqueId val="{00000000-70CC-42AA-B51D-BC51DBA72A01}"/>
            </c:ext>
          </c:extLst>
        </c:ser>
        <c:dLbls>
          <c:dLblPos val="outEnd"/>
          <c:showLegendKey val="0"/>
          <c:showVal val="1"/>
          <c:showCatName val="0"/>
          <c:showSerName val="0"/>
          <c:showPercent val="0"/>
          <c:showBubbleSize val="0"/>
        </c:dLbls>
        <c:gapWidth val="100"/>
        <c:axId val="193166336"/>
        <c:axId val="193188608"/>
      </c:barChart>
      <c:catAx>
        <c:axId val="19316633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3188608"/>
        <c:crosses val="autoZero"/>
        <c:auto val="0"/>
        <c:lblAlgn val="ctr"/>
        <c:lblOffset val="100"/>
        <c:noMultiLvlLbl val="0"/>
      </c:catAx>
      <c:valAx>
        <c:axId val="193188608"/>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3166336"/>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dirty="0"/>
              <a:t>Average weekly incremental amount that residents are prepared to pay</a:t>
            </a:r>
          </a:p>
          <a:p>
            <a:pPr>
              <a:defRPr sz="14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dirty="0"/>
              <a:t>(excluding those that answered “I am not prepared to pay”) </a:t>
            </a:r>
            <a:r>
              <a:rPr lang="en-GB" b="1" dirty="0"/>
              <a:t>2019-20 Survey</a:t>
            </a:r>
          </a:p>
        </c:rich>
      </c:tx>
      <c:layout>
        <c:manualLayout>
          <c:xMode val="edge"/>
          <c:yMode val="edge"/>
          <c:x val="0.16874342969429174"/>
          <c:y val="0.14877858057033741"/>
        </c:manualLayout>
      </c:layout>
      <c:overlay val="0"/>
      <c:spPr>
        <a:noFill/>
        <a:ln>
          <a:noFill/>
        </a:ln>
        <a:effectLst/>
      </c:spPr>
    </c:title>
    <c:autoTitleDeleted val="0"/>
    <c:plotArea>
      <c:layout/>
      <c:barChart>
        <c:barDir val="col"/>
        <c:grouping val="clustered"/>
        <c:varyColors val="0"/>
        <c:ser>
          <c:idx val="0"/>
          <c:order val="0"/>
          <c:spPr>
            <a:solidFill>
              <a:srgbClr val="6A279C"/>
            </a:solidFill>
            <a:ln>
              <a:noFill/>
            </a:ln>
            <a:effectLst/>
          </c:spPr>
          <c:invertIfNegative val="0"/>
          <c:dLbls>
            <c:dLbl>
              <c:idx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6"/>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'Exc not prepared'!$G$3:$G$10</c:f>
              <c:strCache>
                <c:ptCount val="8"/>
                <c:pt idx="0">
                  <c:v>Band A</c:v>
                </c:pt>
                <c:pt idx="1">
                  <c:v>Band B</c:v>
                </c:pt>
                <c:pt idx="2">
                  <c:v>Band C</c:v>
                </c:pt>
                <c:pt idx="3">
                  <c:v>Band D</c:v>
                </c:pt>
                <c:pt idx="4">
                  <c:v>Band E</c:v>
                </c:pt>
                <c:pt idx="5">
                  <c:v>Band F</c:v>
                </c:pt>
                <c:pt idx="6">
                  <c:v>Band G</c:v>
                </c:pt>
                <c:pt idx="7">
                  <c:v>Band H</c:v>
                </c:pt>
              </c:strCache>
            </c:strRef>
          </c:cat>
          <c:val>
            <c:numRef>
              <c:f>'Exc not prepared'!$H$3:$H$10</c:f>
              <c:numCache>
                <c:formatCode>"£"#,##0.00_);[Red]\("£"#,##0.00\)</c:formatCode>
                <c:ptCount val="8"/>
                <c:pt idx="0">
                  <c:v>0.5</c:v>
                </c:pt>
                <c:pt idx="1">
                  <c:v>0.6</c:v>
                </c:pt>
                <c:pt idx="2">
                  <c:v>0.69</c:v>
                </c:pt>
                <c:pt idx="3">
                  <c:v>0.77</c:v>
                </c:pt>
                <c:pt idx="4">
                  <c:v>0.99</c:v>
                </c:pt>
                <c:pt idx="5">
                  <c:v>1.0900000000000001</c:v>
                </c:pt>
                <c:pt idx="6">
                  <c:v>1.29</c:v>
                </c:pt>
                <c:pt idx="7">
                  <c:v>1.76</c:v>
                </c:pt>
              </c:numCache>
            </c:numRef>
          </c:val>
          <c:extLst xmlns:c16r2="http://schemas.microsoft.com/office/drawing/2015/06/chart">
            <c:ext xmlns:c16="http://schemas.microsoft.com/office/drawing/2014/chart" uri="{C3380CC4-5D6E-409C-BE32-E72D297353CC}">
              <c16:uniqueId val="{00000000-0991-4235-96B0-41015156889B}"/>
            </c:ext>
          </c:extLst>
        </c:ser>
        <c:dLbls>
          <c:dLblPos val="outEnd"/>
          <c:showLegendKey val="0"/>
          <c:showVal val="1"/>
          <c:showCatName val="0"/>
          <c:showSerName val="0"/>
          <c:showPercent val="0"/>
          <c:showBubbleSize val="0"/>
        </c:dLbls>
        <c:gapWidth val="50"/>
        <c:overlap val="-27"/>
        <c:axId val="223512064"/>
        <c:axId val="223513600"/>
      </c:barChart>
      <c:catAx>
        <c:axId val="2235120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3513600"/>
        <c:crosses val="autoZero"/>
        <c:auto val="1"/>
        <c:lblAlgn val="ctr"/>
        <c:lblOffset val="100"/>
        <c:noMultiLvlLbl val="0"/>
      </c:catAx>
      <c:valAx>
        <c:axId val="223513600"/>
        <c:scaling>
          <c:orientation val="minMax"/>
        </c:scaling>
        <c:delete val="0"/>
        <c:axPos val="l"/>
        <c:numFmt formatCode="&quot;£&quot;#,##0.00_);[Red]\(&quot;£&quot;#,##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351206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sz="1600" b="0" i="0" kern="1200"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Average weekly incremental amount prepared to pay</a:t>
            </a:r>
            <a:endParaRPr lang="en-GB" dirty="0">
              <a:effectLst/>
            </a:endParaRPr>
          </a:p>
          <a:p>
            <a:pPr>
              <a:defRPr sz="144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sz="1600" b="0" i="0" kern="1200"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GB" sz="1600" b="0" i="0" kern="1200" spc="0" baseline="0" dirty="0">
                <a:solidFill>
                  <a:srgbClr val="000000"/>
                </a:solidFill>
                <a:effectLst/>
                <a:highlight>
                  <a:srgbClr val="FFFF00"/>
                </a:highlight>
                <a:latin typeface="Tahoma" panose="020B0604030504040204" pitchFamily="34" charset="0"/>
                <a:ea typeface="Tahoma" panose="020B0604030504040204" pitchFamily="34" charset="0"/>
                <a:cs typeface="Tahoma" panose="020B0604030504040204" pitchFamily="34" charset="0"/>
              </a:rPr>
              <a:t>including</a:t>
            </a:r>
            <a:r>
              <a:rPr lang="en-GB" sz="1600" b="0" i="0" kern="1200"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those that answered “I am not prepared to pay” as £0.00) </a:t>
            </a:r>
            <a:br>
              <a:rPr lang="en-GB" sz="1600" b="0" i="0" kern="1200"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600" b="1" i="0" kern="1200"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2019-20 Survey</a:t>
            </a:r>
            <a:endParaRPr lang="en-GB" b="1" dirty="0">
              <a:effectLst/>
            </a:endParaRPr>
          </a:p>
        </c:rich>
      </c:tx>
      <c:layout/>
      <c:overlay val="0"/>
      <c:spPr>
        <a:noFill/>
        <a:ln>
          <a:noFill/>
        </a:ln>
        <a:effectLst/>
      </c:spPr>
    </c:title>
    <c:autoTitleDeleted val="0"/>
    <c:plotArea>
      <c:layout/>
      <c:barChart>
        <c:barDir val="col"/>
        <c:grouping val="clustered"/>
        <c:varyColors val="0"/>
        <c:ser>
          <c:idx val="0"/>
          <c:order val="0"/>
          <c:spPr>
            <a:solidFill>
              <a:srgbClr val="6A279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'Inc Not Prepared'!$G$7:$G$14</c:f>
              <c:strCache>
                <c:ptCount val="8"/>
                <c:pt idx="0">
                  <c:v>Band A</c:v>
                </c:pt>
                <c:pt idx="1">
                  <c:v>Band B</c:v>
                </c:pt>
                <c:pt idx="2">
                  <c:v>Band C</c:v>
                </c:pt>
                <c:pt idx="3">
                  <c:v>Band D</c:v>
                </c:pt>
                <c:pt idx="4">
                  <c:v>Band E</c:v>
                </c:pt>
                <c:pt idx="5">
                  <c:v>Band F</c:v>
                </c:pt>
                <c:pt idx="6">
                  <c:v>Band G</c:v>
                </c:pt>
                <c:pt idx="7">
                  <c:v>Band H</c:v>
                </c:pt>
              </c:strCache>
            </c:strRef>
          </c:cat>
          <c:val>
            <c:numRef>
              <c:f>'Inc Not Prepared'!$H$7:$H$14</c:f>
              <c:numCache>
                <c:formatCode>"£"#,##0.00_);[Red]\("£"#,##0.00\)</c:formatCode>
                <c:ptCount val="8"/>
                <c:pt idx="0">
                  <c:v>0.4</c:v>
                </c:pt>
                <c:pt idx="1">
                  <c:v>0.5</c:v>
                </c:pt>
                <c:pt idx="2">
                  <c:v>0.54</c:v>
                </c:pt>
                <c:pt idx="3">
                  <c:v>0.61</c:v>
                </c:pt>
                <c:pt idx="4">
                  <c:v>0.78</c:v>
                </c:pt>
                <c:pt idx="5">
                  <c:v>0.92</c:v>
                </c:pt>
                <c:pt idx="6">
                  <c:v>1.1200000000000001</c:v>
                </c:pt>
                <c:pt idx="7">
                  <c:v>1.1299999999999999</c:v>
                </c:pt>
              </c:numCache>
            </c:numRef>
          </c:val>
          <c:extLst xmlns:c16r2="http://schemas.microsoft.com/office/drawing/2015/06/chart">
            <c:ext xmlns:c16="http://schemas.microsoft.com/office/drawing/2014/chart" uri="{C3380CC4-5D6E-409C-BE32-E72D297353CC}">
              <c16:uniqueId val="{00000000-C363-409B-AE4A-03A28D42DAF1}"/>
            </c:ext>
          </c:extLst>
        </c:ser>
        <c:dLbls>
          <c:dLblPos val="outEnd"/>
          <c:showLegendKey val="0"/>
          <c:showVal val="1"/>
          <c:showCatName val="0"/>
          <c:showSerName val="0"/>
          <c:showPercent val="0"/>
          <c:showBubbleSize val="0"/>
        </c:dLbls>
        <c:gapWidth val="50"/>
        <c:overlap val="-27"/>
        <c:axId val="223724288"/>
        <c:axId val="223726976"/>
      </c:barChart>
      <c:catAx>
        <c:axId val="2237242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3726976"/>
        <c:crosses val="autoZero"/>
        <c:auto val="1"/>
        <c:lblAlgn val="ctr"/>
        <c:lblOffset val="100"/>
        <c:noMultiLvlLbl val="0"/>
      </c:catAx>
      <c:valAx>
        <c:axId val="223726976"/>
        <c:scaling>
          <c:orientation val="minMax"/>
        </c:scaling>
        <c:delete val="0"/>
        <c:axPos val="l"/>
        <c:numFmt formatCode="&quot;£&quot;#,##0.00_);[Red]\(&quot;£&quot;#,##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372428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Overall rounded average % increase selected </a:t>
            </a:r>
            <a:br>
              <a:rPr lang="en-US" dirty="0"/>
            </a:br>
            <a:r>
              <a:rPr lang="en-US" dirty="0"/>
              <a:t>(</a:t>
            </a:r>
            <a:r>
              <a:rPr lang="en-US" dirty="0">
                <a:highlight>
                  <a:srgbClr val="FFFF00"/>
                </a:highlight>
              </a:rPr>
              <a:t>excluding</a:t>
            </a:r>
            <a:r>
              <a:rPr lang="en-US" dirty="0"/>
              <a:t> those not prepared to pay more) 2019-20</a:t>
            </a:r>
          </a:p>
        </c:rich>
      </c:tx>
      <c:layout/>
      <c:overlay val="0"/>
      <c:spPr>
        <a:noFill/>
        <a:ln>
          <a:noFill/>
        </a:ln>
        <a:effectLst/>
      </c:spPr>
    </c:title>
    <c:autoTitleDeleted val="0"/>
    <c:plotArea>
      <c:layout/>
      <c:barChart>
        <c:barDir val="col"/>
        <c:grouping val="clustered"/>
        <c:varyColors val="0"/>
        <c:ser>
          <c:idx val="0"/>
          <c:order val="0"/>
          <c:spPr>
            <a:solidFill>
              <a:srgbClr val="6A279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'Exc not prepared to pay more'!$B$15:$I$15</c:f>
              <c:strCache>
                <c:ptCount val="8"/>
                <c:pt idx="0">
                  <c:v>Band A</c:v>
                </c:pt>
                <c:pt idx="1">
                  <c:v>Band B</c:v>
                </c:pt>
                <c:pt idx="2">
                  <c:v>Band C</c:v>
                </c:pt>
                <c:pt idx="3">
                  <c:v>Band D</c:v>
                </c:pt>
                <c:pt idx="4">
                  <c:v>Band E</c:v>
                </c:pt>
                <c:pt idx="5">
                  <c:v>Band F</c:v>
                </c:pt>
                <c:pt idx="6">
                  <c:v>Band G</c:v>
                </c:pt>
                <c:pt idx="7">
                  <c:v>Band H</c:v>
                </c:pt>
              </c:strCache>
            </c:strRef>
          </c:cat>
          <c:val>
            <c:numRef>
              <c:f>'Exc not prepared to pay more'!$B$16:$I$16</c:f>
              <c:numCache>
                <c:formatCode>0%</c:formatCode>
                <c:ptCount val="8"/>
                <c:pt idx="0">
                  <c:v>0.16</c:v>
                </c:pt>
                <c:pt idx="1">
                  <c:v>0.16</c:v>
                </c:pt>
                <c:pt idx="2">
                  <c:v>0.16</c:v>
                </c:pt>
                <c:pt idx="3">
                  <c:v>0.16</c:v>
                </c:pt>
                <c:pt idx="4">
                  <c:v>0.17</c:v>
                </c:pt>
                <c:pt idx="5">
                  <c:v>0.16</c:v>
                </c:pt>
                <c:pt idx="6">
                  <c:v>0.16</c:v>
                </c:pt>
                <c:pt idx="7">
                  <c:v>0.19</c:v>
                </c:pt>
              </c:numCache>
            </c:numRef>
          </c:val>
          <c:extLst xmlns:c16r2="http://schemas.microsoft.com/office/drawing/2015/06/chart">
            <c:ext xmlns:c16="http://schemas.microsoft.com/office/drawing/2014/chart" uri="{C3380CC4-5D6E-409C-BE32-E72D297353CC}">
              <c16:uniqueId val="{00000000-9565-4166-B342-00766446CDD0}"/>
            </c:ext>
          </c:extLst>
        </c:ser>
        <c:dLbls>
          <c:dLblPos val="outEnd"/>
          <c:showLegendKey val="0"/>
          <c:showVal val="1"/>
          <c:showCatName val="0"/>
          <c:showSerName val="0"/>
          <c:showPercent val="0"/>
          <c:showBubbleSize val="0"/>
        </c:dLbls>
        <c:gapWidth val="50"/>
        <c:overlap val="-27"/>
        <c:axId val="224064640"/>
        <c:axId val="223948800"/>
      </c:barChart>
      <c:catAx>
        <c:axId val="2240646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3948800"/>
        <c:crosses val="autoZero"/>
        <c:auto val="1"/>
        <c:lblAlgn val="ctr"/>
        <c:lblOffset val="100"/>
        <c:noMultiLvlLbl val="0"/>
      </c:catAx>
      <c:valAx>
        <c:axId val="223948800"/>
        <c:scaling>
          <c:orientation val="minMax"/>
          <c:min val="0.1"/>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40646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dirty="0"/>
              <a:t>Overall rounded average % increase selected </a:t>
            </a:r>
            <a:br>
              <a:rPr lang="en-GB" dirty="0"/>
            </a:br>
            <a:r>
              <a:rPr lang="en-GB" dirty="0"/>
              <a:t>(</a:t>
            </a:r>
            <a:r>
              <a:rPr lang="en-GB" dirty="0">
                <a:highlight>
                  <a:srgbClr val="FFFF00"/>
                </a:highlight>
              </a:rPr>
              <a:t>including</a:t>
            </a:r>
            <a:r>
              <a:rPr lang="en-GB" dirty="0"/>
              <a:t> those not prepared to pay more at 0%) 2019-20</a:t>
            </a:r>
          </a:p>
        </c:rich>
      </c:tx>
      <c:layout/>
      <c:overlay val="0"/>
      <c:spPr>
        <a:noFill/>
        <a:ln>
          <a:noFill/>
        </a:ln>
        <a:effectLst/>
      </c:spPr>
    </c:title>
    <c:autoTitleDeleted val="0"/>
    <c:plotArea>
      <c:layout/>
      <c:barChart>
        <c:barDir val="col"/>
        <c:grouping val="clustered"/>
        <c:varyColors val="0"/>
        <c:ser>
          <c:idx val="0"/>
          <c:order val="0"/>
          <c:spPr>
            <a:solidFill>
              <a:srgbClr val="6A279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'Inc Not prepare to pay more'!$B$15:$I$15</c:f>
              <c:strCache>
                <c:ptCount val="8"/>
                <c:pt idx="0">
                  <c:v>Band A</c:v>
                </c:pt>
                <c:pt idx="1">
                  <c:v>Band B</c:v>
                </c:pt>
                <c:pt idx="2">
                  <c:v>Band C</c:v>
                </c:pt>
                <c:pt idx="3">
                  <c:v>Band D</c:v>
                </c:pt>
                <c:pt idx="4">
                  <c:v>Band E</c:v>
                </c:pt>
                <c:pt idx="5">
                  <c:v>Band F</c:v>
                </c:pt>
                <c:pt idx="6">
                  <c:v>Band G</c:v>
                </c:pt>
                <c:pt idx="7">
                  <c:v>Band H</c:v>
                </c:pt>
              </c:strCache>
            </c:strRef>
          </c:cat>
          <c:val>
            <c:numRef>
              <c:f>'Inc Not prepare to pay more'!$B$16:$I$16</c:f>
              <c:numCache>
                <c:formatCode>0%</c:formatCode>
                <c:ptCount val="8"/>
                <c:pt idx="0">
                  <c:v>0.13</c:v>
                </c:pt>
                <c:pt idx="1">
                  <c:v>0.14000000000000001</c:v>
                </c:pt>
                <c:pt idx="2">
                  <c:v>0.13</c:v>
                </c:pt>
                <c:pt idx="3">
                  <c:v>0.13</c:v>
                </c:pt>
                <c:pt idx="4">
                  <c:v>0.14000000000000001</c:v>
                </c:pt>
                <c:pt idx="5">
                  <c:v>0.13</c:v>
                </c:pt>
                <c:pt idx="6">
                  <c:v>0.14000000000000001</c:v>
                </c:pt>
                <c:pt idx="7">
                  <c:v>0.12</c:v>
                </c:pt>
              </c:numCache>
            </c:numRef>
          </c:val>
          <c:extLst xmlns:c16r2="http://schemas.microsoft.com/office/drawing/2015/06/chart">
            <c:ext xmlns:c16="http://schemas.microsoft.com/office/drawing/2014/chart" uri="{C3380CC4-5D6E-409C-BE32-E72D297353CC}">
              <c16:uniqueId val="{00000000-B41F-4A69-BDB4-1C2D634CC67E}"/>
            </c:ext>
          </c:extLst>
        </c:ser>
        <c:dLbls>
          <c:showLegendKey val="0"/>
          <c:showVal val="0"/>
          <c:showCatName val="0"/>
          <c:showSerName val="0"/>
          <c:showPercent val="0"/>
          <c:showBubbleSize val="0"/>
        </c:dLbls>
        <c:gapWidth val="50"/>
        <c:overlap val="-27"/>
        <c:axId val="224188672"/>
        <c:axId val="224190464"/>
      </c:barChart>
      <c:catAx>
        <c:axId val="224188672"/>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4190464"/>
        <c:crosses val="autoZero"/>
        <c:auto val="1"/>
        <c:lblAlgn val="ctr"/>
        <c:lblOffset val="100"/>
        <c:noMultiLvlLbl val="0"/>
      </c:catAx>
      <c:valAx>
        <c:axId val="224190464"/>
        <c:scaling>
          <c:orientation val="minMax"/>
          <c:max val="0.2"/>
          <c:min val="0.1"/>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418867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5% more</c:v>
                </c:pt>
              </c:strCache>
            </c:strRef>
          </c:tx>
          <c:spPr>
            <a:solidFill>
              <a:srgbClr val="0B3B6C"/>
            </a:solidFill>
          </c:spPr>
          <c:invertIfNegative val="0"/>
          <c:dLbls>
            <c:dLbl>
              <c:idx val="0"/>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B8D-4084-822D-2D086BE7C517}"/>
                </c:ext>
              </c:extLst>
            </c:dLbl>
            <c:dLbl>
              <c:idx val="1"/>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B8D-4084-822D-2D086BE7C517}"/>
                </c:ext>
              </c:extLst>
            </c:dLbl>
            <c:dLbl>
              <c:idx val="2"/>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B8D-4084-822D-2D086BE7C517}"/>
                </c:ext>
              </c:extLst>
            </c:dLbl>
            <c:dLbl>
              <c:idx val="3"/>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B8D-4084-822D-2D086BE7C517}"/>
                </c:ext>
              </c:extLst>
            </c:dLbl>
            <c:dLbl>
              <c:idx val="4"/>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B8D-4084-822D-2D086BE7C517}"/>
                </c:ext>
              </c:extLst>
            </c:dLbl>
            <c:dLbl>
              <c:idx val="5"/>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B8D-4084-822D-2D086BE7C517}"/>
                </c:ext>
              </c:extLst>
            </c:dLbl>
            <c:dLbl>
              <c:idx val="6"/>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B8D-4084-822D-2D086BE7C51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0.06</c:v>
                </c:pt>
                <c:pt idx="1">
                  <c:v>0.05</c:v>
                </c:pt>
                <c:pt idx="2">
                  <c:v>0.08</c:v>
                </c:pt>
                <c:pt idx="3">
                  <c:v>0.08</c:v>
                </c:pt>
                <c:pt idx="4">
                  <c:v>7.0000000000000007E-2</c:v>
                </c:pt>
                <c:pt idx="5">
                  <c:v>0.09</c:v>
                </c:pt>
                <c:pt idx="6">
                  <c:v>0.05</c:v>
                </c:pt>
              </c:numCache>
            </c:numRef>
          </c:val>
          <c:extLst xmlns:c16r2="http://schemas.microsoft.com/office/drawing/2015/06/chart">
            <c:ext xmlns:c16="http://schemas.microsoft.com/office/drawing/2014/chart" uri="{C3380CC4-5D6E-409C-BE32-E72D297353CC}">
              <c16:uniqueId val="{00000007-9B8D-4084-822D-2D086BE7C517}"/>
            </c:ext>
          </c:extLst>
        </c:ser>
        <c:ser>
          <c:idx val="1"/>
          <c:order val="1"/>
          <c:tx>
            <c:strRef>
              <c:f>Sheet1!$D$1</c:f>
              <c:strCache>
                <c:ptCount val="1"/>
                <c:pt idx="0">
                  <c:v>10% more</c:v>
                </c:pt>
              </c:strCache>
            </c:strRef>
          </c:tx>
          <c:spPr>
            <a:solidFill>
              <a:srgbClr val="3399FF"/>
            </a:solidFill>
          </c:spPr>
          <c:invertIfNegative val="0"/>
          <c:dLbls>
            <c:dLbl>
              <c:idx val="0"/>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9B8D-4084-822D-2D086BE7C517}"/>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B8D-4084-822D-2D086BE7C517}"/>
                </c:ext>
              </c:extLst>
            </c:dLbl>
            <c:dLbl>
              <c:idx val="2"/>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B8D-4084-822D-2D086BE7C517}"/>
                </c:ext>
              </c:extLst>
            </c:dLbl>
            <c:dLbl>
              <c:idx val="3"/>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B8D-4084-822D-2D086BE7C517}"/>
                </c:ext>
              </c:extLst>
            </c:dLbl>
            <c:dLbl>
              <c:idx val="4"/>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9B8D-4084-822D-2D086BE7C517}"/>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B8D-4084-822D-2D086BE7C517}"/>
                </c:ext>
              </c:extLst>
            </c:dLbl>
            <c:dLbl>
              <c:idx val="6"/>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9B8D-4084-822D-2D086BE7C51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7.0000000000000007E-2</c:v>
                </c:pt>
                <c:pt idx="1">
                  <c:v>0.08</c:v>
                </c:pt>
                <c:pt idx="2">
                  <c:v>0.06</c:v>
                </c:pt>
                <c:pt idx="3">
                  <c:v>0.09</c:v>
                </c:pt>
                <c:pt idx="4">
                  <c:v>0.04</c:v>
                </c:pt>
                <c:pt idx="5">
                  <c:v>7.0000000000000007E-2</c:v>
                </c:pt>
                <c:pt idx="6">
                  <c:v>0.08</c:v>
                </c:pt>
              </c:numCache>
            </c:numRef>
          </c:val>
          <c:extLst xmlns:c16r2="http://schemas.microsoft.com/office/drawing/2015/06/chart">
            <c:ext xmlns:c16="http://schemas.microsoft.com/office/drawing/2014/chart" uri="{C3380CC4-5D6E-409C-BE32-E72D297353CC}">
              <c16:uniqueId val="{0000000F-9B8D-4084-822D-2D086BE7C517}"/>
            </c:ext>
          </c:extLst>
        </c:ser>
        <c:ser>
          <c:idx val="2"/>
          <c:order val="2"/>
          <c:tx>
            <c:strRef>
              <c:f>Sheet1!$E$1</c:f>
              <c:strCache>
                <c:ptCount val="1"/>
                <c:pt idx="0">
                  <c:v>15% more</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9B8D-4084-822D-2D086BE7C517}"/>
                </c:ext>
              </c:extLst>
            </c:dLbl>
            <c:dLbl>
              <c:idx val="1"/>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9B8D-4084-822D-2D086BE7C517}"/>
                </c:ext>
              </c:extLst>
            </c:dLbl>
            <c:dLbl>
              <c:idx val="2"/>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9B8D-4084-822D-2D086BE7C517}"/>
                </c:ext>
              </c:extLst>
            </c:dLbl>
            <c:dLbl>
              <c:idx val="3"/>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9B8D-4084-822D-2D086BE7C517}"/>
                </c:ext>
              </c:extLst>
            </c:dLbl>
            <c:dLbl>
              <c:idx val="4"/>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9B8D-4084-822D-2D086BE7C517}"/>
                </c:ext>
              </c:extLst>
            </c:dLbl>
            <c:dLbl>
              <c:idx val="5"/>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9B8D-4084-822D-2D086BE7C517}"/>
                </c:ext>
              </c:extLst>
            </c:dLbl>
            <c:dLbl>
              <c:idx val="6"/>
              <c:layout/>
              <c:tx>
                <c:rich>
                  <a:bodyPr/>
                  <a:lstStyle/>
                  <a:p>
                    <a:pPr algn="ctr">
                      <a:defRPr>
                        <a:solidFill>
                          <a:schemeClr val="bg1"/>
                        </a:solidFill>
                      </a:defRPr>
                    </a:pPr>
                    <a:r>
                      <a:rPr lang="en-US">
                        <a:solidFill>
                          <a:schemeClr val="bg1"/>
                        </a:solidFill>
                      </a:rPr>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9B8D-4084-822D-2D086BE7C51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0.25</c:v>
                </c:pt>
                <c:pt idx="1">
                  <c:v>0.22</c:v>
                </c:pt>
                <c:pt idx="2">
                  <c:v>0.2</c:v>
                </c:pt>
                <c:pt idx="3">
                  <c:v>0.24</c:v>
                </c:pt>
                <c:pt idx="4">
                  <c:v>0.24</c:v>
                </c:pt>
                <c:pt idx="5">
                  <c:v>0.25</c:v>
                </c:pt>
                <c:pt idx="6">
                  <c:v>0.26</c:v>
                </c:pt>
              </c:numCache>
            </c:numRef>
          </c:val>
          <c:extLst xmlns:c16r2="http://schemas.microsoft.com/office/drawing/2015/06/chart">
            <c:ext xmlns:c16="http://schemas.microsoft.com/office/drawing/2014/chart" uri="{C3380CC4-5D6E-409C-BE32-E72D297353CC}">
              <c16:uniqueId val="{00000017-9B8D-4084-822D-2D086BE7C517}"/>
            </c:ext>
          </c:extLst>
        </c:ser>
        <c:ser>
          <c:idx val="3"/>
          <c:order val="3"/>
          <c:tx>
            <c:strRef>
              <c:f>Sheet1!$F$1</c:f>
              <c:strCache>
                <c:ptCount val="1"/>
                <c:pt idx="0">
                  <c:v>20% more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9B8D-4084-822D-2D086BE7C517}"/>
                </c:ext>
              </c:extLst>
            </c:dLbl>
            <c:dLbl>
              <c:idx val="1"/>
              <c:layout/>
              <c:tx>
                <c:rich>
                  <a:bodyPr/>
                  <a:lstStyle/>
                  <a:p>
                    <a:pPr algn="ctr">
                      <a:defRPr>
                        <a:solidFill>
                          <a:schemeClr val="bg1"/>
                        </a:solidFill>
                      </a:defRPr>
                    </a:pPr>
                    <a:r>
                      <a:rPr lang="en-US">
                        <a:solidFill>
                          <a:schemeClr val="bg1"/>
                        </a:solidFill>
                      </a:rPr>
                      <a:t>41%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9B8D-4084-822D-2D086BE7C517}"/>
                </c:ext>
              </c:extLst>
            </c:dLbl>
            <c:dLbl>
              <c:idx val="2"/>
              <c:layout/>
              <c:tx>
                <c:rich>
                  <a:bodyPr/>
                  <a:lstStyle/>
                  <a:p>
                    <a:pPr algn="ctr">
                      <a:defRPr sz="1200" b="1">
                        <a:solidFill>
                          <a:schemeClr val="bg1"/>
                        </a:solidFill>
                      </a:defRPr>
                    </a:pPr>
                    <a:r>
                      <a:rPr lang="en-US" sz="1200" b="1">
                        <a:solidFill>
                          <a:schemeClr val="bg1"/>
                        </a:solidFill>
                      </a:rPr>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9B8D-4084-822D-2D086BE7C517}"/>
                </c:ext>
              </c:extLst>
            </c:dLbl>
            <c:dLbl>
              <c:idx val="3"/>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9B8D-4084-822D-2D086BE7C517}"/>
                </c:ext>
              </c:extLst>
            </c:dLbl>
            <c:dLbl>
              <c:idx val="4"/>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9B8D-4084-822D-2D086BE7C517}"/>
                </c:ext>
              </c:extLst>
            </c:dLbl>
            <c:dLbl>
              <c:idx val="5"/>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9B8D-4084-822D-2D086BE7C517}"/>
                </c:ext>
              </c:extLst>
            </c:dLbl>
            <c:dLbl>
              <c:idx val="6"/>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9B8D-4084-822D-2D086BE7C517}"/>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'Sheet1'!$F$2:$F$8</c:f>
              <c:numCache>
                <c:formatCode>0%</c:formatCode>
                <c:ptCount val="7"/>
                <c:pt idx="0">
                  <c:v>0.37</c:v>
                </c:pt>
                <c:pt idx="1">
                  <c:v>0.41</c:v>
                </c:pt>
                <c:pt idx="2">
                  <c:v>0.47</c:v>
                </c:pt>
                <c:pt idx="3">
                  <c:v>0.43</c:v>
                </c:pt>
                <c:pt idx="4">
                  <c:v>0.43</c:v>
                </c:pt>
                <c:pt idx="5">
                  <c:v>0.43</c:v>
                </c:pt>
                <c:pt idx="6">
                  <c:v>0.4</c:v>
                </c:pt>
              </c:numCache>
            </c:numRef>
          </c:val>
          <c:extLst xmlns:c16r2="http://schemas.microsoft.com/office/drawing/2015/06/chart">
            <c:ext xmlns:c16="http://schemas.microsoft.com/office/drawing/2014/chart" uri="{C3380CC4-5D6E-409C-BE32-E72D297353CC}">
              <c16:uniqueId val="{0000001F-9B8D-4084-822D-2D086BE7C517}"/>
            </c:ext>
          </c:extLst>
        </c:ser>
        <c:ser>
          <c:idx val="4"/>
          <c:order val="4"/>
          <c:tx>
            <c:strRef>
              <c:f>Sheet1!$G$1</c:f>
              <c:strCache>
                <c:ptCount val="1"/>
                <c:pt idx="0">
                  <c:v>Not prepared to pay any more</c:v>
                </c:pt>
              </c:strCache>
            </c:strRef>
          </c:tx>
          <c:spPr>
            <a:solidFill>
              <a:srgbClr val="FF0000"/>
            </a:solidFill>
          </c:spPr>
          <c:invertIfNegative val="0"/>
          <c:dLbls>
            <c:dLbl>
              <c:idx val="0"/>
              <c:layout/>
              <c:tx>
                <c:rich>
                  <a:bodyPr/>
                  <a:lstStyle/>
                  <a:p>
                    <a:pPr algn="ctr">
                      <a:defRPr sz="1200" b="1">
                        <a:solidFill>
                          <a:schemeClr val="bg1"/>
                        </a:solidFill>
                      </a:defRPr>
                    </a:pPr>
                    <a:r>
                      <a:rPr lang="en-US" sz="1200" b="1">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9B8D-4084-822D-2D086BE7C517}"/>
                </c:ext>
              </c:extLst>
            </c:dLbl>
            <c:dLbl>
              <c:idx val="1"/>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9B8D-4084-822D-2D086BE7C517}"/>
                </c:ext>
              </c:extLst>
            </c:dLbl>
            <c:dLbl>
              <c:idx val="2"/>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9B8D-4084-822D-2D086BE7C517}"/>
                </c:ext>
              </c:extLst>
            </c:dLbl>
            <c:dLbl>
              <c:idx val="3"/>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9B8D-4084-822D-2D086BE7C517}"/>
                </c:ext>
              </c:extLst>
            </c:dLbl>
            <c:dLbl>
              <c:idx val="4"/>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9B8D-4084-822D-2D086BE7C517}"/>
                </c:ext>
              </c:extLst>
            </c:dLbl>
            <c:dLbl>
              <c:idx val="5"/>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9B8D-4084-822D-2D086BE7C517}"/>
                </c:ext>
              </c:extLst>
            </c:dLbl>
            <c:dLbl>
              <c:idx val="6"/>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9B8D-4084-822D-2D086BE7C51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'Sheet1'!$G$2:$G$8</c:f>
              <c:numCache>
                <c:formatCode>0%</c:formatCode>
                <c:ptCount val="7"/>
                <c:pt idx="0">
                  <c:v>0.25</c:v>
                </c:pt>
                <c:pt idx="1">
                  <c:v>0.23</c:v>
                </c:pt>
                <c:pt idx="2">
                  <c:v>0.18</c:v>
                </c:pt>
                <c:pt idx="3">
                  <c:v>0.16</c:v>
                </c:pt>
                <c:pt idx="4">
                  <c:v>0.22</c:v>
                </c:pt>
                <c:pt idx="5">
                  <c:v>0.16</c:v>
                </c:pt>
                <c:pt idx="6">
                  <c:v>0.2</c:v>
                </c:pt>
              </c:numCache>
            </c:numRef>
          </c:val>
          <c:extLst xmlns:c16r2="http://schemas.microsoft.com/office/drawing/2015/06/chart">
            <c:ext xmlns:c16="http://schemas.microsoft.com/office/drawing/2014/chart" uri="{C3380CC4-5D6E-409C-BE32-E72D297353CC}">
              <c16:uniqueId val="{00000027-9B8D-4084-822D-2D086BE7C517}"/>
            </c:ext>
          </c:extLst>
        </c:ser>
        <c:dLbls>
          <c:showLegendKey val="1"/>
          <c:showVal val="1"/>
          <c:showCatName val="1"/>
          <c:showSerName val="1"/>
          <c:showPercent val="1"/>
          <c:showBubbleSize val="1"/>
        </c:dLbls>
        <c:gapWidth val="100"/>
        <c:overlap val="100"/>
        <c:axId val="224351744"/>
        <c:axId val="224353280"/>
      </c:barChart>
      <c:catAx>
        <c:axId val="224351744"/>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4353280"/>
        <c:crosses val="autoZero"/>
        <c:auto val="0"/>
        <c:lblAlgn val="ctr"/>
        <c:lblOffset val="100"/>
        <c:noMultiLvlLbl val="0"/>
      </c:catAx>
      <c:valAx>
        <c:axId val="224353280"/>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4351744"/>
        <c:crosses val="autoZero"/>
        <c:crossBetween val="between"/>
      </c:valAx>
      <c:spPr>
        <a:noFill/>
        <a:ln>
          <a:noFill/>
          <a:round/>
        </a:ln>
      </c:spPr>
    </c:plotArea>
    <c:legend>
      <c:legendPos val="t"/>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5% more</c:v>
                </c:pt>
              </c:strCache>
            </c:strRef>
          </c:tx>
          <c:spPr>
            <a:solidFill>
              <a:schemeClr val="tx2">
                <a:lumMod val="20000"/>
                <a:lumOff val="80000"/>
              </a:schemeClr>
            </a:solidFill>
          </c:spPr>
          <c:invertIfNegative val="0"/>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BF9-4A93-8960-D87D44DAF227}"/>
                </c:ext>
              </c:extLst>
            </c:dLbl>
            <c:dLbl>
              <c:idx val="1"/>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BF9-4A93-8960-D87D44DAF227}"/>
                </c:ext>
              </c:extLst>
            </c:dLbl>
            <c:dLbl>
              <c:idx val="2"/>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BF9-4A93-8960-D87D44DAF227}"/>
                </c:ext>
              </c:extLst>
            </c:dLbl>
            <c:dLbl>
              <c:idx val="3"/>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BF9-4A93-8960-D87D44DAF227}"/>
                </c:ext>
              </c:extLst>
            </c:dLbl>
            <c:dLbl>
              <c:idx val="4"/>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BF9-4A93-8960-D87D44DAF227}"/>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city</c:v>
                </c:pt>
                <c:pt idx="1">
                  <c:v>A town</c:v>
                </c:pt>
                <c:pt idx="2">
                  <c:v>A village or hamlet</c:v>
                </c:pt>
                <c:pt idx="3">
                  <c:v>An isolated dwelling</c:v>
                </c:pt>
                <c:pt idx="4">
                  <c:v>Other</c:v>
                </c:pt>
              </c:strCache>
            </c:strRef>
          </c:cat>
          <c:val>
            <c:numRef>
              <c:f>'Sheet1'!$C$2:$C$6</c:f>
              <c:numCache>
                <c:formatCode>0%</c:formatCode>
                <c:ptCount val="5"/>
                <c:pt idx="0">
                  <c:v>7.0000000000000007E-2</c:v>
                </c:pt>
                <c:pt idx="1">
                  <c:v>0.06</c:v>
                </c:pt>
                <c:pt idx="2">
                  <c:v>7.0000000000000007E-2</c:v>
                </c:pt>
                <c:pt idx="3">
                  <c:v>0.03</c:v>
                </c:pt>
                <c:pt idx="4">
                  <c:v>0.06</c:v>
                </c:pt>
              </c:numCache>
            </c:numRef>
          </c:val>
          <c:extLst xmlns:c16r2="http://schemas.microsoft.com/office/drawing/2015/06/chart">
            <c:ext xmlns:c16="http://schemas.microsoft.com/office/drawing/2014/chart" uri="{C3380CC4-5D6E-409C-BE32-E72D297353CC}">
              <c16:uniqueId val="{00000005-5BF9-4A93-8960-D87D44DAF227}"/>
            </c:ext>
          </c:extLst>
        </c:ser>
        <c:ser>
          <c:idx val="1"/>
          <c:order val="1"/>
          <c:tx>
            <c:strRef>
              <c:f>Sheet1!$D$1</c:f>
              <c:strCache>
                <c:ptCount val="1"/>
                <c:pt idx="0">
                  <c:v>10% more</c:v>
                </c:pt>
              </c:strCache>
            </c:strRef>
          </c:tx>
          <c:spPr>
            <a:solidFill>
              <a:srgbClr val="3399FF"/>
            </a:solidFill>
          </c:spPr>
          <c:invertIfNegative val="0"/>
          <c:dLbls>
            <c:dLbl>
              <c:idx val="0"/>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BF9-4A93-8960-D87D44DAF227}"/>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BF9-4A93-8960-D87D44DAF227}"/>
                </c:ext>
              </c:extLst>
            </c:dLbl>
            <c:dLbl>
              <c:idx val="2"/>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BF9-4A93-8960-D87D44DAF227}"/>
                </c:ext>
              </c:extLst>
            </c:dLbl>
            <c:dLbl>
              <c:idx val="3"/>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BF9-4A93-8960-D87D44DAF227}"/>
                </c:ext>
              </c:extLst>
            </c:dLbl>
            <c:dLbl>
              <c:idx val="4"/>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BF9-4A93-8960-D87D44DAF22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city</c:v>
                </c:pt>
                <c:pt idx="1">
                  <c:v>A town</c:v>
                </c:pt>
                <c:pt idx="2">
                  <c:v>A village or hamlet</c:v>
                </c:pt>
                <c:pt idx="3">
                  <c:v>An isolated dwelling</c:v>
                </c:pt>
                <c:pt idx="4">
                  <c:v>Other</c:v>
                </c:pt>
              </c:strCache>
            </c:strRef>
          </c:cat>
          <c:val>
            <c:numRef>
              <c:f>'Sheet1'!$D$2:$D$6</c:f>
              <c:numCache>
                <c:formatCode>0%</c:formatCode>
                <c:ptCount val="5"/>
                <c:pt idx="0">
                  <c:v>0.05</c:v>
                </c:pt>
                <c:pt idx="1">
                  <c:v>0.08</c:v>
                </c:pt>
                <c:pt idx="2">
                  <c:v>0.08</c:v>
                </c:pt>
                <c:pt idx="3">
                  <c:v>0.04</c:v>
                </c:pt>
                <c:pt idx="4">
                  <c:v>0</c:v>
                </c:pt>
              </c:numCache>
            </c:numRef>
          </c:val>
          <c:extLst xmlns:c16r2="http://schemas.microsoft.com/office/drawing/2015/06/chart">
            <c:ext xmlns:c16="http://schemas.microsoft.com/office/drawing/2014/chart" uri="{C3380CC4-5D6E-409C-BE32-E72D297353CC}">
              <c16:uniqueId val="{0000000B-5BF9-4A93-8960-D87D44DAF227}"/>
            </c:ext>
          </c:extLst>
        </c:ser>
        <c:ser>
          <c:idx val="2"/>
          <c:order val="2"/>
          <c:tx>
            <c:strRef>
              <c:f>Sheet1!$E$1</c:f>
              <c:strCache>
                <c:ptCount val="1"/>
                <c:pt idx="0">
                  <c:v>15% more</c:v>
                </c:pt>
              </c:strCache>
            </c:strRef>
          </c:tx>
          <c:spPr>
            <a:solidFill>
              <a:srgbClr val="8BCD44"/>
            </a:solidFill>
          </c:spPr>
          <c:invertIfNegative val="0"/>
          <c:dLbls>
            <c:dLbl>
              <c:idx val="0"/>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BF9-4A93-8960-D87D44DAF227}"/>
                </c:ext>
              </c:extLst>
            </c:dLbl>
            <c:dLbl>
              <c:idx val="1"/>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BF9-4A93-8960-D87D44DAF227}"/>
                </c:ext>
              </c:extLst>
            </c:dLbl>
            <c:dLbl>
              <c:idx val="2"/>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5BF9-4A93-8960-D87D44DAF227}"/>
                </c:ext>
              </c:extLst>
            </c:dLbl>
            <c:dLbl>
              <c:idx val="3"/>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5BF9-4A93-8960-D87D44DAF227}"/>
                </c:ext>
              </c:extLst>
            </c:dLbl>
            <c:dLbl>
              <c:idx val="4"/>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BF9-4A93-8960-D87D44DAF22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city</c:v>
                </c:pt>
                <c:pt idx="1">
                  <c:v>A town</c:v>
                </c:pt>
                <c:pt idx="2">
                  <c:v>A village or hamlet</c:v>
                </c:pt>
                <c:pt idx="3">
                  <c:v>An isolated dwelling</c:v>
                </c:pt>
                <c:pt idx="4">
                  <c:v>Other</c:v>
                </c:pt>
              </c:strCache>
            </c:strRef>
          </c:cat>
          <c:val>
            <c:numRef>
              <c:f>'Sheet1'!$E$2:$E$6</c:f>
              <c:numCache>
                <c:formatCode>0%</c:formatCode>
                <c:ptCount val="5"/>
                <c:pt idx="0">
                  <c:v>0.21</c:v>
                </c:pt>
                <c:pt idx="1">
                  <c:v>0.24</c:v>
                </c:pt>
                <c:pt idx="2">
                  <c:v>0.24</c:v>
                </c:pt>
                <c:pt idx="3">
                  <c:v>0.27</c:v>
                </c:pt>
                <c:pt idx="4">
                  <c:v>0.31</c:v>
                </c:pt>
              </c:numCache>
            </c:numRef>
          </c:val>
          <c:extLst xmlns:c16r2="http://schemas.microsoft.com/office/drawing/2015/06/chart">
            <c:ext xmlns:c16="http://schemas.microsoft.com/office/drawing/2014/chart" uri="{C3380CC4-5D6E-409C-BE32-E72D297353CC}">
              <c16:uniqueId val="{00000011-5BF9-4A93-8960-D87D44DAF227}"/>
            </c:ext>
          </c:extLst>
        </c:ser>
        <c:ser>
          <c:idx val="3"/>
          <c:order val="3"/>
          <c:tx>
            <c:strRef>
              <c:f>Sheet1!$F$1</c:f>
              <c:strCache>
                <c:ptCount val="1"/>
                <c:pt idx="0">
                  <c:v>20% more</c:v>
                </c:pt>
              </c:strCache>
            </c:strRef>
          </c:tx>
          <c:spPr>
            <a:solidFill>
              <a:srgbClr val="00B050"/>
            </a:solidFill>
          </c:spPr>
          <c:invertIfNegative val="0"/>
          <c:dLbls>
            <c:dLbl>
              <c:idx val="0"/>
              <c:layout/>
              <c:tx>
                <c:rich>
                  <a:bodyPr/>
                  <a:lstStyle/>
                  <a:p>
                    <a:pPr algn="ctr">
                      <a:defRPr b="1">
                        <a:solidFill>
                          <a:schemeClr val="bg1"/>
                        </a:solidFill>
                      </a:defRPr>
                    </a:pPr>
                    <a:r>
                      <a:rPr lang="en-US" b="1">
                        <a:solidFill>
                          <a:schemeClr val="bg1"/>
                        </a:solidFill>
                      </a:rPr>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5BF9-4A93-8960-D87D44DAF227}"/>
                </c:ext>
              </c:extLst>
            </c:dLbl>
            <c:dLbl>
              <c:idx val="1"/>
              <c:layout/>
              <c:tx>
                <c:rich>
                  <a:bodyPr/>
                  <a:lstStyle/>
                  <a:p>
                    <a:pPr algn="ctr">
                      <a:defRPr>
                        <a:solidFill>
                          <a:schemeClr val="bg1"/>
                        </a:solidFill>
                      </a:defRPr>
                    </a:pPr>
                    <a:r>
                      <a:rPr lang="en-US">
                        <a:solidFill>
                          <a:schemeClr val="bg1"/>
                        </a:solidFill>
                      </a:rPr>
                      <a:t>41%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5BF9-4A93-8960-D87D44DAF227}"/>
                </c:ext>
              </c:extLst>
            </c:dLbl>
            <c:dLbl>
              <c:idx val="2"/>
              <c:layout/>
              <c:tx>
                <c:rich>
                  <a:bodyPr/>
                  <a:lstStyle/>
                  <a:p>
                    <a:pPr algn="ctr">
                      <a:defRPr>
                        <a:solidFill>
                          <a:schemeClr val="bg1"/>
                        </a:solidFill>
                      </a:defRPr>
                    </a:pPr>
                    <a:r>
                      <a:rPr lang="en-US">
                        <a:solidFill>
                          <a:schemeClr val="bg1"/>
                        </a:solidFill>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5BF9-4A93-8960-D87D44DAF227}"/>
                </c:ext>
              </c:extLst>
            </c:dLbl>
            <c:dLbl>
              <c:idx val="3"/>
              <c:layout/>
              <c:tx>
                <c:rich>
                  <a:bodyPr/>
                  <a:lstStyle/>
                  <a:p>
                    <a:pPr algn="ctr">
                      <a:defRPr>
                        <a:solidFill>
                          <a:schemeClr val="bg1"/>
                        </a:solidFill>
                      </a:defRPr>
                    </a:pPr>
                    <a:r>
                      <a:rPr lang="en-US">
                        <a:solidFill>
                          <a:schemeClr val="bg1"/>
                        </a:solidFill>
                      </a:rPr>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5BF9-4A93-8960-D87D44DAF227}"/>
                </c:ext>
              </c:extLst>
            </c:dLbl>
            <c:dLbl>
              <c:idx val="4"/>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5BF9-4A93-8960-D87D44DAF227}"/>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city</c:v>
                </c:pt>
                <c:pt idx="1">
                  <c:v>A town</c:v>
                </c:pt>
                <c:pt idx="2">
                  <c:v>A village or hamlet</c:v>
                </c:pt>
                <c:pt idx="3">
                  <c:v>An isolated dwelling</c:v>
                </c:pt>
                <c:pt idx="4">
                  <c:v>Other</c:v>
                </c:pt>
              </c:strCache>
            </c:strRef>
          </c:cat>
          <c:val>
            <c:numRef>
              <c:f>'Sheet1'!$F$2:$F$6</c:f>
              <c:numCache>
                <c:formatCode>0%</c:formatCode>
                <c:ptCount val="5"/>
                <c:pt idx="0">
                  <c:v>0.47</c:v>
                </c:pt>
                <c:pt idx="1">
                  <c:v>0.41</c:v>
                </c:pt>
                <c:pt idx="2">
                  <c:v>0.42</c:v>
                </c:pt>
                <c:pt idx="3">
                  <c:v>0.45</c:v>
                </c:pt>
                <c:pt idx="4">
                  <c:v>0.25</c:v>
                </c:pt>
              </c:numCache>
            </c:numRef>
          </c:val>
          <c:extLst xmlns:c16r2="http://schemas.microsoft.com/office/drawing/2015/06/chart">
            <c:ext xmlns:c16="http://schemas.microsoft.com/office/drawing/2014/chart" uri="{C3380CC4-5D6E-409C-BE32-E72D297353CC}">
              <c16:uniqueId val="{00000017-5BF9-4A93-8960-D87D44DAF227}"/>
            </c:ext>
          </c:extLst>
        </c:ser>
        <c:ser>
          <c:idx val="4"/>
          <c:order val="4"/>
          <c:tx>
            <c:strRef>
              <c:f>Sheet1!$G$1</c:f>
              <c:strCache>
                <c:ptCount val="1"/>
                <c:pt idx="0">
                  <c:v>Not prepared to pay any more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5BF9-4A93-8960-D87D44DAF227}"/>
                </c:ext>
              </c:extLst>
            </c:dLbl>
            <c:dLbl>
              <c:idx val="1"/>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5BF9-4A93-8960-D87D44DAF227}"/>
                </c:ext>
              </c:extLst>
            </c:dLbl>
            <c:dLbl>
              <c:idx val="2"/>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5BF9-4A93-8960-D87D44DAF227}"/>
                </c:ext>
              </c:extLst>
            </c:dLbl>
            <c:dLbl>
              <c:idx val="3"/>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5BF9-4A93-8960-D87D44DAF227}"/>
                </c:ext>
              </c:extLst>
            </c:dLbl>
            <c:dLbl>
              <c:idx val="4"/>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5BF9-4A93-8960-D87D44DAF22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city</c:v>
                </c:pt>
                <c:pt idx="1">
                  <c:v>A town</c:v>
                </c:pt>
                <c:pt idx="2">
                  <c:v>A village or hamlet</c:v>
                </c:pt>
                <c:pt idx="3">
                  <c:v>An isolated dwelling</c:v>
                </c:pt>
                <c:pt idx="4">
                  <c:v>Other</c:v>
                </c:pt>
              </c:strCache>
            </c:strRef>
          </c:cat>
          <c:val>
            <c:numRef>
              <c:f>'Sheet1'!$G$2:$G$6</c:f>
              <c:numCache>
                <c:formatCode>0%</c:formatCode>
                <c:ptCount val="5"/>
                <c:pt idx="0">
                  <c:v>0.2</c:v>
                </c:pt>
                <c:pt idx="1">
                  <c:v>0.21</c:v>
                </c:pt>
                <c:pt idx="2">
                  <c:v>0.19</c:v>
                </c:pt>
                <c:pt idx="3">
                  <c:v>0.21</c:v>
                </c:pt>
                <c:pt idx="4">
                  <c:v>0.38</c:v>
                </c:pt>
              </c:numCache>
            </c:numRef>
          </c:val>
          <c:extLst xmlns:c16r2="http://schemas.microsoft.com/office/drawing/2015/06/chart">
            <c:ext xmlns:c16="http://schemas.microsoft.com/office/drawing/2014/chart" uri="{C3380CC4-5D6E-409C-BE32-E72D297353CC}">
              <c16:uniqueId val="{0000001D-5BF9-4A93-8960-D87D44DAF227}"/>
            </c:ext>
          </c:extLst>
        </c:ser>
        <c:dLbls>
          <c:showLegendKey val="1"/>
          <c:showVal val="1"/>
          <c:showCatName val="1"/>
          <c:showSerName val="1"/>
          <c:showPercent val="1"/>
          <c:showBubbleSize val="1"/>
        </c:dLbls>
        <c:gapWidth val="100"/>
        <c:overlap val="100"/>
        <c:axId val="224879744"/>
        <c:axId val="224881280"/>
      </c:barChart>
      <c:catAx>
        <c:axId val="224879744"/>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4881280"/>
        <c:crosses val="autoZero"/>
        <c:auto val="0"/>
        <c:lblAlgn val="ctr"/>
        <c:lblOffset val="100"/>
        <c:noMultiLvlLbl val="0"/>
      </c:catAx>
      <c:valAx>
        <c:axId val="224881280"/>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4879744"/>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Sheet1!$C$1</c:f>
              <c:strCache>
                <c:ptCount val="1"/>
                <c:pt idx="0">
                  <c:v>5% more</c:v>
                </c:pt>
              </c:strCache>
            </c:strRef>
          </c:tx>
          <c:spPr>
            <a:solidFill>
              <a:srgbClr val="0B3B6C"/>
            </a:solidFill>
          </c:spPr>
          <c:invertIfNegative val="0"/>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147-4549-9764-3647A5CB1324}"/>
                </c:ext>
              </c:extLst>
            </c:dLbl>
            <c:dLbl>
              <c:idx val="1"/>
              <c:layout/>
              <c:tx>
                <c:rich>
                  <a:bodyPr/>
                  <a:lstStyle/>
                  <a:p>
                    <a:pPr algn="ctr">
                      <a:defRPr>
                        <a:solidFill>
                          <a:schemeClr val="bg1"/>
                        </a:solidFill>
                      </a:defRPr>
                    </a:pPr>
                    <a:r>
                      <a:rPr lang="en-US">
                        <a:solidFill>
                          <a:schemeClr val="bg1"/>
                        </a:solidFill>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147-4549-9764-3647A5CB1324}"/>
                </c:ext>
              </c:extLst>
            </c:dLbl>
            <c:dLbl>
              <c:idx val="2"/>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147-4549-9764-3647A5CB1324}"/>
                </c:ext>
              </c:extLst>
            </c:dLbl>
            <c:dLbl>
              <c:idx val="3"/>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147-4549-9764-3647A5CB1324}"/>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16 to 34</c:v>
                </c:pt>
                <c:pt idx="1">
                  <c:v>35 to 49</c:v>
                </c:pt>
                <c:pt idx="2">
                  <c:v>50 to 64</c:v>
                </c:pt>
                <c:pt idx="3">
                  <c:v>65+</c:v>
                </c:pt>
              </c:strCache>
            </c:strRef>
          </c:cat>
          <c:val>
            <c:numRef>
              <c:f>'Sheet1'!$C$2:$C$5</c:f>
              <c:numCache>
                <c:formatCode>0%</c:formatCode>
                <c:ptCount val="4"/>
                <c:pt idx="0">
                  <c:v>0.09</c:v>
                </c:pt>
                <c:pt idx="1">
                  <c:v>0.1</c:v>
                </c:pt>
                <c:pt idx="2">
                  <c:v>0.05</c:v>
                </c:pt>
                <c:pt idx="3">
                  <c:v>0.05</c:v>
                </c:pt>
              </c:numCache>
            </c:numRef>
          </c:val>
          <c:extLst xmlns:c16r2="http://schemas.microsoft.com/office/drawing/2015/06/chart">
            <c:ext xmlns:c16="http://schemas.microsoft.com/office/drawing/2014/chart" uri="{C3380CC4-5D6E-409C-BE32-E72D297353CC}">
              <c16:uniqueId val="{00000004-B147-4549-9764-3647A5CB1324}"/>
            </c:ext>
          </c:extLst>
        </c:ser>
        <c:ser>
          <c:idx val="1"/>
          <c:order val="1"/>
          <c:tx>
            <c:strRef>
              <c:f>Sheet1!$D$1</c:f>
              <c:strCache>
                <c:ptCount val="1"/>
                <c:pt idx="0">
                  <c:v>10% more</c:v>
                </c:pt>
              </c:strCache>
            </c:strRef>
          </c:tx>
          <c:spPr>
            <a:solidFill>
              <a:srgbClr val="3399FF"/>
            </a:solidFill>
          </c:spPr>
          <c:invertIfNegative val="0"/>
          <c:dLbls>
            <c:dLbl>
              <c:idx val="0"/>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147-4549-9764-3647A5CB1324}"/>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147-4549-9764-3647A5CB1324}"/>
                </c:ext>
              </c:extLst>
            </c:dLbl>
            <c:dLbl>
              <c:idx val="2"/>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147-4549-9764-3647A5CB1324}"/>
                </c:ext>
              </c:extLst>
            </c:dLbl>
            <c:dLbl>
              <c:idx val="3"/>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B147-4549-9764-3647A5CB1324}"/>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16 to 34</c:v>
                </c:pt>
                <c:pt idx="1">
                  <c:v>35 to 49</c:v>
                </c:pt>
                <c:pt idx="2">
                  <c:v>50 to 64</c:v>
                </c:pt>
                <c:pt idx="3">
                  <c:v>65+</c:v>
                </c:pt>
              </c:strCache>
            </c:strRef>
          </c:cat>
          <c:val>
            <c:numRef>
              <c:f>'Sheet1'!$D$2:$D$5</c:f>
              <c:numCache>
                <c:formatCode>0%</c:formatCode>
                <c:ptCount val="4"/>
                <c:pt idx="0">
                  <c:v>0.11</c:v>
                </c:pt>
                <c:pt idx="1">
                  <c:v>0.08</c:v>
                </c:pt>
                <c:pt idx="2">
                  <c:v>7.0000000000000007E-2</c:v>
                </c:pt>
                <c:pt idx="3">
                  <c:v>7.0000000000000007E-2</c:v>
                </c:pt>
              </c:numCache>
            </c:numRef>
          </c:val>
          <c:extLst xmlns:c16r2="http://schemas.microsoft.com/office/drawing/2015/06/chart">
            <c:ext xmlns:c16="http://schemas.microsoft.com/office/drawing/2014/chart" uri="{C3380CC4-5D6E-409C-BE32-E72D297353CC}">
              <c16:uniqueId val="{00000009-B147-4549-9764-3647A5CB1324}"/>
            </c:ext>
          </c:extLst>
        </c:ser>
        <c:ser>
          <c:idx val="2"/>
          <c:order val="2"/>
          <c:tx>
            <c:strRef>
              <c:f>Sheet1!$E$1</c:f>
              <c:strCache>
                <c:ptCount val="1"/>
                <c:pt idx="0">
                  <c:v>15% more</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B147-4549-9764-3647A5CB1324}"/>
                </c:ext>
              </c:extLst>
            </c:dLbl>
            <c:dLbl>
              <c:idx val="1"/>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147-4549-9764-3647A5CB1324}"/>
                </c:ext>
              </c:extLst>
            </c:dLbl>
            <c:dLbl>
              <c:idx val="2"/>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B147-4549-9764-3647A5CB1324}"/>
                </c:ext>
              </c:extLst>
            </c:dLbl>
            <c:dLbl>
              <c:idx val="3"/>
              <c:layout/>
              <c:tx>
                <c:rich>
                  <a:bodyPr/>
                  <a:lstStyle/>
                  <a:p>
                    <a:pPr algn="ctr">
                      <a:defRPr>
                        <a:solidFill>
                          <a:schemeClr val="bg1"/>
                        </a:solidFill>
                      </a:defRPr>
                    </a:pPr>
                    <a:r>
                      <a:rPr lang="en-US">
                        <a:solidFill>
                          <a:schemeClr val="bg1"/>
                        </a:solidFill>
                      </a:rPr>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147-4549-9764-3647A5CB1324}"/>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16 to 34</c:v>
                </c:pt>
                <c:pt idx="1">
                  <c:v>35 to 49</c:v>
                </c:pt>
                <c:pt idx="2">
                  <c:v>50 to 64</c:v>
                </c:pt>
                <c:pt idx="3">
                  <c:v>65+</c:v>
                </c:pt>
              </c:strCache>
            </c:strRef>
          </c:cat>
          <c:val>
            <c:numRef>
              <c:f>'Sheet1'!$E$2:$E$5</c:f>
              <c:numCache>
                <c:formatCode>0%</c:formatCode>
                <c:ptCount val="4"/>
                <c:pt idx="0">
                  <c:v>0.2</c:v>
                </c:pt>
                <c:pt idx="1">
                  <c:v>0.21</c:v>
                </c:pt>
                <c:pt idx="2">
                  <c:v>0.23</c:v>
                </c:pt>
                <c:pt idx="3">
                  <c:v>0.28000000000000003</c:v>
                </c:pt>
              </c:numCache>
            </c:numRef>
          </c:val>
          <c:extLst xmlns:c16r2="http://schemas.microsoft.com/office/drawing/2015/06/chart">
            <c:ext xmlns:c16="http://schemas.microsoft.com/office/drawing/2014/chart" uri="{C3380CC4-5D6E-409C-BE32-E72D297353CC}">
              <c16:uniqueId val="{0000000E-B147-4549-9764-3647A5CB1324}"/>
            </c:ext>
          </c:extLst>
        </c:ser>
        <c:ser>
          <c:idx val="3"/>
          <c:order val="3"/>
          <c:tx>
            <c:strRef>
              <c:f>Sheet1!$F$1</c:f>
              <c:strCache>
                <c:ptCount val="1"/>
                <c:pt idx="0">
                  <c:v>20% more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B147-4549-9764-3647A5CB1324}"/>
                </c:ext>
              </c:extLst>
            </c:dLbl>
            <c:dLbl>
              <c:idx val="1"/>
              <c:layout/>
              <c:tx>
                <c:rich>
                  <a:bodyPr/>
                  <a:lstStyle/>
                  <a:p>
                    <a:pPr algn="ctr">
                      <a:defRPr sz="1400" b="0">
                        <a:solidFill>
                          <a:schemeClr val="bg1"/>
                        </a:solidFill>
                      </a:defRPr>
                    </a:pPr>
                    <a:r>
                      <a:rPr lang="en-US" sz="1400" b="0">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B147-4549-9764-3647A5CB1324}"/>
                </c:ext>
              </c:extLst>
            </c:dLbl>
            <c:dLbl>
              <c:idx val="2"/>
              <c:layout/>
              <c:tx>
                <c:rich>
                  <a:bodyPr/>
                  <a:lstStyle/>
                  <a:p>
                    <a:pPr algn="ctr">
                      <a:defRPr sz="1400" b="1">
                        <a:solidFill>
                          <a:schemeClr val="bg1"/>
                        </a:solidFill>
                      </a:defRPr>
                    </a:pPr>
                    <a:r>
                      <a:rPr lang="en-US" sz="1400" b="1">
                        <a:solidFill>
                          <a:schemeClr val="bg1"/>
                        </a:solidFill>
                      </a:rPr>
                      <a:t>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B147-4549-9764-3647A5CB1324}"/>
                </c:ext>
              </c:extLst>
            </c:dLbl>
            <c:dLbl>
              <c:idx val="3"/>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B147-4549-9764-3647A5CB1324}"/>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16 to 34</c:v>
                </c:pt>
                <c:pt idx="1">
                  <c:v>35 to 49</c:v>
                </c:pt>
                <c:pt idx="2">
                  <c:v>50 to 64</c:v>
                </c:pt>
                <c:pt idx="3">
                  <c:v>65+</c:v>
                </c:pt>
              </c:strCache>
            </c:strRef>
          </c:cat>
          <c:val>
            <c:numRef>
              <c:f>'Sheet1'!$F$2:$F$5</c:f>
              <c:numCache>
                <c:formatCode>0%</c:formatCode>
                <c:ptCount val="4"/>
                <c:pt idx="0">
                  <c:v>0.43</c:v>
                </c:pt>
                <c:pt idx="1">
                  <c:v>0.38</c:v>
                </c:pt>
                <c:pt idx="2">
                  <c:v>0.46</c:v>
                </c:pt>
                <c:pt idx="3">
                  <c:v>0.4</c:v>
                </c:pt>
              </c:numCache>
            </c:numRef>
          </c:val>
          <c:extLst xmlns:c16r2="http://schemas.microsoft.com/office/drawing/2015/06/chart">
            <c:ext xmlns:c16="http://schemas.microsoft.com/office/drawing/2014/chart" uri="{C3380CC4-5D6E-409C-BE32-E72D297353CC}">
              <c16:uniqueId val="{00000013-B147-4549-9764-3647A5CB1324}"/>
            </c:ext>
          </c:extLst>
        </c:ser>
        <c:ser>
          <c:idx val="4"/>
          <c:order val="4"/>
          <c:tx>
            <c:strRef>
              <c:f>Sheet1!$G$1</c:f>
              <c:strCache>
                <c:ptCount val="1"/>
                <c:pt idx="0">
                  <c:v>Not prepared to pay any more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B147-4549-9764-3647A5CB1324}"/>
                </c:ext>
              </c:extLst>
            </c:dLbl>
            <c:dLbl>
              <c:idx val="1"/>
              <c:layout/>
              <c:tx>
                <c:rich>
                  <a:bodyPr/>
                  <a:lstStyle/>
                  <a:p>
                    <a:pPr algn="ctr">
                      <a:defRPr sz="1400" b="1">
                        <a:solidFill>
                          <a:schemeClr val="bg1"/>
                        </a:solidFill>
                      </a:defRPr>
                    </a:pPr>
                    <a:r>
                      <a:rPr lang="en-US" sz="1400" b="1">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B147-4549-9764-3647A5CB1324}"/>
                </c:ext>
              </c:extLst>
            </c:dLbl>
            <c:dLbl>
              <c:idx val="2"/>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B147-4549-9764-3647A5CB1324}"/>
                </c:ext>
              </c:extLst>
            </c:dLbl>
            <c:dLbl>
              <c:idx val="3"/>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B147-4549-9764-3647A5CB1324}"/>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16 to 34</c:v>
                </c:pt>
                <c:pt idx="1">
                  <c:v>35 to 49</c:v>
                </c:pt>
                <c:pt idx="2">
                  <c:v>50 to 64</c:v>
                </c:pt>
                <c:pt idx="3">
                  <c:v>65+</c:v>
                </c:pt>
              </c:strCache>
            </c:strRef>
          </c:cat>
          <c:val>
            <c:numRef>
              <c:f>'Sheet1'!$G$2:$G$5</c:f>
              <c:numCache>
                <c:formatCode>0%</c:formatCode>
                <c:ptCount val="4"/>
                <c:pt idx="0">
                  <c:v>0.17</c:v>
                </c:pt>
                <c:pt idx="1">
                  <c:v>0.22</c:v>
                </c:pt>
                <c:pt idx="2">
                  <c:v>0.19</c:v>
                </c:pt>
                <c:pt idx="3">
                  <c:v>0.2</c:v>
                </c:pt>
              </c:numCache>
            </c:numRef>
          </c:val>
          <c:extLst xmlns:c16r2="http://schemas.microsoft.com/office/drawing/2015/06/chart">
            <c:ext xmlns:c16="http://schemas.microsoft.com/office/drawing/2014/chart" uri="{C3380CC4-5D6E-409C-BE32-E72D297353CC}">
              <c16:uniqueId val="{00000018-B147-4549-9764-3647A5CB1324}"/>
            </c:ext>
          </c:extLst>
        </c:ser>
        <c:dLbls>
          <c:showLegendKey val="1"/>
          <c:showVal val="1"/>
          <c:showCatName val="1"/>
          <c:showSerName val="1"/>
          <c:showPercent val="1"/>
          <c:showBubbleSize val="1"/>
        </c:dLbls>
        <c:gapWidth val="100"/>
        <c:overlap val="100"/>
        <c:axId val="150239488"/>
        <c:axId val="150253568"/>
      </c:barChart>
      <c:catAx>
        <c:axId val="150239488"/>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150253568"/>
        <c:crosses val="autoZero"/>
        <c:auto val="0"/>
        <c:lblAlgn val="ctr"/>
        <c:lblOffset val="100"/>
        <c:noMultiLvlLbl val="0"/>
      </c:catAx>
      <c:valAx>
        <c:axId val="150253568"/>
        <c:scaling>
          <c:orientation val="minMax"/>
          <c:max val="1"/>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150239488"/>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Sheet1!$C$1</c:f>
              <c:strCache>
                <c:ptCount val="1"/>
                <c:pt idx="0">
                  <c:v>5% more</c:v>
                </c:pt>
              </c:strCache>
            </c:strRef>
          </c:tx>
          <c:spPr>
            <a:solidFill>
              <a:srgbClr val="0070C0"/>
            </a:solidFill>
          </c:spPr>
          <c:invertIfNegative val="0"/>
          <c:dPt>
            <c:idx val="0"/>
            <c:invertIfNegative val="0"/>
            <c:bubble3D val="0"/>
            <c:spPr>
              <a:solidFill>
                <a:srgbClr val="002060"/>
              </a:solidFill>
            </c:spPr>
            <c:extLst xmlns:c16r2="http://schemas.microsoft.com/office/drawing/2015/06/chart">
              <c:ext xmlns:c16="http://schemas.microsoft.com/office/drawing/2014/chart" uri="{C3380CC4-5D6E-409C-BE32-E72D297353CC}">
                <c16:uniqueId val="{00000000-B373-4094-8BB9-03EFED8C5068}"/>
              </c:ext>
            </c:extLst>
          </c:dPt>
          <c:dPt>
            <c:idx val="1"/>
            <c:invertIfNegative val="0"/>
            <c:bubble3D val="0"/>
            <c:spPr>
              <a:solidFill>
                <a:srgbClr val="002060"/>
              </a:solidFill>
            </c:spPr>
            <c:extLst xmlns:c16r2="http://schemas.microsoft.com/office/drawing/2015/06/chart">
              <c:ext xmlns:c16="http://schemas.microsoft.com/office/drawing/2014/chart" uri="{C3380CC4-5D6E-409C-BE32-E72D297353CC}">
                <c16:uniqueId val="{00000001-B373-4094-8BB9-03EFED8C5068}"/>
              </c:ext>
            </c:extLst>
          </c:dPt>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373-4094-8BB9-03EFED8C5068}"/>
                </c:ext>
              </c:extLst>
            </c:dLbl>
            <c:dLbl>
              <c:idx val="1"/>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373-4094-8BB9-03EFED8C506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Females</c:v>
                </c:pt>
                <c:pt idx="1">
                  <c:v>Males</c:v>
                </c:pt>
              </c:strCache>
            </c:strRef>
          </c:cat>
          <c:val>
            <c:numRef>
              <c:f>Sheet1!$C$2:$C$3</c:f>
              <c:numCache>
                <c:formatCode>0%</c:formatCode>
                <c:ptCount val="2"/>
                <c:pt idx="0">
                  <c:v>0.09</c:v>
                </c:pt>
                <c:pt idx="1">
                  <c:v>0.05</c:v>
                </c:pt>
              </c:numCache>
            </c:numRef>
          </c:val>
          <c:extLst xmlns:c16r2="http://schemas.microsoft.com/office/drawing/2015/06/chart">
            <c:ext xmlns:c16="http://schemas.microsoft.com/office/drawing/2014/chart" uri="{C3380CC4-5D6E-409C-BE32-E72D297353CC}">
              <c16:uniqueId val="{00000002-B373-4094-8BB9-03EFED8C5068}"/>
            </c:ext>
          </c:extLst>
        </c:ser>
        <c:ser>
          <c:idx val="1"/>
          <c:order val="1"/>
          <c:tx>
            <c:strRef>
              <c:f>Sheet1!$D$1</c:f>
              <c:strCache>
                <c:ptCount val="1"/>
                <c:pt idx="0">
                  <c:v>10% more</c:v>
                </c:pt>
              </c:strCache>
            </c:strRef>
          </c:tx>
          <c:spPr>
            <a:solidFill>
              <a:srgbClr val="00B0F0"/>
            </a:solidFill>
          </c:spPr>
          <c:invertIfNegative val="0"/>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373-4094-8BB9-03EFED8C5068}"/>
                </c:ext>
              </c:extLst>
            </c:dLbl>
            <c:dLbl>
              <c:idx val="1"/>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373-4094-8BB9-03EFED8C506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Females</c:v>
                </c:pt>
                <c:pt idx="1">
                  <c:v>Males</c:v>
                </c:pt>
              </c:strCache>
            </c:strRef>
          </c:cat>
          <c:val>
            <c:numRef>
              <c:f>Sheet1!$D$2:$D$3</c:f>
              <c:numCache>
                <c:formatCode>0%</c:formatCode>
                <c:ptCount val="2"/>
                <c:pt idx="0">
                  <c:v>0.09</c:v>
                </c:pt>
                <c:pt idx="1">
                  <c:v>0.06</c:v>
                </c:pt>
              </c:numCache>
            </c:numRef>
          </c:val>
          <c:extLst xmlns:c16r2="http://schemas.microsoft.com/office/drawing/2015/06/chart">
            <c:ext xmlns:c16="http://schemas.microsoft.com/office/drawing/2014/chart" uri="{C3380CC4-5D6E-409C-BE32-E72D297353CC}">
              <c16:uniqueId val="{00000005-B373-4094-8BB9-03EFED8C5068}"/>
            </c:ext>
          </c:extLst>
        </c:ser>
        <c:ser>
          <c:idx val="2"/>
          <c:order val="2"/>
          <c:tx>
            <c:strRef>
              <c:f>Sheet1!$E$1</c:f>
              <c:strCache>
                <c:ptCount val="1"/>
                <c:pt idx="0">
                  <c:v>15% more</c:v>
                </c:pt>
              </c:strCache>
            </c:strRef>
          </c:tx>
          <c:spPr>
            <a:solidFill>
              <a:srgbClr val="92D050"/>
            </a:solidFill>
            <a:ln>
              <a:solidFill>
                <a:srgbClr val="92D050"/>
              </a:solidFill>
            </a:ln>
          </c:spPr>
          <c:invertIfNegative val="0"/>
          <c:dLbls>
            <c:dLbl>
              <c:idx val="0"/>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373-4094-8BB9-03EFED8C5068}"/>
                </c:ext>
              </c:extLst>
            </c:dLbl>
            <c:dLbl>
              <c:idx val="1"/>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373-4094-8BB9-03EFED8C506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Females</c:v>
                </c:pt>
                <c:pt idx="1">
                  <c:v>Males</c:v>
                </c:pt>
              </c:strCache>
            </c:strRef>
          </c:cat>
          <c:val>
            <c:numRef>
              <c:f>Sheet1!$E$2:$E$3</c:f>
              <c:numCache>
                <c:formatCode>0%</c:formatCode>
                <c:ptCount val="2"/>
                <c:pt idx="0">
                  <c:v>0.27</c:v>
                </c:pt>
                <c:pt idx="1">
                  <c:v>0.21</c:v>
                </c:pt>
              </c:numCache>
            </c:numRef>
          </c:val>
          <c:extLst xmlns:c16r2="http://schemas.microsoft.com/office/drawing/2015/06/chart">
            <c:ext xmlns:c16="http://schemas.microsoft.com/office/drawing/2014/chart" uri="{C3380CC4-5D6E-409C-BE32-E72D297353CC}">
              <c16:uniqueId val="{00000008-B373-4094-8BB9-03EFED8C5068}"/>
            </c:ext>
          </c:extLst>
        </c:ser>
        <c:ser>
          <c:idx val="3"/>
          <c:order val="3"/>
          <c:tx>
            <c:strRef>
              <c:f>Sheet1!$F$1</c:f>
              <c:strCache>
                <c:ptCount val="1"/>
                <c:pt idx="0">
                  <c:v>20% more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373-4094-8BB9-03EFED8C5068}"/>
                </c:ext>
              </c:extLst>
            </c:dLbl>
            <c:dLbl>
              <c:idx val="1"/>
              <c:layout/>
              <c:tx>
                <c:rich>
                  <a:bodyPr/>
                  <a:lstStyle/>
                  <a:p>
                    <a:pPr algn="ctr">
                      <a:defRPr b="1">
                        <a:solidFill>
                          <a:schemeClr val="bg1"/>
                        </a:solidFill>
                      </a:defRPr>
                    </a:pPr>
                    <a:r>
                      <a:rPr lang="en-US" b="1">
                        <a:solidFill>
                          <a:schemeClr val="bg1"/>
                        </a:solidFill>
                      </a:rPr>
                      <a:t>48%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B373-4094-8BB9-03EFED8C5068}"/>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Females</c:v>
                </c:pt>
                <c:pt idx="1">
                  <c:v>Males</c:v>
                </c:pt>
              </c:strCache>
            </c:strRef>
          </c:cat>
          <c:val>
            <c:numRef>
              <c:f>Sheet1!$F$2:$F$3</c:f>
              <c:numCache>
                <c:formatCode>0%</c:formatCode>
                <c:ptCount val="2"/>
                <c:pt idx="0">
                  <c:v>0.38</c:v>
                </c:pt>
                <c:pt idx="1">
                  <c:v>0.48</c:v>
                </c:pt>
              </c:numCache>
            </c:numRef>
          </c:val>
          <c:extLst xmlns:c16r2="http://schemas.microsoft.com/office/drawing/2015/06/chart">
            <c:ext xmlns:c16="http://schemas.microsoft.com/office/drawing/2014/chart" uri="{C3380CC4-5D6E-409C-BE32-E72D297353CC}">
              <c16:uniqueId val="{0000000B-B373-4094-8BB9-03EFED8C5068}"/>
            </c:ext>
          </c:extLst>
        </c:ser>
        <c:ser>
          <c:idx val="4"/>
          <c:order val="4"/>
          <c:tx>
            <c:strRef>
              <c:f>Sheet1!$G$1</c:f>
              <c:strCache>
                <c:ptCount val="1"/>
                <c:pt idx="0">
                  <c:v>Not prepared to pay any more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B373-4094-8BB9-03EFED8C5068}"/>
                </c:ext>
              </c:extLst>
            </c:dLbl>
            <c:dLbl>
              <c:idx val="1"/>
              <c:layout/>
              <c:tx>
                <c:rich>
                  <a:bodyPr/>
                  <a:lstStyle/>
                  <a:p>
                    <a:pPr algn="ctr">
                      <a:defRPr b="1">
                        <a:solidFill>
                          <a:schemeClr val="bg1"/>
                        </a:solidFill>
                      </a:defRPr>
                    </a:pPr>
                    <a:r>
                      <a:rPr lang="en-US" b="1">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373-4094-8BB9-03EFED8C506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Females</c:v>
                </c:pt>
                <c:pt idx="1">
                  <c:v>Males</c:v>
                </c:pt>
              </c:strCache>
            </c:strRef>
          </c:cat>
          <c:val>
            <c:numRef>
              <c:f>Sheet1!$G$2:$G$3</c:f>
              <c:numCache>
                <c:formatCode>0%</c:formatCode>
                <c:ptCount val="2"/>
                <c:pt idx="0">
                  <c:v>0.17</c:v>
                </c:pt>
                <c:pt idx="1">
                  <c:v>0.21</c:v>
                </c:pt>
              </c:numCache>
            </c:numRef>
          </c:val>
          <c:extLst xmlns:c16r2="http://schemas.microsoft.com/office/drawing/2015/06/chart">
            <c:ext xmlns:c16="http://schemas.microsoft.com/office/drawing/2014/chart" uri="{C3380CC4-5D6E-409C-BE32-E72D297353CC}">
              <c16:uniqueId val="{0000000E-B373-4094-8BB9-03EFED8C5068}"/>
            </c:ext>
          </c:extLst>
        </c:ser>
        <c:dLbls>
          <c:showLegendKey val="1"/>
          <c:showVal val="1"/>
          <c:showCatName val="1"/>
          <c:showSerName val="1"/>
          <c:showPercent val="1"/>
          <c:showBubbleSize val="1"/>
        </c:dLbls>
        <c:gapWidth val="100"/>
        <c:overlap val="100"/>
        <c:axId val="224743808"/>
        <c:axId val="224745344"/>
      </c:barChart>
      <c:catAx>
        <c:axId val="224743808"/>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4745344"/>
        <c:crosses val="autoZero"/>
        <c:auto val="0"/>
        <c:lblAlgn val="ctr"/>
        <c:lblOffset val="100"/>
        <c:noMultiLvlLbl val="0"/>
      </c:catAx>
      <c:valAx>
        <c:axId val="224745344"/>
        <c:scaling>
          <c:orientation val="minMax"/>
          <c:max val="1"/>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4743808"/>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42B-4513-9D60-3CFFEBDF002A}"/>
                </c:ext>
              </c:extLst>
            </c:dLbl>
            <c:dLbl>
              <c:idx val="1"/>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42B-4513-9D60-3CFFEBDF002A}"/>
                </c:ext>
              </c:extLst>
            </c:dLbl>
            <c:dLbl>
              <c:idx val="2"/>
              <c:layout/>
              <c:tx>
                <c:rich>
                  <a:bodyPr/>
                  <a:lstStyle/>
                  <a:p>
                    <a:pPr algn="ctr">
                      <a:defRPr/>
                    </a:pPr>
                    <a:r>
                      <a:rPr lang="en-US" baseline="0">
                        <a:latin typeface="Tahoma"/>
                        <a:ea typeface="Tahoma"/>
                        <a:cs typeface="Tahoma"/>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42B-4513-9D60-3CFFEBDF002A}"/>
                </c:ext>
              </c:extLst>
            </c:dLbl>
            <c:dLbl>
              <c:idx val="3"/>
              <c:layout/>
              <c:tx>
                <c:rich>
                  <a:bodyPr/>
                  <a:lstStyle/>
                  <a:p>
                    <a:pPr algn="ctr">
                      <a:defRPr/>
                    </a:pPr>
                    <a:r>
                      <a:rPr lang="en-US" baseline="0">
                        <a:latin typeface="Tahoma"/>
                        <a:ea typeface="Tahoma"/>
                        <a:cs typeface="Tahoma"/>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42B-4513-9D60-3CFFEBDF002A}"/>
                </c:ext>
              </c:extLst>
            </c:dLbl>
            <c:dLbl>
              <c:idx val="4"/>
              <c:layout/>
              <c:tx>
                <c:rich>
                  <a:bodyPr/>
                  <a:lstStyle/>
                  <a:p>
                    <a:pPr algn="ctr">
                      <a:defRPr/>
                    </a:pPr>
                    <a:r>
                      <a:rPr lang="en-US" baseline="0">
                        <a:latin typeface="Tahoma"/>
                        <a:ea typeface="Tahoma"/>
                        <a:cs typeface="Tahoma"/>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42B-4513-9D60-3CFFEBDF002A}"/>
                </c:ext>
              </c:extLst>
            </c:dLbl>
            <c:dLbl>
              <c:idx val="5"/>
              <c:layout/>
              <c:tx>
                <c:rich>
                  <a:bodyPr/>
                  <a:lstStyle/>
                  <a:p>
                    <a:pPr algn="ctr">
                      <a:defRPr b="1"/>
                    </a:pPr>
                    <a:r>
                      <a:rPr lang="en-US" b="1"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42B-4513-9D60-3CFFEBDF002A}"/>
                </c:ext>
              </c:extLst>
            </c:dLbl>
            <c:dLbl>
              <c:idx val="6"/>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42B-4513-9D60-3CFFEBDF002A}"/>
                </c:ext>
              </c:extLst>
            </c:dLbl>
            <c:dLbl>
              <c:idx val="7"/>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42B-4513-9D60-3CFFEBDF002A}"/>
                </c:ext>
              </c:extLst>
            </c:dLbl>
            <c:dLbl>
              <c:idx val="8"/>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42B-4513-9D60-3CFFEBDF002A}"/>
                </c:ext>
              </c:extLst>
            </c:dLbl>
            <c:dLbl>
              <c:idx val="9"/>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42B-4513-9D60-3CFFEBDF002A}"/>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Under 10%</c:v>
                </c:pt>
                <c:pt idx="1">
                  <c:v>10-19%</c:v>
                </c:pt>
                <c:pt idx="2">
                  <c:v>20-29%</c:v>
                </c:pt>
                <c:pt idx="3">
                  <c:v>30-39%</c:v>
                </c:pt>
                <c:pt idx="4">
                  <c:v>40-49%</c:v>
                </c:pt>
                <c:pt idx="5">
                  <c:v>50-59%</c:v>
                </c:pt>
                <c:pt idx="6">
                  <c:v>60-69%</c:v>
                </c:pt>
                <c:pt idx="7">
                  <c:v>70-79%</c:v>
                </c:pt>
                <c:pt idx="8">
                  <c:v>80-89%</c:v>
                </c:pt>
                <c:pt idx="9">
                  <c:v>90% or more</c:v>
                </c:pt>
              </c:strCache>
            </c:strRef>
          </c:cat>
          <c:val>
            <c:numRef>
              <c:f>'Sheet1'!$C$2:$C$11</c:f>
              <c:numCache>
                <c:formatCode>0%</c:formatCode>
                <c:ptCount val="10"/>
                <c:pt idx="0">
                  <c:v>0.16</c:v>
                </c:pt>
                <c:pt idx="1">
                  <c:v>0.13</c:v>
                </c:pt>
                <c:pt idx="2">
                  <c:v>0.17</c:v>
                </c:pt>
                <c:pt idx="3">
                  <c:v>0.15</c:v>
                </c:pt>
                <c:pt idx="4">
                  <c:v>0.11</c:v>
                </c:pt>
                <c:pt idx="5">
                  <c:v>0.13</c:v>
                </c:pt>
                <c:pt idx="6">
                  <c:v>7.0000000000000007E-2</c:v>
                </c:pt>
                <c:pt idx="7">
                  <c:v>0.04</c:v>
                </c:pt>
                <c:pt idx="8">
                  <c:v>0.02</c:v>
                </c:pt>
                <c:pt idx="9">
                  <c:v>0.02</c:v>
                </c:pt>
              </c:numCache>
            </c:numRef>
          </c:val>
          <c:extLst xmlns:c16r2="http://schemas.microsoft.com/office/drawing/2015/06/chart">
            <c:ext xmlns:c16="http://schemas.microsoft.com/office/drawing/2014/chart" uri="{C3380CC4-5D6E-409C-BE32-E72D297353CC}">
              <c16:uniqueId val="{0000000A-442B-4513-9D60-3CFFEBDF002A}"/>
            </c:ext>
          </c:extLst>
        </c:ser>
        <c:dLbls>
          <c:showLegendKey val="1"/>
          <c:showVal val="1"/>
          <c:showCatName val="1"/>
          <c:showSerName val="1"/>
          <c:showPercent val="1"/>
          <c:showBubbleSize val="1"/>
        </c:dLbls>
        <c:gapWidth val="100"/>
        <c:axId val="224826880"/>
        <c:axId val="224828416"/>
      </c:barChart>
      <c:catAx>
        <c:axId val="224826880"/>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24828416"/>
        <c:crosses val="autoZero"/>
        <c:auto val="0"/>
        <c:lblAlgn val="ctr"/>
        <c:lblOffset val="100"/>
        <c:noMultiLvlLbl val="0"/>
      </c:catAx>
      <c:valAx>
        <c:axId val="224828416"/>
        <c:scaling>
          <c:orientation val="minMax"/>
          <c:min val="0"/>
        </c:scaling>
        <c:delete val="0"/>
        <c:axPos val="l"/>
        <c:title>
          <c:tx>
            <c:rich>
              <a:bodyPr/>
              <a:lstStyle/>
              <a:p>
                <a:pPr algn="ctr">
                  <a:defRPr/>
                </a:pPr>
                <a:r>
                  <a:rPr lang="en-GB" sz="1000" b="0" baseline="0">
                    <a:latin typeface="Tahoma"/>
                    <a:ea typeface="Tahoma"/>
                    <a:cs typeface="Tahoma"/>
                  </a:rPr>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24826880"/>
        <c:crosses val="autoZero"/>
        <c:crossBetween val="between"/>
      </c:valAx>
      <c:spPr>
        <a:noFill/>
        <a:ln w="3989">
          <a:noFill/>
          <a:round/>
        </a:ln>
      </c:spPr>
    </c:plotArea>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69-496E-80BC-147672AD86BF}"/>
                </c:ext>
              </c:extLst>
            </c:dLbl>
            <c:dLbl>
              <c:idx val="1"/>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469-496E-80BC-147672AD86BF}"/>
                </c:ext>
              </c:extLst>
            </c:dLbl>
            <c:dLbl>
              <c:idx val="2"/>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69-496E-80BC-147672AD86BF}"/>
                </c:ext>
              </c:extLst>
            </c:dLbl>
            <c:dLbl>
              <c:idx val="3"/>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469-496E-80BC-147672AD86BF}"/>
                </c:ext>
              </c:extLst>
            </c:dLbl>
            <c:dLbl>
              <c:idx val="4"/>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469-496E-80BC-147672AD86BF}"/>
                </c:ext>
              </c:extLst>
            </c:dLbl>
            <c:dLbl>
              <c:idx val="5"/>
              <c:layout/>
              <c:tx>
                <c:rich>
                  <a:bodyPr/>
                  <a:lstStyle/>
                  <a:p>
                    <a:pPr algn="ctr">
                      <a:defRPr/>
                    </a:pPr>
                    <a:r>
                      <a:rPr lang="en-US"/>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469-496E-80BC-147672AD86BF}"/>
                </c:ext>
              </c:extLst>
            </c:dLbl>
            <c:dLbl>
              <c:idx val="6"/>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469-496E-80BC-147672AD86BF}"/>
                </c:ext>
              </c:extLst>
            </c:dLbl>
            <c:dLbl>
              <c:idx val="7"/>
              <c:layout/>
              <c:tx>
                <c:rich>
                  <a:bodyPr/>
                  <a:lstStyle/>
                  <a:p>
                    <a:pPr algn="ctr">
                      <a:defRPr/>
                    </a:pPr>
                    <a:r>
                      <a:rPr lang="en-US"/>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469-496E-80BC-147672AD86BF}"/>
                </c:ext>
              </c:extLst>
            </c:dLbl>
            <c:dLbl>
              <c:idx val="8"/>
              <c:layout/>
              <c:tx>
                <c:rich>
                  <a:bodyPr/>
                  <a:lstStyle/>
                  <a:p>
                    <a:pPr algn="ctr">
                      <a:defRPr/>
                    </a:pPr>
                    <a:r>
                      <a:rPr lang="en-US"/>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469-496E-80BC-147672AD86BF}"/>
                </c:ext>
              </c:extLst>
            </c:dLbl>
            <c:dLbl>
              <c:idx val="9"/>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469-496E-80BC-147672AD86BF}"/>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1</c:v>
                </c:pt>
                <c:pt idx="1">
                  <c:v>2</c:v>
                </c:pt>
                <c:pt idx="2">
                  <c:v>3</c:v>
                </c:pt>
                <c:pt idx="3">
                  <c:v>4</c:v>
                </c:pt>
                <c:pt idx="4">
                  <c:v>5</c:v>
                </c:pt>
                <c:pt idx="5">
                  <c:v>6</c:v>
                </c:pt>
                <c:pt idx="6">
                  <c:v>7</c:v>
                </c:pt>
                <c:pt idx="7">
                  <c:v>8</c:v>
                </c:pt>
                <c:pt idx="8">
                  <c:v>9</c:v>
                </c:pt>
                <c:pt idx="9">
                  <c:v>10</c:v>
                </c:pt>
              </c:strCache>
            </c:strRef>
          </c:cat>
          <c:val>
            <c:numRef>
              <c:f>'Sheet1'!$C$2:$C$11</c:f>
              <c:numCache>
                <c:formatCode>0%</c:formatCode>
                <c:ptCount val="10"/>
                <c:pt idx="0">
                  <c:v>0.01</c:v>
                </c:pt>
                <c:pt idx="1">
                  <c:v>0.01</c:v>
                </c:pt>
                <c:pt idx="2">
                  <c:v>0.03</c:v>
                </c:pt>
                <c:pt idx="3">
                  <c:v>0.04</c:v>
                </c:pt>
                <c:pt idx="4">
                  <c:v>0.08</c:v>
                </c:pt>
                <c:pt idx="5">
                  <c:v>0.1</c:v>
                </c:pt>
                <c:pt idx="6">
                  <c:v>0.2</c:v>
                </c:pt>
                <c:pt idx="7">
                  <c:v>0.28999999999999998</c:v>
                </c:pt>
                <c:pt idx="8">
                  <c:v>0.16</c:v>
                </c:pt>
                <c:pt idx="9">
                  <c:v>7.0000000000000007E-2</c:v>
                </c:pt>
              </c:numCache>
            </c:numRef>
          </c:val>
          <c:extLst xmlns:c16r2="http://schemas.microsoft.com/office/drawing/2015/06/chart">
            <c:ext xmlns:c16="http://schemas.microsoft.com/office/drawing/2014/chart" uri="{C3380CC4-5D6E-409C-BE32-E72D297353CC}">
              <c16:uniqueId val="{0000000A-5469-496E-80BC-147672AD86BF}"/>
            </c:ext>
          </c:extLst>
        </c:ser>
        <c:dLbls>
          <c:showLegendKey val="1"/>
          <c:showVal val="1"/>
          <c:showCatName val="1"/>
          <c:showSerName val="1"/>
          <c:showPercent val="1"/>
          <c:showBubbleSize val="1"/>
        </c:dLbls>
        <c:gapWidth val="100"/>
        <c:axId val="225247232"/>
        <c:axId val="225248768"/>
      </c:barChart>
      <c:catAx>
        <c:axId val="225247232"/>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25248768"/>
        <c:crosses val="autoZero"/>
        <c:auto val="0"/>
        <c:lblAlgn val="ctr"/>
        <c:lblOffset val="100"/>
        <c:noMultiLvlLbl val="0"/>
      </c:catAx>
      <c:valAx>
        <c:axId val="225248768"/>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25247232"/>
        <c:crosses val="autoZero"/>
        <c:crossBetween val="between"/>
      </c:valAx>
      <c:spPr>
        <a:noFill/>
        <a:ln w="3989">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numFmt formatCode="0.00%" sourceLinked="0"/>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White British</c:v>
                </c:pt>
                <c:pt idx="1">
                  <c:v>Mixed/multiple ethnic groups (e.g. White and Black African)</c:v>
                </c:pt>
                <c:pt idx="2">
                  <c:v>White European</c:v>
                </c:pt>
                <c:pt idx="3">
                  <c:v>Asian/Asian British</c:v>
                </c:pt>
                <c:pt idx="4">
                  <c:v>Black/African/Caribbean/Black British</c:v>
                </c:pt>
                <c:pt idx="5">
                  <c:v>Other ethnic group (E.g. Arab)</c:v>
                </c:pt>
                <c:pt idx="6">
                  <c:v>Prefer not to say</c:v>
                </c:pt>
              </c:strCache>
            </c:strRef>
          </c:cat>
          <c:val>
            <c:numRef>
              <c:f>Sheet1!$C$2:$C$8</c:f>
              <c:numCache>
                <c:formatCode>0.00%</c:formatCode>
                <c:ptCount val="7"/>
                <c:pt idx="0">
                  <c:v>0.93</c:v>
                </c:pt>
                <c:pt idx="1">
                  <c:v>3.8999999999999998E-3</c:v>
                </c:pt>
                <c:pt idx="2">
                  <c:v>2.2800000000000001E-2</c:v>
                </c:pt>
                <c:pt idx="3">
                  <c:v>3.8999999999999998E-3</c:v>
                </c:pt>
                <c:pt idx="4">
                  <c:v>3.0000000000000001E-3</c:v>
                </c:pt>
                <c:pt idx="5">
                  <c:v>4.8999999999999998E-3</c:v>
                </c:pt>
                <c:pt idx="6">
                  <c:v>0.03</c:v>
                </c:pt>
              </c:numCache>
            </c:numRef>
          </c:val>
          <c:extLst xmlns:c16r2="http://schemas.microsoft.com/office/drawing/2015/06/chart">
            <c:ext xmlns:c16="http://schemas.microsoft.com/office/drawing/2014/chart" uri="{C3380CC4-5D6E-409C-BE32-E72D297353CC}">
              <c16:uniqueId val="{00000007-5B71-4EB8-920F-AA918D5E8372}"/>
            </c:ext>
          </c:extLst>
        </c:ser>
        <c:ser>
          <c:idx val="1"/>
          <c:order val="1"/>
          <c:tx>
            <c:strRef>
              <c:f>Sheet1!$D$1</c:f>
              <c:strCache>
                <c:ptCount val="1"/>
                <c:pt idx="0">
                  <c:v>Lincolnshire population</c:v>
                </c:pt>
              </c:strCache>
            </c:strRef>
          </c:tx>
          <c:spPr>
            <a:solidFill>
              <a:srgbClr val="00B05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White British</c:v>
                </c:pt>
                <c:pt idx="1">
                  <c:v>Mixed/multiple ethnic groups (e.g. White and Black African)</c:v>
                </c:pt>
                <c:pt idx="2">
                  <c:v>White European</c:v>
                </c:pt>
                <c:pt idx="3">
                  <c:v>Asian/Asian British</c:v>
                </c:pt>
                <c:pt idx="4">
                  <c:v>Black/African/Caribbean/Black British</c:v>
                </c:pt>
                <c:pt idx="5">
                  <c:v>Other ethnic group (E.g. Arab)</c:v>
                </c:pt>
                <c:pt idx="6">
                  <c:v>Prefer not to say</c:v>
                </c:pt>
              </c:strCache>
            </c:strRef>
          </c:cat>
          <c:val>
            <c:numRef>
              <c:f>Sheet1!$D$2:$D$8</c:f>
              <c:numCache>
                <c:formatCode>0.00%</c:formatCode>
                <c:ptCount val="7"/>
                <c:pt idx="0">
                  <c:v>0.93</c:v>
                </c:pt>
                <c:pt idx="1">
                  <c:v>8.9999999999999993E-3</c:v>
                </c:pt>
                <c:pt idx="2">
                  <c:v>4.5999999999999999E-2</c:v>
                </c:pt>
                <c:pt idx="3">
                  <c:v>0.01</c:v>
                </c:pt>
                <c:pt idx="4">
                  <c:v>4.0000000000000001E-3</c:v>
                </c:pt>
                <c:pt idx="5">
                  <c:v>1E-3</c:v>
                </c:pt>
                <c:pt idx="6">
                  <c:v>0</c:v>
                </c:pt>
              </c:numCache>
            </c:numRef>
          </c:val>
          <c:extLst xmlns:c16r2="http://schemas.microsoft.com/office/drawing/2015/06/chart">
            <c:ext xmlns:c16="http://schemas.microsoft.com/office/drawing/2014/chart" uri="{C3380CC4-5D6E-409C-BE32-E72D297353CC}">
              <c16:uniqueId val="{00000000-6BA3-462C-BA1F-CB6035E49F35}"/>
            </c:ext>
          </c:extLst>
        </c:ser>
        <c:dLbls>
          <c:dLblPos val="outEnd"/>
          <c:showLegendKey val="0"/>
          <c:showVal val="1"/>
          <c:showCatName val="0"/>
          <c:showSerName val="0"/>
          <c:showPercent val="0"/>
          <c:showBubbleSize val="0"/>
        </c:dLbls>
        <c:gapWidth val="100"/>
        <c:axId val="192792064"/>
        <c:axId val="192793600"/>
      </c:barChart>
      <c:catAx>
        <c:axId val="192792064"/>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a:pPr>
            <a:endParaRPr lang="en-US"/>
          </a:p>
        </c:txPr>
        <c:crossAx val="192793600"/>
        <c:crosses val="autoZero"/>
        <c:auto val="0"/>
        <c:lblAlgn val="ctr"/>
        <c:lblOffset val="100"/>
        <c:noMultiLvlLbl val="0"/>
      </c:catAx>
      <c:valAx>
        <c:axId val="192793600"/>
        <c:scaling>
          <c:orientation val="minMax"/>
          <c:min val="0"/>
        </c:scaling>
        <c:delete val="0"/>
        <c:axPos val="b"/>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2792064"/>
        <c:crosses val="autoZero"/>
        <c:crossBetween val="between"/>
      </c:valAx>
      <c:spPr>
        <a:noFill/>
        <a:ln w="3989">
          <a:noFill/>
          <a:round/>
        </a:ln>
      </c:spPr>
    </c:plotArea>
    <c:legend>
      <c:legendPos val="r"/>
      <c:layout/>
      <c:overlay val="1"/>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 for dimension in total survey sample</c:v>
                </c:pt>
              </c:strCache>
            </c:strRef>
          </c:tx>
          <c:spPr>
            <a:solidFill>
              <a:schemeClr val="tx1"/>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932-4C09-B976-55EDEAF47267}"/>
                </c:ext>
              </c:extLst>
            </c:dLbl>
            <c:dLbl>
              <c:idx val="1"/>
              <c:layout/>
              <c:tx>
                <c:rich>
                  <a:bodyPr/>
                  <a:lstStyle/>
                  <a:p>
                    <a:pPr algn="ctr">
                      <a:defRPr/>
                    </a:pPr>
                    <a:r>
                      <a:rPr lang="en-US" baseline="0">
                        <a:latin typeface="Tahoma"/>
                        <a:ea typeface="Tahoma"/>
                        <a:cs typeface="Tahoma"/>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932-4C09-B976-55EDEAF47267}"/>
                </c:ext>
              </c:extLst>
            </c:dLbl>
            <c:dLbl>
              <c:idx val="2"/>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932-4C09-B976-55EDEAF47267}"/>
                </c:ext>
              </c:extLst>
            </c:dLbl>
            <c:dLbl>
              <c:idx val="3"/>
              <c:layout/>
              <c:tx>
                <c:rich>
                  <a:bodyPr/>
                  <a:lstStyle/>
                  <a:p>
                    <a:pPr algn="ctr">
                      <a:defRPr/>
                    </a:pPr>
                    <a:r>
                      <a:rPr lang="en-US" baseline="0">
                        <a:latin typeface="Tahoma"/>
                        <a:ea typeface="Tahoma"/>
                        <a:cs typeface="Tahoma"/>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932-4C09-B976-55EDEAF47267}"/>
                </c:ext>
              </c:extLst>
            </c:dLbl>
            <c:dLbl>
              <c:idx val="4"/>
              <c:layout/>
              <c:tx>
                <c:rich>
                  <a:bodyPr/>
                  <a:lstStyle/>
                  <a:p>
                    <a:pPr algn="ctr">
                      <a:defRPr/>
                    </a:pPr>
                    <a:r>
                      <a:rPr lang="en-US" baseline="0">
                        <a:latin typeface="Tahoma"/>
                        <a:ea typeface="Tahoma"/>
                        <a:cs typeface="Tahoma"/>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932-4C09-B976-55EDEAF47267}"/>
                </c:ext>
              </c:extLst>
            </c:dLbl>
            <c:dLbl>
              <c:idx val="5"/>
              <c:layout/>
              <c:tx>
                <c:rich>
                  <a:bodyPr/>
                  <a:lstStyle/>
                  <a:p>
                    <a:pPr algn="ctr">
                      <a:defRPr/>
                    </a:pPr>
                    <a:r>
                      <a:rPr lang="en-US" baseline="0">
                        <a:latin typeface="Tahoma"/>
                        <a:ea typeface="Tahoma"/>
                        <a:cs typeface="Tahoma"/>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932-4C09-B976-55EDEAF47267}"/>
                </c:ext>
              </c:extLst>
            </c:dLbl>
            <c:dLbl>
              <c:idx val="6"/>
              <c:layout/>
              <c:tx>
                <c:rich>
                  <a:bodyPr/>
                  <a:lstStyle/>
                  <a:p>
                    <a:pPr algn="ctr">
                      <a:defRPr/>
                    </a:pPr>
                    <a:r>
                      <a:rPr lang="en-US" baseline="0">
                        <a:latin typeface="Tahoma"/>
                        <a:ea typeface="Tahoma"/>
                        <a:cs typeface="Tahoma"/>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932-4C09-B976-55EDEAF47267}"/>
                </c:ext>
              </c:extLst>
            </c:dLbl>
            <c:dLbl>
              <c:idx val="7"/>
              <c:layout/>
              <c:tx>
                <c:rich>
                  <a:bodyPr/>
                  <a:lstStyle/>
                  <a:p>
                    <a:pPr algn="ctr">
                      <a:defRPr/>
                    </a:pPr>
                    <a:r>
                      <a:rPr lang="en-US" baseline="0">
                        <a:latin typeface="Tahoma"/>
                        <a:ea typeface="Tahoma"/>
                        <a:cs typeface="Tahoma"/>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932-4C09-B976-55EDEAF47267}"/>
                </c:ext>
              </c:extLst>
            </c:dLbl>
            <c:dLbl>
              <c:idx val="8"/>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932-4C09-B976-55EDEAF47267}"/>
                </c:ext>
              </c:extLst>
            </c:dLbl>
            <c:dLbl>
              <c:idx val="9"/>
              <c:layout/>
              <c:tx>
                <c:rich>
                  <a:bodyPr/>
                  <a:lstStyle/>
                  <a:p>
                    <a:pPr algn="ctr">
                      <a:defRPr/>
                    </a:pPr>
                    <a:r>
                      <a:rPr lang="en-US" baseline="0">
                        <a:latin typeface="Tahoma"/>
                        <a:ea typeface="Tahoma"/>
                        <a:cs typeface="Tahoma"/>
                      </a:rPr>
                      <a:t>61%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932-4C09-B976-55EDEAF47267}"/>
                </c:ext>
              </c:extLst>
            </c:dLbl>
            <c:dLbl>
              <c:idx val="10"/>
              <c:layout/>
              <c:tx>
                <c:rich>
                  <a:bodyPr/>
                  <a:lstStyle/>
                  <a:p>
                    <a:pPr algn="ctr">
                      <a:defRPr/>
                    </a:pPr>
                    <a:r>
                      <a:rPr lang="en-US" baseline="0">
                        <a:latin typeface="Tahoma"/>
                        <a:ea typeface="Tahoma"/>
                        <a:cs typeface="Tahoma"/>
                      </a:rPr>
                      <a:t>62%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932-4C09-B976-55EDEAF47267}"/>
                </c:ext>
              </c:extLst>
            </c:dLbl>
            <c:dLbl>
              <c:idx val="11"/>
              <c:layout/>
              <c:tx>
                <c:rich>
                  <a:bodyPr/>
                  <a:lstStyle/>
                  <a:p>
                    <a:pPr algn="ctr">
                      <a:defRPr/>
                    </a:pPr>
                    <a:r>
                      <a:rPr lang="en-US" baseline="0">
                        <a:latin typeface="Tahoma"/>
                        <a:ea typeface="Tahoma"/>
                        <a:cs typeface="Tahoma"/>
                      </a:rPr>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932-4C09-B976-55EDEAF47267}"/>
                </c:ext>
              </c:extLst>
            </c:dLbl>
            <c:dLbl>
              <c:idx val="12"/>
              <c:layout/>
              <c:tx>
                <c:rich>
                  <a:bodyPr/>
                  <a:lstStyle/>
                  <a:p>
                    <a:pPr algn="ctr">
                      <a:defRPr/>
                    </a:pPr>
                    <a:r>
                      <a:rPr lang="en-US" baseline="0">
                        <a:latin typeface="Tahoma"/>
                        <a:ea typeface="Tahoma"/>
                        <a:cs typeface="Tahoma"/>
                      </a:rPr>
                      <a:t>49%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932-4C09-B976-55EDEAF47267}"/>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16 to 34</c:v>
                </c:pt>
                <c:pt idx="1">
                  <c:v>65+</c:v>
                </c:pt>
                <c:pt idx="2">
                  <c:v>Boston Borough</c:v>
                </c:pt>
                <c:pt idx="3">
                  <c:v>North Kesteven</c:v>
                </c:pt>
                <c:pt idx="4">
                  <c:v>South Kesteven</c:v>
                </c:pt>
                <c:pt idx="5">
                  <c:v>Retired</c:v>
                </c:pt>
                <c:pt idx="6">
                  <c:v>Middle manager, owner of a small business, mid-level civil service or public sector manager</c:v>
                </c:pt>
                <c:pt idx="7">
                  <c:v>Skilled manual worker</c:v>
                </c:pt>
                <c:pt idx="8">
                  <c:v>Full time or part time student in higher or further education</c:v>
                </c:pt>
                <c:pt idx="9">
                  <c:v>Married</c:v>
                </c:pt>
                <c:pt idx="10">
                  <c:v>No. of Adults/2</c:v>
                </c:pt>
                <c:pt idx="11">
                  <c:v>A town</c:v>
                </c:pt>
                <c:pt idx="12">
                  <c:v>A village or hamlet</c:v>
                </c:pt>
              </c:strCache>
            </c:strRef>
          </c:cat>
          <c:val>
            <c:numRef>
              <c:f>Sheet1!$C$2:$C$14</c:f>
              <c:numCache>
                <c:formatCode>0%</c:formatCode>
                <c:ptCount val="13"/>
                <c:pt idx="0">
                  <c:v>0.12</c:v>
                </c:pt>
                <c:pt idx="1">
                  <c:v>0.33</c:v>
                </c:pt>
                <c:pt idx="2">
                  <c:v>0.09</c:v>
                </c:pt>
                <c:pt idx="3">
                  <c:v>0.18</c:v>
                </c:pt>
                <c:pt idx="4">
                  <c:v>0.12</c:v>
                </c:pt>
                <c:pt idx="5">
                  <c:v>0.36</c:v>
                </c:pt>
                <c:pt idx="6">
                  <c:v>0.33</c:v>
                </c:pt>
                <c:pt idx="7">
                  <c:v>0.17</c:v>
                </c:pt>
                <c:pt idx="8">
                  <c:v>0.02</c:v>
                </c:pt>
                <c:pt idx="9">
                  <c:v>0.61</c:v>
                </c:pt>
                <c:pt idx="10">
                  <c:v>0.62</c:v>
                </c:pt>
                <c:pt idx="11">
                  <c:v>0.35</c:v>
                </c:pt>
                <c:pt idx="12">
                  <c:v>0.49</c:v>
                </c:pt>
              </c:numCache>
            </c:numRef>
          </c:val>
          <c:extLst xmlns:c16r2="http://schemas.microsoft.com/office/drawing/2015/06/chart">
            <c:ext xmlns:c16="http://schemas.microsoft.com/office/drawing/2014/chart" uri="{C3380CC4-5D6E-409C-BE32-E72D297353CC}">
              <c16:uniqueId val="{0000000D-6932-4C09-B976-55EDEAF47267}"/>
            </c:ext>
          </c:extLst>
        </c:ser>
        <c:ser>
          <c:idx val="1"/>
          <c:order val="1"/>
          <c:tx>
            <c:strRef>
              <c:f>Sheet1!$D$1</c:f>
              <c:strCache>
                <c:ptCount val="1"/>
                <c:pt idx="0">
                  <c:v>Feel unsafe</c:v>
                </c:pt>
              </c:strCache>
            </c:strRef>
          </c:tx>
          <c:spPr>
            <a:solidFill>
              <a:srgbClr val="FF000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932-4C09-B976-55EDEAF47267}"/>
                </c:ext>
              </c:extLst>
            </c:dLbl>
            <c:dLbl>
              <c:idx val="1"/>
              <c:layout/>
              <c:tx>
                <c:rich>
                  <a:bodyPr/>
                  <a:lstStyle/>
                  <a:p>
                    <a:pPr algn="ctr">
                      <a:defRPr/>
                    </a:pPr>
                    <a:r>
                      <a:rPr lang="en-US" baseline="0">
                        <a:latin typeface="Tahoma"/>
                        <a:ea typeface="Tahoma"/>
                        <a:cs typeface="Tahoma"/>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932-4C09-B976-55EDEAF47267}"/>
                </c:ext>
              </c:extLst>
            </c:dLbl>
            <c:dLbl>
              <c:idx val="2"/>
              <c:layout/>
              <c:tx>
                <c:rich>
                  <a:bodyPr/>
                  <a:lstStyle/>
                  <a:p>
                    <a:pPr algn="ctr">
                      <a:defRPr/>
                    </a:pPr>
                    <a:r>
                      <a:rPr lang="en-US" baseline="0">
                        <a:latin typeface="Tahoma"/>
                        <a:ea typeface="Tahoma"/>
                        <a:cs typeface="Tahoma"/>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932-4C09-B976-55EDEAF47267}"/>
                </c:ext>
              </c:extLst>
            </c:dLbl>
            <c:dLbl>
              <c:idx val="3"/>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6932-4C09-B976-55EDEAF47267}"/>
                </c:ext>
              </c:extLst>
            </c:dLbl>
            <c:dLbl>
              <c:idx val="4"/>
              <c:layout/>
              <c:tx>
                <c:rich>
                  <a:bodyPr/>
                  <a:lstStyle/>
                  <a:p>
                    <a:pPr algn="ctr">
                      <a:defRPr/>
                    </a:pPr>
                    <a:r>
                      <a:rPr lang="en-US" baseline="0">
                        <a:latin typeface="Tahoma"/>
                        <a:ea typeface="Tahoma"/>
                        <a:cs typeface="Tahoma"/>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932-4C09-B976-55EDEAF47267}"/>
                </c:ext>
              </c:extLst>
            </c:dLbl>
            <c:dLbl>
              <c:idx val="5"/>
              <c:layout/>
              <c:tx>
                <c:rich>
                  <a:bodyPr/>
                  <a:lstStyle/>
                  <a:p>
                    <a:pPr algn="ctr">
                      <a:defRPr/>
                    </a:pPr>
                    <a:r>
                      <a:rPr lang="en-US" baseline="0">
                        <a:latin typeface="Tahoma"/>
                        <a:ea typeface="Tahoma"/>
                        <a:cs typeface="Tahoma"/>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932-4C09-B976-55EDEAF47267}"/>
                </c:ext>
              </c:extLst>
            </c:dLbl>
            <c:dLbl>
              <c:idx val="6"/>
              <c:layout/>
              <c:tx>
                <c:rich>
                  <a:bodyPr/>
                  <a:lstStyle/>
                  <a:p>
                    <a:pPr algn="ctr">
                      <a:defRPr/>
                    </a:pPr>
                    <a:r>
                      <a:rPr lang="en-US" baseline="0">
                        <a:latin typeface="Tahoma"/>
                        <a:ea typeface="Tahoma"/>
                        <a:cs typeface="Tahoma"/>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932-4C09-B976-55EDEAF47267}"/>
                </c:ext>
              </c:extLst>
            </c:dLbl>
            <c:dLbl>
              <c:idx val="7"/>
              <c:layout/>
              <c:tx>
                <c:rich>
                  <a:bodyPr/>
                  <a:lstStyle/>
                  <a:p>
                    <a:pPr algn="ctr">
                      <a:defRPr/>
                    </a:pPr>
                    <a:r>
                      <a:rPr lang="en-US" baseline="0">
                        <a:latin typeface="Tahoma"/>
                        <a:ea typeface="Tahoma"/>
                        <a:cs typeface="Tahoma"/>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6932-4C09-B976-55EDEAF47267}"/>
                </c:ext>
              </c:extLst>
            </c:dLbl>
            <c:dLbl>
              <c:idx val="8"/>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6932-4C09-B976-55EDEAF47267}"/>
                </c:ext>
              </c:extLst>
            </c:dLbl>
            <c:dLbl>
              <c:idx val="9"/>
              <c:layout/>
              <c:tx>
                <c:rich>
                  <a:bodyPr/>
                  <a:lstStyle/>
                  <a:p>
                    <a:pPr algn="ctr">
                      <a:defRPr/>
                    </a:pPr>
                    <a:r>
                      <a:rPr lang="en-US" baseline="0">
                        <a:latin typeface="Tahoma"/>
                        <a:ea typeface="Tahoma"/>
                        <a:cs typeface="Tahoma"/>
                      </a:rPr>
                      <a:t>54%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6932-4C09-B976-55EDEAF47267}"/>
                </c:ext>
              </c:extLst>
            </c:dLbl>
            <c:dLbl>
              <c:idx val="10"/>
              <c:layout/>
              <c:tx>
                <c:rich>
                  <a:bodyPr/>
                  <a:lstStyle/>
                  <a:p>
                    <a:pPr algn="ctr">
                      <a:defRPr/>
                    </a:pPr>
                    <a:r>
                      <a:rPr lang="en-US" baseline="0">
                        <a:latin typeface="Tahoma"/>
                        <a:ea typeface="Tahoma"/>
                        <a:cs typeface="Tahoma"/>
                      </a:rPr>
                      <a:t>57%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6932-4C09-B976-55EDEAF47267}"/>
                </c:ext>
              </c:extLst>
            </c:dLbl>
            <c:dLbl>
              <c:idx val="11"/>
              <c:layout/>
              <c:tx>
                <c:rich>
                  <a:bodyPr/>
                  <a:lstStyle/>
                  <a:p>
                    <a:pPr algn="ctr">
                      <a:defRPr/>
                    </a:pPr>
                    <a:r>
                      <a:rPr lang="en-US" baseline="0">
                        <a:latin typeface="Tahoma"/>
                        <a:ea typeface="Tahoma"/>
                        <a:cs typeface="Tahoma"/>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6932-4C09-B976-55EDEAF47267}"/>
                </c:ext>
              </c:extLst>
            </c:dLbl>
            <c:dLbl>
              <c:idx val="12"/>
              <c:layout/>
              <c:tx>
                <c:rich>
                  <a:bodyPr/>
                  <a:lstStyle/>
                  <a:p>
                    <a:pPr algn="ctr">
                      <a:defRPr/>
                    </a:pPr>
                    <a:r>
                      <a:rPr lang="en-US" baseline="0">
                        <a:latin typeface="Tahoma"/>
                        <a:ea typeface="Tahoma"/>
                        <a:cs typeface="Tahoma"/>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6932-4C09-B976-55EDEAF47267}"/>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16 to 34</c:v>
                </c:pt>
                <c:pt idx="1">
                  <c:v>65+</c:v>
                </c:pt>
                <c:pt idx="2">
                  <c:v>Boston Borough</c:v>
                </c:pt>
                <c:pt idx="3">
                  <c:v>North Kesteven</c:v>
                </c:pt>
                <c:pt idx="4">
                  <c:v>South Kesteven</c:v>
                </c:pt>
                <c:pt idx="5">
                  <c:v>Retired</c:v>
                </c:pt>
                <c:pt idx="6">
                  <c:v>Middle manager, owner of a small business, mid-level civil service or public sector manager</c:v>
                </c:pt>
                <c:pt idx="7">
                  <c:v>Skilled manual worker</c:v>
                </c:pt>
                <c:pt idx="8">
                  <c:v>Full time or part time student in higher or further education</c:v>
                </c:pt>
                <c:pt idx="9">
                  <c:v>Married</c:v>
                </c:pt>
                <c:pt idx="10">
                  <c:v>No. of Adults/2</c:v>
                </c:pt>
                <c:pt idx="11">
                  <c:v>A town</c:v>
                </c:pt>
                <c:pt idx="12">
                  <c:v>A village or hamlet</c:v>
                </c:pt>
              </c:strCache>
            </c:strRef>
          </c:cat>
          <c:val>
            <c:numRef>
              <c:f>Sheet1!$D$2:$D$14</c:f>
              <c:numCache>
                <c:formatCode>0%</c:formatCode>
                <c:ptCount val="13"/>
                <c:pt idx="0">
                  <c:v>0.17</c:v>
                </c:pt>
                <c:pt idx="1">
                  <c:v>0.27</c:v>
                </c:pt>
                <c:pt idx="2">
                  <c:v>0.15</c:v>
                </c:pt>
                <c:pt idx="3">
                  <c:v>0.13</c:v>
                </c:pt>
                <c:pt idx="4">
                  <c:v>0.08</c:v>
                </c:pt>
                <c:pt idx="5">
                  <c:v>0.32</c:v>
                </c:pt>
                <c:pt idx="6">
                  <c:v>0.28999999999999998</c:v>
                </c:pt>
                <c:pt idx="7">
                  <c:v>0.21</c:v>
                </c:pt>
                <c:pt idx="8">
                  <c:v>0.04</c:v>
                </c:pt>
                <c:pt idx="9">
                  <c:v>0.54</c:v>
                </c:pt>
                <c:pt idx="10">
                  <c:v>0.56999999999999995</c:v>
                </c:pt>
                <c:pt idx="11">
                  <c:v>0.42</c:v>
                </c:pt>
                <c:pt idx="12">
                  <c:v>0.36</c:v>
                </c:pt>
              </c:numCache>
            </c:numRef>
          </c:val>
          <c:extLst xmlns:c16r2="http://schemas.microsoft.com/office/drawing/2015/06/chart">
            <c:ext xmlns:c16="http://schemas.microsoft.com/office/drawing/2014/chart" uri="{C3380CC4-5D6E-409C-BE32-E72D297353CC}">
              <c16:uniqueId val="{0000001B-6932-4C09-B976-55EDEAF47267}"/>
            </c:ext>
          </c:extLst>
        </c:ser>
        <c:ser>
          <c:idx val="2"/>
          <c:order val="2"/>
          <c:tx>
            <c:strRef>
              <c:f>Sheet1!$E$1</c:f>
              <c:strCache>
                <c:ptCount val="1"/>
                <c:pt idx="0">
                  <c:v>Feel safe</c:v>
                </c:pt>
              </c:strCache>
            </c:strRef>
          </c:tx>
          <c:spPr>
            <a:solidFill>
              <a:srgbClr val="00B05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6932-4C09-B976-55EDEAF47267}"/>
                </c:ext>
              </c:extLst>
            </c:dLbl>
            <c:dLbl>
              <c:idx val="1"/>
              <c:layout/>
              <c:tx>
                <c:rich>
                  <a:bodyPr/>
                  <a:lstStyle/>
                  <a:p>
                    <a:pPr algn="ctr">
                      <a:defRPr/>
                    </a:pPr>
                    <a:r>
                      <a:rPr lang="en-US" baseline="0">
                        <a:latin typeface="Tahoma"/>
                        <a:ea typeface="Tahoma"/>
                        <a:cs typeface="Tahoma"/>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6932-4C09-B976-55EDEAF47267}"/>
                </c:ext>
              </c:extLst>
            </c:dLbl>
            <c:dLbl>
              <c:idx val="2"/>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6932-4C09-B976-55EDEAF47267}"/>
                </c:ext>
              </c:extLst>
            </c:dLbl>
            <c:dLbl>
              <c:idx val="3"/>
              <c:layout/>
              <c:tx>
                <c:rich>
                  <a:bodyPr/>
                  <a:lstStyle/>
                  <a:p>
                    <a:pPr algn="ctr">
                      <a:defRPr/>
                    </a:pPr>
                    <a:r>
                      <a:rPr lang="en-US" baseline="0">
                        <a:latin typeface="Tahoma"/>
                        <a:ea typeface="Tahoma"/>
                        <a:cs typeface="Tahoma"/>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6932-4C09-B976-55EDEAF47267}"/>
                </c:ext>
              </c:extLst>
            </c:dLbl>
            <c:dLbl>
              <c:idx val="4"/>
              <c:layout/>
              <c:tx>
                <c:rich>
                  <a:bodyPr/>
                  <a:lstStyle/>
                  <a:p>
                    <a:pPr algn="ctr">
                      <a:defRPr/>
                    </a:pPr>
                    <a:r>
                      <a:rPr lang="en-US" baseline="0">
                        <a:latin typeface="Tahoma"/>
                        <a:ea typeface="Tahoma"/>
                        <a:cs typeface="Tahoma"/>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6932-4C09-B976-55EDEAF47267}"/>
                </c:ext>
              </c:extLst>
            </c:dLbl>
            <c:dLbl>
              <c:idx val="5"/>
              <c:layout/>
              <c:tx>
                <c:rich>
                  <a:bodyPr/>
                  <a:lstStyle/>
                  <a:p>
                    <a:pPr algn="ctr">
                      <a:defRPr/>
                    </a:pPr>
                    <a:r>
                      <a:rPr lang="en-US" baseline="0">
                        <a:latin typeface="Tahoma"/>
                        <a:ea typeface="Tahoma"/>
                        <a:cs typeface="Tahoma"/>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6932-4C09-B976-55EDEAF47267}"/>
                </c:ext>
              </c:extLst>
            </c:dLbl>
            <c:dLbl>
              <c:idx val="6"/>
              <c:layout/>
              <c:tx>
                <c:rich>
                  <a:bodyPr/>
                  <a:lstStyle/>
                  <a:p>
                    <a:pPr algn="ctr">
                      <a:defRPr/>
                    </a:pPr>
                    <a:r>
                      <a:rPr lang="en-US" baseline="0">
                        <a:latin typeface="Tahoma"/>
                        <a:ea typeface="Tahoma"/>
                        <a:cs typeface="Tahoma"/>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6932-4C09-B976-55EDEAF47267}"/>
                </c:ext>
              </c:extLst>
            </c:dLbl>
            <c:dLbl>
              <c:idx val="7"/>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6932-4C09-B976-55EDEAF47267}"/>
                </c:ext>
              </c:extLst>
            </c:dLbl>
            <c:dLbl>
              <c:idx val="8"/>
              <c:layout/>
              <c:tx>
                <c:rich>
                  <a:bodyPr/>
                  <a:lstStyle/>
                  <a:p>
                    <a:pPr algn="ctr">
                      <a:defRPr/>
                    </a:pPr>
                    <a:r>
                      <a:rPr lang="en-US" baseline="0">
                        <a:latin typeface="Tahoma"/>
                        <a:ea typeface="Tahoma"/>
                        <a:cs typeface="Tahoma"/>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6932-4C09-B976-55EDEAF47267}"/>
                </c:ext>
              </c:extLst>
            </c:dLbl>
            <c:dLbl>
              <c:idx val="9"/>
              <c:layout/>
              <c:tx>
                <c:rich>
                  <a:bodyPr/>
                  <a:lstStyle/>
                  <a:p>
                    <a:pPr algn="ctr">
                      <a:defRPr/>
                    </a:pPr>
                    <a:r>
                      <a:rPr lang="en-US" baseline="0">
                        <a:latin typeface="Tahoma"/>
                        <a:ea typeface="Tahoma"/>
                        <a:cs typeface="Tahoma"/>
                      </a:rPr>
                      <a:t>68%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6932-4C09-B976-55EDEAF47267}"/>
                </c:ext>
              </c:extLst>
            </c:dLbl>
            <c:dLbl>
              <c:idx val="10"/>
              <c:layout/>
              <c:tx>
                <c:rich>
                  <a:bodyPr/>
                  <a:lstStyle/>
                  <a:p>
                    <a:pPr algn="ctr">
                      <a:defRPr/>
                    </a:pPr>
                    <a:r>
                      <a:rPr lang="en-US" baseline="0">
                        <a:latin typeface="Tahoma"/>
                        <a:ea typeface="Tahoma"/>
                        <a:cs typeface="Tahoma"/>
                      </a:rPr>
                      <a:t>66%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6932-4C09-B976-55EDEAF47267}"/>
                </c:ext>
              </c:extLst>
            </c:dLbl>
            <c:dLbl>
              <c:idx val="11"/>
              <c:layout/>
              <c:tx>
                <c:rich>
                  <a:bodyPr/>
                  <a:lstStyle/>
                  <a:p>
                    <a:pPr algn="ctr">
                      <a:defRPr/>
                    </a:pPr>
                    <a:r>
                      <a:rPr lang="en-US" baseline="0">
                        <a:latin typeface="Tahoma"/>
                        <a:ea typeface="Tahoma"/>
                        <a:cs typeface="Tahoma"/>
                      </a:rPr>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6932-4C09-B976-55EDEAF47267}"/>
                </c:ext>
              </c:extLst>
            </c:dLbl>
            <c:dLbl>
              <c:idx val="12"/>
              <c:layout/>
              <c:tx>
                <c:rich>
                  <a:bodyPr/>
                  <a:lstStyle/>
                  <a:p>
                    <a:pPr algn="ctr">
                      <a:defRPr/>
                    </a:pPr>
                    <a:r>
                      <a:rPr lang="en-US" baseline="0">
                        <a:latin typeface="Tahoma"/>
                        <a:ea typeface="Tahoma"/>
                        <a:cs typeface="Tahoma"/>
                      </a:rPr>
                      <a:t>59%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6932-4C09-B976-55EDEAF47267}"/>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16 to 34</c:v>
                </c:pt>
                <c:pt idx="1">
                  <c:v>65+</c:v>
                </c:pt>
                <c:pt idx="2">
                  <c:v>Boston Borough</c:v>
                </c:pt>
                <c:pt idx="3">
                  <c:v>North Kesteven</c:v>
                </c:pt>
                <c:pt idx="4">
                  <c:v>South Kesteven</c:v>
                </c:pt>
                <c:pt idx="5">
                  <c:v>Retired</c:v>
                </c:pt>
                <c:pt idx="6">
                  <c:v>Middle manager, owner of a small business, mid-level civil service or public sector manager</c:v>
                </c:pt>
                <c:pt idx="7">
                  <c:v>Skilled manual worker</c:v>
                </c:pt>
                <c:pt idx="8">
                  <c:v>Full time or part time student in higher or further education</c:v>
                </c:pt>
                <c:pt idx="9">
                  <c:v>Married</c:v>
                </c:pt>
                <c:pt idx="10">
                  <c:v>No. of Adults/2</c:v>
                </c:pt>
                <c:pt idx="11">
                  <c:v>A town</c:v>
                </c:pt>
                <c:pt idx="12">
                  <c:v>A village or hamlet</c:v>
                </c:pt>
              </c:strCache>
            </c:strRef>
          </c:cat>
          <c:val>
            <c:numRef>
              <c:f>Sheet1!$E$2:$E$14</c:f>
              <c:numCache>
                <c:formatCode>0%</c:formatCode>
                <c:ptCount val="13"/>
                <c:pt idx="0">
                  <c:v>0.08</c:v>
                </c:pt>
                <c:pt idx="1">
                  <c:v>0.38</c:v>
                </c:pt>
                <c:pt idx="2">
                  <c:v>0.05</c:v>
                </c:pt>
                <c:pt idx="3">
                  <c:v>0.23</c:v>
                </c:pt>
                <c:pt idx="4">
                  <c:v>0.14000000000000001</c:v>
                </c:pt>
                <c:pt idx="5">
                  <c:v>0.4</c:v>
                </c:pt>
                <c:pt idx="6">
                  <c:v>0.36</c:v>
                </c:pt>
                <c:pt idx="7">
                  <c:v>0.13</c:v>
                </c:pt>
                <c:pt idx="8">
                  <c:v>0.01</c:v>
                </c:pt>
                <c:pt idx="9">
                  <c:v>0.68</c:v>
                </c:pt>
                <c:pt idx="10">
                  <c:v>0.66</c:v>
                </c:pt>
                <c:pt idx="11">
                  <c:v>0.3</c:v>
                </c:pt>
                <c:pt idx="12">
                  <c:v>0.59</c:v>
                </c:pt>
              </c:numCache>
            </c:numRef>
          </c:val>
          <c:extLst xmlns:c16r2="http://schemas.microsoft.com/office/drawing/2015/06/chart">
            <c:ext xmlns:c16="http://schemas.microsoft.com/office/drawing/2014/chart" uri="{C3380CC4-5D6E-409C-BE32-E72D297353CC}">
              <c16:uniqueId val="{00000029-6932-4C09-B976-55EDEAF47267}"/>
            </c:ext>
          </c:extLst>
        </c:ser>
        <c:dLbls>
          <c:showLegendKey val="1"/>
          <c:showVal val="1"/>
          <c:showCatName val="1"/>
          <c:showSerName val="1"/>
          <c:showPercent val="1"/>
          <c:showBubbleSize val="1"/>
        </c:dLbls>
        <c:gapWidth val="50"/>
        <c:axId val="225521024"/>
        <c:axId val="225567872"/>
      </c:barChart>
      <c:catAx>
        <c:axId val="225521024"/>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25567872"/>
        <c:crosses val="autoZero"/>
        <c:auto val="0"/>
        <c:lblAlgn val="ctr"/>
        <c:lblOffset val="100"/>
        <c:noMultiLvlLbl val="0"/>
      </c:catAx>
      <c:valAx>
        <c:axId val="225567872"/>
        <c:scaling>
          <c:orientation val="minMax"/>
          <c:min val="0"/>
        </c:scaling>
        <c:delete val="0"/>
        <c:axPos val="b"/>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25521024"/>
        <c:crosses val="autoZero"/>
        <c:crossBetween val="between"/>
      </c:valAx>
      <c:spPr>
        <a:noFill/>
        <a:ln>
          <a:noFill/>
          <a:round/>
        </a:ln>
      </c:spPr>
    </c:plotArea>
    <c:legend>
      <c:legendPos val="t"/>
      <c:layout/>
      <c:overlay val="0"/>
      <c:spPr>
        <a:ln>
          <a:noFill/>
          <a:round/>
        </a:ln>
      </c:spPr>
      <c:txPr>
        <a:bodyPr/>
        <a:lstStyle/>
        <a:p>
          <a:pPr>
            <a:defRPr sz="10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Yes</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DFA-4EB8-97BD-A1A82306DA6E}"/>
                </c:ext>
              </c:extLst>
            </c:dLbl>
            <c:dLbl>
              <c:idx val="1"/>
              <c:layout/>
              <c:tx>
                <c:rich>
                  <a:bodyPr/>
                  <a:lstStyle/>
                  <a:p>
                    <a:pPr algn="ctr">
                      <a:defRPr>
                        <a:solidFill>
                          <a:schemeClr val="bg1"/>
                        </a:solidFill>
                      </a:defRPr>
                    </a:pPr>
                    <a:r>
                      <a:rPr lang="en-US">
                        <a:solidFill>
                          <a:schemeClr val="bg1"/>
                        </a:solidFill>
                      </a:rPr>
                      <a:t>60%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DFA-4EB8-97BD-A1A82306DA6E}"/>
                </c:ext>
              </c:extLst>
            </c:dLbl>
            <c:dLbl>
              <c:idx val="2"/>
              <c:layout/>
              <c:tx>
                <c:rich>
                  <a:bodyPr/>
                  <a:lstStyle/>
                  <a:p>
                    <a:pPr algn="ctr">
                      <a:defRPr>
                        <a:solidFill>
                          <a:schemeClr val="bg1"/>
                        </a:solidFill>
                      </a:defRPr>
                    </a:pPr>
                    <a:r>
                      <a:rPr lang="en-US">
                        <a:solidFill>
                          <a:schemeClr val="bg1"/>
                        </a:solidFill>
                      </a:rPr>
                      <a:t>67%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DFA-4EB8-97BD-A1A82306DA6E}"/>
                </c:ext>
              </c:extLst>
            </c:dLbl>
            <c:dLbl>
              <c:idx val="3"/>
              <c:layout/>
              <c:tx>
                <c:rich>
                  <a:bodyPr/>
                  <a:lstStyle/>
                  <a:p>
                    <a:pPr algn="ctr">
                      <a:defRPr>
                        <a:solidFill>
                          <a:schemeClr val="bg1"/>
                        </a:solidFill>
                      </a:defRPr>
                    </a:pPr>
                    <a:r>
                      <a:rPr lang="en-US">
                        <a:solidFill>
                          <a:schemeClr val="bg1"/>
                        </a:solidFill>
                      </a:rPr>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DFA-4EB8-97BD-A1A82306DA6E}"/>
                </c:ext>
              </c:extLst>
            </c:dLbl>
            <c:dLbl>
              <c:idx val="4"/>
              <c:layout/>
              <c:tx>
                <c:rich>
                  <a:bodyPr/>
                  <a:lstStyle/>
                  <a:p>
                    <a:pPr algn="ctr">
                      <a:defRPr>
                        <a:solidFill>
                          <a:schemeClr val="bg1"/>
                        </a:solidFill>
                      </a:defRPr>
                    </a:pPr>
                    <a:r>
                      <a:rPr lang="en-US">
                        <a:solidFill>
                          <a:schemeClr val="bg1"/>
                        </a:solidFill>
                      </a:rPr>
                      <a:t>49%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DFA-4EB8-97BD-A1A82306DA6E}"/>
                </c:ext>
              </c:extLst>
            </c:dLbl>
            <c:dLbl>
              <c:idx val="5"/>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DFA-4EB8-97BD-A1A82306DA6E}"/>
                </c:ext>
              </c:extLst>
            </c:dLbl>
            <c:dLbl>
              <c:idx val="6"/>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DFA-4EB8-97BD-A1A82306DA6E}"/>
                </c:ext>
              </c:extLst>
            </c:dLbl>
            <c:dLbl>
              <c:idx val="7"/>
              <c:layout/>
              <c:tx>
                <c:rich>
                  <a:bodyPr/>
                  <a:lstStyle/>
                  <a:p>
                    <a:pPr algn="ctr">
                      <a:defRPr>
                        <a:solidFill>
                          <a:schemeClr val="bg1"/>
                        </a:solidFill>
                      </a:defRPr>
                    </a:pPr>
                    <a:r>
                      <a:rPr lang="en-US">
                        <a:solidFill>
                          <a:schemeClr val="bg1"/>
                        </a:solidFill>
                      </a:rPr>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DFA-4EB8-97BD-A1A82306DA6E}"/>
                </c:ext>
              </c:extLst>
            </c:dLbl>
            <c:dLbl>
              <c:idx val="8"/>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DFA-4EB8-97BD-A1A82306DA6E}"/>
                </c:ext>
              </c:extLst>
            </c:dLbl>
            <c:dLbl>
              <c:idx val="9"/>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DFA-4EB8-97BD-A1A82306DA6E}"/>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1</c:v>
                </c:pt>
                <c:pt idx="1">
                  <c:v>2</c:v>
                </c:pt>
                <c:pt idx="2">
                  <c:v>3</c:v>
                </c:pt>
                <c:pt idx="3">
                  <c:v>4</c:v>
                </c:pt>
                <c:pt idx="4">
                  <c:v>5</c:v>
                </c:pt>
                <c:pt idx="5">
                  <c:v>6</c:v>
                </c:pt>
                <c:pt idx="6">
                  <c:v>7</c:v>
                </c:pt>
                <c:pt idx="7">
                  <c:v>8</c:v>
                </c:pt>
                <c:pt idx="8">
                  <c:v>9</c:v>
                </c:pt>
                <c:pt idx="9">
                  <c:v>10</c:v>
                </c:pt>
              </c:strCache>
            </c:strRef>
          </c:cat>
          <c:val>
            <c:numRef>
              <c:f>'Sheet1'!$C$2:$C$11</c:f>
              <c:numCache>
                <c:formatCode>0%</c:formatCode>
                <c:ptCount val="10"/>
                <c:pt idx="0">
                  <c:v>0.76</c:v>
                </c:pt>
                <c:pt idx="1">
                  <c:v>0.6</c:v>
                </c:pt>
                <c:pt idx="2">
                  <c:v>0.67</c:v>
                </c:pt>
                <c:pt idx="3">
                  <c:v>0.53</c:v>
                </c:pt>
                <c:pt idx="4">
                  <c:v>0.49</c:v>
                </c:pt>
                <c:pt idx="5">
                  <c:v>0.43</c:v>
                </c:pt>
                <c:pt idx="6">
                  <c:v>0.33</c:v>
                </c:pt>
                <c:pt idx="7">
                  <c:v>0.26</c:v>
                </c:pt>
                <c:pt idx="8">
                  <c:v>0.19</c:v>
                </c:pt>
                <c:pt idx="9">
                  <c:v>0.17</c:v>
                </c:pt>
              </c:numCache>
            </c:numRef>
          </c:val>
          <c:extLst xmlns:c16r2="http://schemas.microsoft.com/office/drawing/2015/06/chart">
            <c:ext xmlns:c16="http://schemas.microsoft.com/office/drawing/2014/chart" uri="{C3380CC4-5D6E-409C-BE32-E72D297353CC}">
              <c16:uniqueId val="{0000000A-6DFA-4EB8-97BD-A1A82306DA6E}"/>
            </c:ext>
          </c:extLst>
        </c:ser>
        <c:ser>
          <c:idx val="1"/>
          <c:order val="1"/>
          <c:tx>
            <c:strRef>
              <c:f>Sheet1!$D$1</c:f>
              <c:strCache>
                <c:ptCount val="1"/>
                <c:pt idx="0">
                  <c:v>No</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DFA-4EB8-97BD-A1A82306DA6E}"/>
                </c:ext>
              </c:extLst>
            </c:dLbl>
            <c:dLbl>
              <c:idx val="1"/>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DFA-4EB8-97BD-A1A82306DA6E}"/>
                </c:ext>
              </c:extLst>
            </c:dLbl>
            <c:dLbl>
              <c:idx val="2"/>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DFA-4EB8-97BD-A1A82306DA6E}"/>
                </c:ext>
              </c:extLst>
            </c:dLbl>
            <c:dLbl>
              <c:idx val="3"/>
              <c:layout/>
              <c:tx>
                <c:rich>
                  <a:bodyPr/>
                  <a:lstStyle/>
                  <a:p>
                    <a:pPr algn="ctr">
                      <a:defRPr>
                        <a:solidFill>
                          <a:schemeClr val="bg1"/>
                        </a:solidFill>
                      </a:defRPr>
                    </a:pPr>
                    <a:r>
                      <a:rPr lang="en-US">
                        <a:solidFill>
                          <a:schemeClr val="bg1"/>
                        </a:solidFill>
                      </a:rPr>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DFA-4EB8-97BD-A1A82306DA6E}"/>
                </c:ext>
              </c:extLst>
            </c:dLbl>
            <c:dLbl>
              <c:idx val="4"/>
              <c:layout/>
              <c:tx>
                <c:rich>
                  <a:bodyPr/>
                  <a:lstStyle/>
                  <a:p>
                    <a:pPr algn="ctr">
                      <a:defRPr>
                        <a:solidFill>
                          <a:schemeClr val="bg1"/>
                        </a:solidFill>
                      </a:defRPr>
                    </a:pPr>
                    <a:r>
                      <a:rPr lang="en-US">
                        <a:solidFill>
                          <a:schemeClr val="bg1"/>
                        </a:solidFill>
                      </a:rPr>
                      <a:t>51%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DFA-4EB8-97BD-A1A82306DA6E}"/>
                </c:ext>
              </c:extLst>
            </c:dLbl>
            <c:dLbl>
              <c:idx val="5"/>
              <c:layout/>
              <c:tx>
                <c:rich>
                  <a:bodyPr/>
                  <a:lstStyle/>
                  <a:p>
                    <a:pPr algn="ctr">
                      <a:defRPr>
                        <a:solidFill>
                          <a:schemeClr val="bg1"/>
                        </a:solidFill>
                      </a:defRPr>
                    </a:pPr>
                    <a:r>
                      <a:rPr lang="en-US">
                        <a:solidFill>
                          <a:schemeClr val="bg1"/>
                        </a:solidFill>
                      </a:rPr>
                      <a:t>57%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DFA-4EB8-97BD-A1A82306DA6E}"/>
                </c:ext>
              </c:extLst>
            </c:dLbl>
            <c:dLbl>
              <c:idx val="6"/>
              <c:layout/>
              <c:tx>
                <c:rich>
                  <a:bodyPr/>
                  <a:lstStyle/>
                  <a:p>
                    <a:pPr algn="ctr">
                      <a:defRPr>
                        <a:solidFill>
                          <a:schemeClr val="bg1"/>
                        </a:solidFill>
                      </a:defRPr>
                    </a:pPr>
                    <a:r>
                      <a:rPr lang="en-US">
                        <a:solidFill>
                          <a:schemeClr val="bg1"/>
                        </a:solidFill>
                      </a:rPr>
                      <a:t>67%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6DFA-4EB8-97BD-A1A82306DA6E}"/>
                </c:ext>
              </c:extLst>
            </c:dLbl>
            <c:dLbl>
              <c:idx val="7"/>
              <c:layout/>
              <c:tx>
                <c:rich>
                  <a:bodyPr/>
                  <a:lstStyle/>
                  <a:p>
                    <a:pPr algn="ctr">
                      <a:defRPr>
                        <a:solidFill>
                          <a:schemeClr val="bg1"/>
                        </a:solidFill>
                      </a:defRPr>
                    </a:pPr>
                    <a:r>
                      <a:rPr lang="en-US">
                        <a:solidFill>
                          <a:schemeClr val="bg1"/>
                        </a:solidFill>
                      </a:rPr>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DFA-4EB8-97BD-A1A82306DA6E}"/>
                </c:ext>
              </c:extLst>
            </c:dLbl>
            <c:dLbl>
              <c:idx val="8"/>
              <c:layout/>
              <c:tx>
                <c:rich>
                  <a:bodyPr/>
                  <a:lstStyle/>
                  <a:p>
                    <a:pPr algn="ctr">
                      <a:defRPr>
                        <a:solidFill>
                          <a:schemeClr val="bg1"/>
                        </a:solidFill>
                      </a:defRPr>
                    </a:pPr>
                    <a:r>
                      <a:rPr lang="en-US">
                        <a:solidFill>
                          <a:schemeClr val="bg1"/>
                        </a:solidFill>
                      </a:rPr>
                      <a:t>81%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DFA-4EB8-97BD-A1A82306DA6E}"/>
                </c:ext>
              </c:extLst>
            </c:dLbl>
            <c:dLbl>
              <c:idx val="9"/>
              <c:layout/>
              <c:tx>
                <c:rich>
                  <a:bodyPr/>
                  <a:lstStyle/>
                  <a:p>
                    <a:pPr algn="ctr">
                      <a:defRPr>
                        <a:solidFill>
                          <a:schemeClr val="bg1"/>
                        </a:solidFill>
                      </a:defRPr>
                    </a:pPr>
                    <a:r>
                      <a:rPr lang="en-US">
                        <a:solidFill>
                          <a:schemeClr val="bg1"/>
                        </a:solidFill>
                      </a:rPr>
                      <a:t>83%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DFA-4EB8-97BD-A1A82306DA6E}"/>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1</c:v>
                </c:pt>
                <c:pt idx="1">
                  <c:v>2</c:v>
                </c:pt>
                <c:pt idx="2">
                  <c:v>3</c:v>
                </c:pt>
                <c:pt idx="3">
                  <c:v>4</c:v>
                </c:pt>
                <c:pt idx="4">
                  <c:v>5</c:v>
                </c:pt>
                <c:pt idx="5">
                  <c:v>6</c:v>
                </c:pt>
                <c:pt idx="6">
                  <c:v>7</c:v>
                </c:pt>
                <c:pt idx="7">
                  <c:v>8</c:v>
                </c:pt>
                <c:pt idx="8">
                  <c:v>9</c:v>
                </c:pt>
                <c:pt idx="9">
                  <c:v>10</c:v>
                </c:pt>
              </c:strCache>
            </c:strRef>
          </c:cat>
          <c:val>
            <c:numRef>
              <c:f>'Sheet1'!$D$2:$D$11</c:f>
              <c:numCache>
                <c:formatCode>0%</c:formatCode>
                <c:ptCount val="10"/>
                <c:pt idx="0">
                  <c:v>0.24</c:v>
                </c:pt>
                <c:pt idx="1">
                  <c:v>0.4</c:v>
                </c:pt>
                <c:pt idx="2">
                  <c:v>0.33</c:v>
                </c:pt>
                <c:pt idx="3">
                  <c:v>0.47</c:v>
                </c:pt>
                <c:pt idx="4">
                  <c:v>0.51</c:v>
                </c:pt>
                <c:pt idx="5">
                  <c:v>0.56999999999999995</c:v>
                </c:pt>
                <c:pt idx="6">
                  <c:v>0.67</c:v>
                </c:pt>
                <c:pt idx="7">
                  <c:v>0.74</c:v>
                </c:pt>
                <c:pt idx="8">
                  <c:v>0.81</c:v>
                </c:pt>
                <c:pt idx="9">
                  <c:v>0.83</c:v>
                </c:pt>
              </c:numCache>
            </c:numRef>
          </c:val>
          <c:extLst xmlns:c16r2="http://schemas.microsoft.com/office/drawing/2015/06/chart">
            <c:ext xmlns:c16="http://schemas.microsoft.com/office/drawing/2014/chart" uri="{C3380CC4-5D6E-409C-BE32-E72D297353CC}">
              <c16:uniqueId val="{00000015-6DFA-4EB8-97BD-A1A82306DA6E}"/>
            </c:ext>
          </c:extLst>
        </c:ser>
        <c:dLbls>
          <c:showLegendKey val="1"/>
          <c:showVal val="1"/>
          <c:showCatName val="1"/>
          <c:showSerName val="1"/>
          <c:showPercent val="1"/>
          <c:showBubbleSize val="1"/>
        </c:dLbls>
        <c:gapWidth val="100"/>
        <c:overlap val="100"/>
        <c:axId val="225736192"/>
        <c:axId val="225737728"/>
      </c:barChart>
      <c:catAx>
        <c:axId val="225736192"/>
        <c:scaling>
          <c:orientation val="minMax"/>
        </c:scaling>
        <c:delete val="0"/>
        <c:axPos val="b"/>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5737728"/>
        <c:crosses val="autoZero"/>
        <c:auto val="0"/>
        <c:lblAlgn val="ctr"/>
        <c:lblOffset val="100"/>
        <c:noMultiLvlLbl val="0"/>
      </c:catAx>
      <c:valAx>
        <c:axId val="225737728"/>
        <c:scaling>
          <c:orientation val="minMax"/>
          <c:max val="1"/>
          <c:min val="0"/>
        </c:scaling>
        <c:delete val="0"/>
        <c:axPos val="l"/>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5736192"/>
        <c:crosses val="autoZero"/>
        <c:crossBetween val="between"/>
      </c:valAx>
      <c:spPr>
        <a:noFill/>
        <a:ln w="3984">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1</c:v>
                </c:pt>
              </c:strCache>
            </c:strRef>
          </c:tx>
          <c:spPr>
            <a:solidFill>
              <a:srgbClr val="C00000"/>
            </a:solidFill>
          </c:spPr>
          <c:invertIfNegative val="0"/>
          <c:dLbls>
            <c:dLbl>
              <c:idx val="0"/>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6B1-4FA9-A87E-7A34B2377340}"/>
                </c:ext>
              </c:extLst>
            </c:dLbl>
            <c:dLbl>
              <c:idx val="1"/>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6B1-4FA9-A87E-7A34B2377340}"/>
                </c:ext>
              </c:extLst>
            </c:dLbl>
            <c:dLbl>
              <c:idx val="2"/>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6B1-4FA9-A87E-7A34B2377340}"/>
                </c:ext>
              </c:extLst>
            </c:dLbl>
            <c:dLbl>
              <c:idx val="3"/>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6B1-4FA9-A87E-7A34B2377340}"/>
                </c:ext>
              </c:extLst>
            </c:dLbl>
            <c:dLbl>
              <c:idx val="4"/>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36B1-4FA9-A87E-7A34B2377340}"/>
                </c:ext>
              </c:extLst>
            </c:dLbl>
            <c:dLbl>
              <c:idx val="5"/>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6B1-4FA9-A87E-7A34B2377340}"/>
                </c:ext>
              </c:extLst>
            </c:dLbl>
            <c:dLbl>
              <c:idx val="6"/>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6B1-4FA9-A87E-7A34B2377340}"/>
                </c:ext>
              </c:extLst>
            </c:dLbl>
            <c:dLbl>
              <c:idx val="7"/>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Sheet1!$C$2:$C$9</c:f>
              <c:numCache>
                <c:formatCode>0%</c:formatCode>
                <c:ptCount val="8"/>
                <c:pt idx="0">
                  <c:v>0.02</c:v>
                </c:pt>
                <c:pt idx="1">
                  <c:v>0.01</c:v>
                </c:pt>
                <c:pt idx="2">
                  <c:v>0.01</c:v>
                </c:pt>
                <c:pt idx="3">
                  <c:v>0.01</c:v>
                </c:pt>
                <c:pt idx="4">
                  <c:v>0.02</c:v>
                </c:pt>
                <c:pt idx="5">
                  <c:v>0</c:v>
                </c:pt>
                <c:pt idx="6">
                  <c:v>0</c:v>
                </c:pt>
                <c:pt idx="7">
                  <c:v>0</c:v>
                </c:pt>
              </c:numCache>
            </c:numRef>
          </c:val>
          <c:extLst xmlns:c16r2="http://schemas.microsoft.com/office/drawing/2015/06/chart">
            <c:ext xmlns:c16="http://schemas.microsoft.com/office/drawing/2014/chart" uri="{C3380CC4-5D6E-409C-BE32-E72D297353CC}">
              <c16:uniqueId val="{00000008-36B1-4FA9-A87E-7A34B2377340}"/>
            </c:ext>
          </c:extLst>
        </c:ser>
        <c:ser>
          <c:idx val="1"/>
          <c:order val="1"/>
          <c:tx>
            <c:strRef>
              <c:f>Sheet1!$D$1</c:f>
              <c:strCache>
                <c:ptCount val="1"/>
                <c:pt idx="0">
                  <c:v>2</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36B1-4FA9-A87E-7A34B2377340}"/>
                </c:ext>
              </c:extLst>
            </c:dLbl>
            <c:dLbl>
              <c:idx val="1"/>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36B1-4FA9-A87E-7A34B2377340}"/>
                </c:ext>
              </c:extLst>
            </c:dLbl>
            <c:dLbl>
              <c:idx val="2"/>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36B1-4FA9-A87E-7A34B2377340}"/>
                </c:ext>
              </c:extLst>
            </c:dLbl>
            <c:dLbl>
              <c:idx val="3"/>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6B1-4FA9-A87E-7A34B2377340}"/>
                </c:ext>
              </c:extLst>
            </c:dLbl>
            <c:dLbl>
              <c:idx val="4"/>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6B1-4FA9-A87E-7A34B2377340}"/>
                </c:ext>
              </c:extLst>
            </c:dLbl>
            <c:dLbl>
              <c:idx val="5"/>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36B1-4FA9-A87E-7A34B2377340}"/>
                </c:ext>
              </c:extLst>
            </c:dLbl>
            <c:dLbl>
              <c:idx val="6"/>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36B1-4FA9-A87E-7A34B2377340}"/>
                </c:ext>
              </c:extLst>
            </c:dLbl>
            <c:dLbl>
              <c:idx val="7"/>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Sheet1!$D$2:$D$9</c:f>
              <c:numCache>
                <c:formatCode>0%</c:formatCode>
                <c:ptCount val="8"/>
                <c:pt idx="0">
                  <c:v>0.01</c:v>
                </c:pt>
                <c:pt idx="1">
                  <c:v>0.02</c:v>
                </c:pt>
                <c:pt idx="2">
                  <c:v>0.01</c:v>
                </c:pt>
                <c:pt idx="3">
                  <c:v>0.02</c:v>
                </c:pt>
                <c:pt idx="4">
                  <c:v>0.01</c:v>
                </c:pt>
                <c:pt idx="5">
                  <c:v>0.02</c:v>
                </c:pt>
                <c:pt idx="6">
                  <c:v>0.02</c:v>
                </c:pt>
                <c:pt idx="7">
                  <c:v>0</c:v>
                </c:pt>
              </c:numCache>
            </c:numRef>
          </c:val>
          <c:extLst xmlns:c16r2="http://schemas.microsoft.com/office/drawing/2015/06/chart">
            <c:ext xmlns:c16="http://schemas.microsoft.com/office/drawing/2014/chart" uri="{C3380CC4-5D6E-409C-BE32-E72D297353CC}">
              <c16:uniqueId val="{00000011-36B1-4FA9-A87E-7A34B2377340}"/>
            </c:ext>
          </c:extLst>
        </c:ser>
        <c:ser>
          <c:idx val="2"/>
          <c:order val="2"/>
          <c:tx>
            <c:strRef>
              <c:f>Sheet1!$E$1</c:f>
              <c:strCache>
                <c:ptCount val="1"/>
                <c:pt idx="0">
                  <c:v>3</c:v>
                </c:pt>
              </c:strCache>
            </c:strRef>
          </c:tx>
          <c:spPr>
            <a:solidFill>
              <a:schemeClr val="accent6">
                <a:lumMod val="75000"/>
              </a:schemeClr>
            </a:solidFill>
          </c:spPr>
          <c:invertIfNegative val="0"/>
          <c:dLbls>
            <c:dLbl>
              <c:idx val="0"/>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36B1-4FA9-A87E-7A34B2377340}"/>
                </c:ext>
              </c:extLst>
            </c:dLbl>
            <c:dLbl>
              <c:idx val="1"/>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36B1-4FA9-A87E-7A34B2377340}"/>
                </c:ext>
              </c:extLst>
            </c:dLbl>
            <c:dLbl>
              <c:idx val="2"/>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36B1-4FA9-A87E-7A34B2377340}"/>
                </c:ext>
              </c:extLst>
            </c:dLbl>
            <c:dLbl>
              <c:idx val="3"/>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36B1-4FA9-A87E-7A34B2377340}"/>
                </c:ext>
              </c:extLst>
            </c:dLbl>
            <c:dLbl>
              <c:idx val="4"/>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36B1-4FA9-A87E-7A34B2377340}"/>
                </c:ext>
              </c:extLst>
            </c:dLbl>
            <c:dLbl>
              <c:idx val="5"/>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36B1-4FA9-A87E-7A34B2377340}"/>
                </c:ext>
              </c:extLst>
            </c:dLbl>
            <c:dLbl>
              <c:idx val="6"/>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36B1-4FA9-A87E-7A34B2377340}"/>
                </c:ext>
              </c:extLst>
            </c:dLbl>
            <c:dLbl>
              <c:idx val="7"/>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Sheet1!$E$2:$E$9</c:f>
              <c:numCache>
                <c:formatCode>0%</c:formatCode>
                <c:ptCount val="8"/>
                <c:pt idx="0">
                  <c:v>0.04</c:v>
                </c:pt>
                <c:pt idx="1">
                  <c:v>0.02</c:v>
                </c:pt>
                <c:pt idx="2">
                  <c:v>0.03</c:v>
                </c:pt>
                <c:pt idx="3">
                  <c:v>0.02</c:v>
                </c:pt>
                <c:pt idx="4">
                  <c:v>0.02</c:v>
                </c:pt>
                <c:pt idx="5">
                  <c:v>0.02</c:v>
                </c:pt>
                <c:pt idx="6">
                  <c:v>0.04</c:v>
                </c:pt>
                <c:pt idx="7">
                  <c:v>0</c:v>
                </c:pt>
              </c:numCache>
            </c:numRef>
          </c:val>
          <c:extLst xmlns:c16r2="http://schemas.microsoft.com/office/drawing/2015/06/chart">
            <c:ext xmlns:c16="http://schemas.microsoft.com/office/drawing/2014/chart" uri="{C3380CC4-5D6E-409C-BE32-E72D297353CC}">
              <c16:uniqueId val="{0000001A-36B1-4FA9-A87E-7A34B2377340}"/>
            </c:ext>
          </c:extLst>
        </c:ser>
        <c:ser>
          <c:idx val="3"/>
          <c:order val="3"/>
          <c:tx>
            <c:strRef>
              <c:f>Sheet1!$F$1</c:f>
              <c:strCache>
                <c:ptCount val="1"/>
                <c:pt idx="0">
                  <c:v>4</c:v>
                </c:pt>
              </c:strCache>
            </c:strRef>
          </c:tx>
          <c:spPr>
            <a:solidFill>
              <a:schemeClr val="accent6"/>
            </a:solidFill>
          </c:spPr>
          <c:invertIfNegative val="0"/>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36B1-4FA9-A87E-7A34B2377340}"/>
                </c:ext>
              </c:extLst>
            </c:dLbl>
            <c:dLbl>
              <c:idx val="1"/>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36B1-4FA9-A87E-7A34B2377340}"/>
                </c:ext>
              </c:extLst>
            </c:dLbl>
            <c:dLbl>
              <c:idx val="2"/>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36B1-4FA9-A87E-7A34B2377340}"/>
                </c:ext>
              </c:extLst>
            </c:dLbl>
            <c:dLbl>
              <c:idx val="3"/>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36B1-4FA9-A87E-7A34B2377340}"/>
                </c:ext>
              </c:extLst>
            </c:dLbl>
            <c:dLbl>
              <c:idx val="4"/>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36B1-4FA9-A87E-7A34B2377340}"/>
                </c:ext>
              </c:extLst>
            </c:dLbl>
            <c:dLbl>
              <c:idx val="5"/>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36B1-4FA9-A87E-7A34B2377340}"/>
                </c:ext>
              </c:extLst>
            </c:dLbl>
            <c:dLbl>
              <c:idx val="6"/>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36B1-4FA9-A87E-7A34B2377340}"/>
                </c:ext>
              </c:extLst>
            </c:dLbl>
            <c:dLbl>
              <c:idx val="7"/>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36B1-4FA9-A87E-7A34B2377340}"/>
                </c:ext>
              </c:extLst>
            </c:dLbl>
            <c:spPr>
              <a:noFill/>
              <a:ln w="31875">
                <a:noFill/>
                <a:round/>
              </a:ln>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Sheet1!$F$2:$F$9</c:f>
              <c:numCache>
                <c:formatCode>0%</c:formatCode>
                <c:ptCount val="8"/>
                <c:pt idx="0">
                  <c:v>7.0000000000000007E-2</c:v>
                </c:pt>
                <c:pt idx="1">
                  <c:v>0.03</c:v>
                </c:pt>
                <c:pt idx="2">
                  <c:v>0.04</c:v>
                </c:pt>
                <c:pt idx="3">
                  <c:v>0.03</c:v>
                </c:pt>
                <c:pt idx="4">
                  <c:v>0.03</c:v>
                </c:pt>
                <c:pt idx="5">
                  <c:v>0</c:v>
                </c:pt>
                <c:pt idx="6">
                  <c:v>0.02</c:v>
                </c:pt>
                <c:pt idx="7">
                  <c:v>7.0000000000000007E-2</c:v>
                </c:pt>
              </c:numCache>
            </c:numRef>
          </c:val>
          <c:extLst xmlns:c16r2="http://schemas.microsoft.com/office/drawing/2015/06/chart">
            <c:ext xmlns:c16="http://schemas.microsoft.com/office/drawing/2014/chart" uri="{C3380CC4-5D6E-409C-BE32-E72D297353CC}">
              <c16:uniqueId val="{00000023-36B1-4FA9-A87E-7A34B2377340}"/>
            </c:ext>
          </c:extLst>
        </c:ser>
        <c:ser>
          <c:idx val="4"/>
          <c:order val="4"/>
          <c:tx>
            <c:strRef>
              <c:f>Sheet1!$G$1</c:f>
              <c:strCache>
                <c:ptCount val="1"/>
                <c:pt idx="0">
                  <c:v>5</c:v>
                </c:pt>
              </c:strCache>
            </c:strRef>
          </c:tx>
          <c:spPr>
            <a:solidFill>
              <a:schemeClr val="bg1">
                <a:lumMod val="75000"/>
              </a:schemeClr>
            </a:solidFill>
          </c:spPr>
          <c:invertIfNegative val="0"/>
          <c:dLbls>
            <c:dLbl>
              <c:idx val="0"/>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36B1-4FA9-A87E-7A34B2377340}"/>
                </c:ext>
              </c:extLst>
            </c:dLbl>
            <c:dLbl>
              <c:idx val="1"/>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36B1-4FA9-A87E-7A34B2377340}"/>
                </c:ext>
              </c:extLst>
            </c:dLbl>
            <c:dLbl>
              <c:idx val="2"/>
              <c:layout/>
              <c:tx>
                <c:rich>
                  <a:bodyPr/>
                  <a:lstStyle/>
                  <a:p>
                    <a:pPr algn="ctr">
                      <a:defRPr/>
                    </a:pPr>
                    <a:r>
                      <a:rPr lang="en-US"/>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36B1-4FA9-A87E-7A34B2377340}"/>
                </c:ext>
              </c:extLst>
            </c:dLbl>
            <c:dLbl>
              <c:idx val="3"/>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36B1-4FA9-A87E-7A34B2377340}"/>
                </c:ext>
              </c:extLst>
            </c:dLbl>
            <c:dLbl>
              <c:idx val="4"/>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36B1-4FA9-A87E-7A34B2377340}"/>
                </c:ext>
              </c:extLst>
            </c:dLbl>
            <c:dLbl>
              <c:idx val="5"/>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36B1-4FA9-A87E-7A34B2377340}"/>
                </c:ext>
              </c:extLst>
            </c:dLbl>
            <c:dLbl>
              <c:idx val="6"/>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36B1-4FA9-A87E-7A34B2377340}"/>
                </c:ext>
              </c:extLst>
            </c:dLbl>
            <c:dLbl>
              <c:idx val="7"/>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36B1-4FA9-A87E-7A34B237734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Sheet1!$G$2:$G$9</c:f>
              <c:numCache>
                <c:formatCode>0%</c:formatCode>
                <c:ptCount val="8"/>
                <c:pt idx="0">
                  <c:v>0.09</c:v>
                </c:pt>
                <c:pt idx="1">
                  <c:v>7.0000000000000007E-2</c:v>
                </c:pt>
                <c:pt idx="2">
                  <c:v>0.1</c:v>
                </c:pt>
                <c:pt idx="3">
                  <c:v>7.0000000000000007E-2</c:v>
                </c:pt>
                <c:pt idx="4">
                  <c:v>0.05</c:v>
                </c:pt>
                <c:pt idx="5">
                  <c:v>0.04</c:v>
                </c:pt>
                <c:pt idx="6">
                  <c:v>0.08</c:v>
                </c:pt>
                <c:pt idx="7">
                  <c:v>7.0000000000000007E-2</c:v>
                </c:pt>
              </c:numCache>
            </c:numRef>
          </c:val>
          <c:extLst xmlns:c16r2="http://schemas.microsoft.com/office/drawing/2015/06/chart">
            <c:ext xmlns:c16="http://schemas.microsoft.com/office/drawing/2014/chart" uri="{C3380CC4-5D6E-409C-BE32-E72D297353CC}">
              <c16:uniqueId val="{0000002C-36B1-4FA9-A87E-7A34B2377340}"/>
            </c:ext>
          </c:extLst>
        </c:ser>
        <c:ser>
          <c:idx val="5"/>
          <c:order val="5"/>
          <c:tx>
            <c:strRef>
              <c:f>Sheet1!$H$1</c:f>
              <c:strCache>
                <c:ptCount val="1"/>
                <c:pt idx="0">
                  <c:v>6</c:v>
                </c:pt>
              </c:strCache>
            </c:strRef>
          </c:tx>
          <c:spPr>
            <a:solidFill>
              <a:schemeClr val="bg1">
                <a:lumMod val="50000"/>
              </a:schemeClr>
            </a:solidFill>
          </c:spPr>
          <c:invertIfNegative val="0"/>
          <c:dLbls>
            <c:dLbl>
              <c:idx val="0"/>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36B1-4FA9-A87E-7A34B2377340}"/>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36B1-4FA9-A87E-7A34B2377340}"/>
                </c:ext>
              </c:extLst>
            </c:dLbl>
            <c:dLbl>
              <c:idx val="2"/>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F-36B1-4FA9-A87E-7A34B2377340}"/>
                </c:ext>
              </c:extLst>
            </c:dLbl>
            <c:dLbl>
              <c:idx val="3"/>
              <c:layout/>
              <c:tx>
                <c:rich>
                  <a:bodyPr/>
                  <a:lstStyle/>
                  <a:p>
                    <a:pPr algn="ctr">
                      <a:defRPr>
                        <a:solidFill>
                          <a:schemeClr val="bg1"/>
                        </a:solidFill>
                      </a:defRPr>
                    </a:pPr>
                    <a:r>
                      <a:rPr lang="en-US">
                        <a:solidFill>
                          <a:schemeClr val="bg1"/>
                        </a:solidFill>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0-36B1-4FA9-A87E-7A34B2377340}"/>
                </c:ext>
              </c:extLst>
            </c:dLbl>
            <c:dLbl>
              <c:idx val="4"/>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1-36B1-4FA9-A87E-7A34B2377340}"/>
                </c:ext>
              </c:extLst>
            </c:dLbl>
            <c:dLbl>
              <c:idx val="5"/>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2-36B1-4FA9-A87E-7A34B2377340}"/>
                </c:ext>
              </c:extLst>
            </c:dLbl>
            <c:dLbl>
              <c:idx val="6"/>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3-36B1-4FA9-A87E-7A34B2377340}"/>
                </c:ext>
              </c:extLst>
            </c:dLbl>
            <c:dLbl>
              <c:idx val="7"/>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4-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Sheet1!$H$2:$H$9</c:f>
              <c:numCache>
                <c:formatCode>0%</c:formatCode>
                <c:ptCount val="8"/>
                <c:pt idx="0">
                  <c:v>0.14000000000000001</c:v>
                </c:pt>
                <c:pt idx="1">
                  <c:v>0.08</c:v>
                </c:pt>
                <c:pt idx="2">
                  <c:v>0.09</c:v>
                </c:pt>
                <c:pt idx="3">
                  <c:v>0.1</c:v>
                </c:pt>
                <c:pt idx="4">
                  <c:v>0.08</c:v>
                </c:pt>
                <c:pt idx="5">
                  <c:v>0.06</c:v>
                </c:pt>
                <c:pt idx="6">
                  <c:v>0.04</c:v>
                </c:pt>
                <c:pt idx="7">
                  <c:v>7.0000000000000007E-2</c:v>
                </c:pt>
              </c:numCache>
            </c:numRef>
          </c:val>
          <c:extLst xmlns:c16r2="http://schemas.microsoft.com/office/drawing/2015/06/chart">
            <c:ext xmlns:c16="http://schemas.microsoft.com/office/drawing/2014/chart" uri="{C3380CC4-5D6E-409C-BE32-E72D297353CC}">
              <c16:uniqueId val="{00000035-36B1-4FA9-A87E-7A34B2377340}"/>
            </c:ext>
          </c:extLst>
        </c:ser>
        <c:ser>
          <c:idx val="6"/>
          <c:order val="6"/>
          <c:tx>
            <c:strRef>
              <c:f>Sheet1!$I$1</c:f>
              <c:strCache>
                <c:ptCount val="1"/>
                <c:pt idx="0">
                  <c:v>7</c:v>
                </c:pt>
              </c:strCache>
            </c:strRef>
          </c:tx>
          <c:spPr>
            <a:solidFill>
              <a:srgbClr val="92D050"/>
            </a:solidFill>
          </c:spPr>
          <c:invertIfNegative val="0"/>
          <c:dPt>
            <c:idx val="0"/>
            <c:invertIfNegative val="0"/>
            <c:bubble3D val="0"/>
            <c:extLst xmlns:c16r2="http://schemas.microsoft.com/office/drawing/2015/06/chart">
              <c:ext xmlns:c16="http://schemas.microsoft.com/office/drawing/2014/chart" uri="{C3380CC4-5D6E-409C-BE32-E72D297353CC}">
                <c16:uniqueId val="{00000036-36B1-4FA9-A87E-7A34B2377340}"/>
              </c:ext>
            </c:extLst>
          </c:dPt>
          <c:dPt>
            <c:idx val="1"/>
            <c:invertIfNegative val="0"/>
            <c:bubble3D val="0"/>
            <c:extLst xmlns:c16r2="http://schemas.microsoft.com/office/drawing/2015/06/chart">
              <c:ext xmlns:c16="http://schemas.microsoft.com/office/drawing/2014/chart" uri="{C3380CC4-5D6E-409C-BE32-E72D297353CC}">
                <c16:uniqueId val="{00000037-36B1-4FA9-A87E-7A34B2377340}"/>
              </c:ext>
            </c:extLst>
          </c:dPt>
          <c:dPt>
            <c:idx val="2"/>
            <c:invertIfNegative val="0"/>
            <c:bubble3D val="0"/>
            <c:extLst xmlns:c16r2="http://schemas.microsoft.com/office/drawing/2015/06/chart">
              <c:ext xmlns:c16="http://schemas.microsoft.com/office/drawing/2014/chart" uri="{C3380CC4-5D6E-409C-BE32-E72D297353CC}">
                <c16:uniqueId val="{00000038-36B1-4FA9-A87E-7A34B2377340}"/>
              </c:ext>
            </c:extLst>
          </c:dPt>
          <c:dPt>
            <c:idx val="3"/>
            <c:invertIfNegative val="0"/>
            <c:bubble3D val="0"/>
            <c:extLst xmlns:c16r2="http://schemas.microsoft.com/office/drawing/2015/06/chart">
              <c:ext xmlns:c16="http://schemas.microsoft.com/office/drawing/2014/chart" uri="{C3380CC4-5D6E-409C-BE32-E72D297353CC}">
                <c16:uniqueId val="{00000039-36B1-4FA9-A87E-7A34B2377340}"/>
              </c:ext>
            </c:extLst>
          </c:dPt>
          <c:dPt>
            <c:idx val="4"/>
            <c:invertIfNegative val="0"/>
            <c:bubble3D val="0"/>
            <c:extLst xmlns:c16r2="http://schemas.microsoft.com/office/drawing/2015/06/chart">
              <c:ext xmlns:c16="http://schemas.microsoft.com/office/drawing/2014/chart" uri="{C3380CC4-5D6E-409C-BE32-E72D297353CC}">
                <c16:uniqueId val="{0000003A-36B1-4FA9-A87E-7A34B2377340}"/>
              </c:ext>
            </c:extLst>
          </c:dPt>
          <c:dPt>
            <c:idx val="5"/>
            <c:invertIfNegative val="0"/>
            <c:bubble3D val="0"/>
            <c:extLst xmlns:c16r2="http://schemas.microsoft.com/office/drawing/2015/06/chart">
              <c:ext xmlns:c16="http://schemas.microsoft.com/office/drawing/2014/chart" uri="{C3380CC4-5D6E-409C-BE32-E72D297353CC}">
                <c16:uniqueId val="{0000003B-36B1-4FA9-A87E-7A34B2377340}"/>
              </c:ext>
            </c:extLst>
          </c:dPt>
          <c:dPt>
            <c:idx val="6"/>
            <c:invertIfNegative val="0"/>
            <c:bubble3D val="0"/>
            <c:extLst xmlns:c16r2="http://schemas.microsoft.com/office/drawing/2015/06/chart">
              <c:ext xmlns:c16="http://schemas.microsoft.com/office/drawing/2014/chart" uri="{C3380CC4-5D6E-409C-BE32-E72D297353CC}">
                <c16:uniqueId val="{0000003C-36B1-4FA9-A87E-7A34B2377340}"/>
              </c:ext>
            </c:extLst>
          </c:dPt>
          <c:dPt>
            <c:idx val="7"/>
            <c:invertIfNegative val="0"/>
            <c:bubble3D val="0"/>
            <c:extLst xmlns:c16r2="http://schemas.microsoft.com/office/drawing/2015/06/chart">
              <c:ext xmlns:c16="http://schemas.microsoft.com/office/drawing/2014/chart" uri="{C3380CC4-5D6E-409C-BE32-E72D297353CC}">
                <c16:uniqueId val="{0000003D-36B1-4FA9-A87E-7A34B2377340}"/>
              </c:ext>
            </c:extLst>
          </c:dPt>
          <c:dLbls>
            <c:dLbl>
              <c:idx val="0"/>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6-36B1-4FA9-A87E-7A34B2377340}"/>
                </c:ext>
              </c:extLst>
            </c:dLbl>
            <c:dLbl>
              <c:idx val="1"/>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7-36B1-4FA9-A87E-7A34B2377340}"/>
                </c:ext>
              </c:extLst>
            </c:dLbl>
            <c:dLbl>
              <c:idx val="2"/>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8-36B1-4FA9-A87E-7A34B2377340}"/>
                </c:ext>
              </c:extLst>
            </c:dLbl>
            <c:dLbl>
              <c:idx val="3"/>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9-36B1-4FA9-A87E-7A34B2377340}"/>
                </c:ext>
              </c:extLst>
            </c:dLbl>
            <c:dLbl>
              <c:idx val="4"/>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A-36B1-4FA9-A87E-7A34B2377340}"/>
                </c:ext>
              </c:extLst>
            </c:dLbl>
            <c:dLbl>
              <c:idx val="5"/>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B-36B1-4FA9-A87E-7A34B2377340}"/>
                </c:ext>
              </c:extLst>
            </c:dLbl>
            <c:dLbl>
              <c:idx val="6"/>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C-36B1-4FA9-A87E-7A34B2377340}"/>
                </c:ext>
              </c:extLst>
            </c:dLbl>
            <c:dLbl>
              <c:idx val="7"/>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D-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Sheet1!$I$2:$I$9</c:f>
              <c:numCache>
                <c:formatCode>0%</c:formatCode>
                <c:ptCount val="8"/>
                <c:pt idx="0">
                  <c:v>0.21</c:v>
                </c:pt>
                <c:pt idx="1">
                  <c:v>0.22</c:v>
                </c:pt>
                <c:pt idx="2">
                  <c:v>0.2</c:v>
                </c:pt>
                <c:pt idx="3">
                  <c:v>0.17</c:v>
                </c:pt>
                <c:pt idx="4">
                  <c:v>0.17</c:v>
                </c:pt>
                <c:pt idx="5">
                  <c:v>0.18</c:v>
                </c:pt>
                <c:pt idx="6">
                  <c:v>0.23</c:v>
                </c:pt>
                <c:pt idx="7">
                  <c:v>0.21</c:v>
                </c:pt>
              </c:numCache>
            </c:numRef>
          </c:val>
          <c:extLst xmlns:c16r2="http://schemas.microsoft.com/office/drawing/2015/06/chart">
            <c:ext xmlns:c16="http://schemas.microsoft.com/office/drawing/2014/chart" uri="{C3380CC4-5D6E-409C-BE32-E72D297353CC}">
              <c16:uniqueId val="{0000003E-36B1-4FA9-A87E-7A34B2377340}"/>
            </c:ext>
          </c:extLst>
        </c:ser>
        <c:ser>
          <c:idx val="7"/>
          <c:order val="7"/>
          <c:tx>
            <c:strRef>
              <c:f>Sheet1!$J$1</c:f>
              <c:strCache>
                <c:ptCount val="1"/>
                <c:pt idx="0">
                  <c:v>8</c:v>
                </c:pt>
              </c:strCache>
            </c:strRef>
          </c:tx>
          <c:spPr>
            <a:solidFill>
              <a:srgbClr val="00B050"/>
            </a:solidFill>
          </c:spPr>
          <c:invertIfNegative val="0"/>
          <c:dPt>
            <c:idx val="0"/>
            <c:invertIfNegative val="0"/>
            <c:bubble3D val="0"/>
            <c:extLst xmlns:c16r2="http://schemas.microsoft.com/office/drawing/2015/06/chart">
              <c:ext xmlns:c16="http://schemas.microsoft.com/office/drawing/2014/chart" uri="{C3380CC4-5D6E-409C-BE32-E72D297353CC}">
                <c16:uniqueId val="{0000003F-36B1-4FA9-A87E-7A34B2377340}"/>
              </c:ext>
            </c:extLst>
          </c:dPt>
          <c:dPt>
            <c:idx val="1"/>
            <c:invertIfNegative val="0"/>
            <c:bubble3D val="0"/>
            <c:extLst xmlns:c16r2="http://schemas.microsoft.com/office/drawing/2015/06/chart">
              <c:ext xmlns:c16="http://schemas.microsoft.com/office/drawing/2014/chart" uri="{C3380CC4-5D6E-409C-BE32-E72D297353CC}">
                <c16:uniqueId val="{00000040-36B1-4FA9-A87E-7A34B2377340}"/>
              </c:ext>
            </c:extLst>
          </c:dPt>
          <c:dPt>
            <c:idx val="2"/>
            <c:invertIfNegative val="0"/>
            <c:bubble3D val="0"/>
            <c:extLst xmlns:c16r2="http://schemas.microsoft.com/office/drawing/2015/06/chart">
              <c:ext xmlns:c16="http://schemas.microsoft.com/office/drawing/2014/chart" uri="{C3380CC4-5D6E-409C-BE32-E72D297353CC}">
                <c16:uniqueId val="{00000041-36B1-4FA9-A87E-7A34B2377340}"/>
              </c:ext>
            </c:extLst>
          </c:dPt>
          <c:dPt>
            <c:idx val="3"/>
            <c:invertIfNegative val="0"/>
            <c:bubble3D val="0"/>
            <c:extLst xmlns:c16r2="http://schemas.microsoft.com/office/drawing/2015/06/chart">
              <c:ext xmlns:c16="http://schemas.microsoft.com/office/drawing/2014/chart" uri="{C3380CC4-5D6E-409C-BE32-E72D297353CC}">
                <c16:uniqueId val="{00000042-36B1-4FA9-A87E-7A34B2377340}"/>
              </c:ext>
            </c:extLst>
          </c:dPt>
          <c:dPt>
            <c:idx val="4"/>
            <c:invertIfNegative val="0"/>
            <c:bubble3D val="0"/>
            <c:extLst xmlns:c16r2="http://schemas.microsoft.com/office/drawing/2015/06/chart">
              <c:ext xmlns:c16="http://schemas.microsoft.com/office/drawing/2014/chart" uri="{C3380CC4-5D6E-409C-BE32-E72D297353CC}">
                <c16:uniqueId val="{00000043-36B1-4FA9-A87E-7A34B2377340}"/>
              </c:ext>
            </c:extLst>
          </c:dPt>
          <c:dPt>
            <c:idx val="5"/>
            <c:invertIfNegative val="0"/>
            <c:bubble3D val="0"/>
            <c:extLst xmlns:c16r2="http://schemas.microsoft.com/office/drawing/2015/06/chart">
              <c:ext xmlns:c16="http://schemas.microsoft.com/office/drawing/2014/chart" uri="{C3380CC4-5D6E-409C-BE32-E72D297353CC}">
                <c16:uniqueId val="{00000044-36B1-4FA9-A87E-7A34B2377340}"/>
              </c:ext>
            </c:extLst>
          </c:dPt>
          <c:dPt>
            <c:idx val="6"/>
            <c:invertIfNegative val="0"/>
            <c:bubble3D val="0"/>
            <c:extLst xmlns:c16r2="http://schemas.microsoft.com/office/drawing/2015/06/chart">
              <c:ext xmlns:c16="http://schemas.microsoft.com/office/drawing/2014/chart" uri="{C3380CC4-5D6E-409C-BE32-E72D297353CC}">
                <c16:uniqueId val="{00000045-36B1-4FA9-A87E-7A34B2377340}"/>
              </c:ext>
            </c:extLst>
          </c:dPt>
          <c:dPt>
            <c:idx val="7"/>
            <c:invertIfNegative val="0"/>
            <c:bubble3D val="0"/>
            <c:extLst xmlns:c16r2="http://schemas.microsoft.com/office/drawing/2015/06/chart">
              <c:ext xmlns:c16="http://schemas.microsoft.com/office/drawing/2014/chart" uri="{C3380CC4-5D6E-409C-BE32-E72D297353CC}">
                <c16:uniqueId val="{00000046-36B1-4FA9-A87E-7A34B2377340}"/>
              </c:ext>
            </c:extLst>
          </c:dPt>
          <c:dLbls>
            <c:dLbl>
              <c:idx val="0"/>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F-36B1-4FA9-A87E-7A34B2377340}"/>
                </c:ext>
              </c:extLst>
            </c:dLbl>
            <c:dLbl>
              <c:idx val="1"/>
              <c:layout/>
              <c:tx>
                <c:rich>
                  <a:bodyPr/>
                  <a:lstStyle/>
                  <a:p>
                    <a:pPr algn="ctr">
                      <a:defRPr>
                        <a:solidFill>
                          <a:schemeClr val="bg1"/>
                        </a:solidFill>
                      </a:defRPr>
                    </a:pPr>
                    <a:r>
                      <a:rPr lang="en-US">
                        <a:solidFill>
                          <a:schemeClr val="bg1"/>
                        </a:solidFill>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0-36B1-4FA9-A87E-7A34B2377340}"/>
                </c:ext>
              </c:extLst>
            </c:dLbl>
            <c:dLbl>
              <c:idx val="2"/>
              <c:layout/>
              <c:tx>
                <c:rich>
                  <a:bodyPr/>
                  <a:lstStyle/>
                  <a:p>
                    <a:pPr algn="ctr">
                      <a:defRPr>
                        <a:solidFill>
                          <a:schemeClr val="bg1"/>
                        </a:solidFill>
                      </a:defRPr>
                    </a:pPr>
                    <a:r>
                      <a:rPr lang="en-US">
                        <a:solidFill>
                          <a:schemeClr val="bg1"/>
                        </a:solidFill>
                      </a:rPr>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1-36B1-4FA9-A87E-7A34B2377340}"/>
                </c:ext>
              </c:extLst>
            </c:dLbl>
            <c:dLbl>
              <c:idx val="3"/>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2-36B1-4FA9-A87E-7A34B2377340}"/>
                </c:ext>
              </c:extLst>
            </c:dLbl>
            <c:dLbl>
              <c:idx val="4"/>
              <c:layout/>
              <c:tx>
                <c:rich>
                  <a:bodyPr/>
                  <a:lstStyle/>
                  <a:p>
                    <a:pPr algn="ctr">
                      <a:defRPr>
                        <a:solidFill>
                          <a:schemeClr val="bg1"/>
                        </a:solidFill>
                      </a:defRPr>
                    </a:pPr>
                    <a:r>
                      <a:rPr lang="en-US">
                        <a:solidFill>
                          <a:schemeClr val="bg1"/>
                        </a:solidFill>
                      </a:rPr>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3-36B1-4FA9-A87E-7A34B2377340}"/>
                </c:ext>
              </c:extLst>
            </c:dLbl>
            <c:dLbl>
              <c:idx val="5"/>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4-36B1-4FA9-A87E-7A34B2377340}"/>
                </c:ext>
              </c:extLst>
            </c:dLbl>
            <c:dLbl>
              <c:idx val="6"/>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5-36B1-4FA9-A87E-7A34B2377340}"/>
                </c:ext>
              </c:extLst>
            </c:dLbl>
            <c:dLbl>
              <c:idx val="7"/>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6-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Sheet1!$J$2:$J$9</c:f>
              <c:numCache>
                <c:formatCode>0%</c:formatCode>
                <c:ptCount val="8"/>
                <c:pt idx="0">
                  <c:v>0.25</c:v>
                </c:pt>
                <c:pt idx="1">
                  <c:v>0.32</c:v>
                </c:pt>
                <c:pt idx="2">
                  <c:v>0.3</c:v>
                </c:pt>
                <c:pt idx="3">
                  <c:v>0.28999999999999998</c:v>
                </c:pt>
                <c:pt idx="4">
                  <c:v>0.35</c:v>
                </c:pt>
                <c:pt idx="5">
                  <c:v>0.33</c:v>
                </c:pt>
                <c:pt idx="6">
                  <c:v>0.19</c:v>
                </c:pt>
                <c:pt idx="7">
                  <c:v>0.21</c:v>
                </c:pt>
              </c:numCache>
            </c:numRef>
          </c:val>
          <c:extLst xmlns:c16r2="http://schemas.microsoft.com/office/drawing/2015/06/chart">
            <c:ext xmlns:c16="http://schemas.microsoft.com/office/drawing/2014/chart" uri="{C3380CC4-5D6E-409C-BE32-E72D297353CC}">
              <c16:uniqueId val="{00000047-36B1-4FA9-A87E-7A34B2377340}"/>
            </c:ext>
          </c:extLst>
        </c:ser>
        <c:ser>
          <c:idx val="8"/>
          <c:order val="8"/>
          <c:tx>
            <c:strRef>
              <c:f>Sheet1!$K$1</c:f>
              <c:strCache>
                <c:ptCount val="1"/>
                <c:pt idx="0">
                  <c:v>9</c:v>
                </c:pt>
              </c:strCache>
            </c:strRef>
          </c:tx>
          <c:spPr>
            <a:solidFill>
              <a:schemeClr val="accent3">
                <a:lumMod val="75000"/>
              </a:schemeClr>
            </a:solidFill>
          </c:spPr>
          <c:invertIfNegative val="0"/>
          <c:dPt>
            <c:idx val="0"/>
            <c:invertIfNegative val="0"/>
            <c:bubble3D val="0"/>
            <c:extLst xmlns:c16r2="http://schemas.microsoft.com/office/drawing/2015/06/chart">
              <c:ext xmlns:c16="http://schemas.microsoft.com/office/drawing/2014/chart" uri="{C3380CC4-5D6E-409C-BE32-E72D297353CC}">
                <c16:uniqueId val="{00000048-36B1-4FA9-A87E-7A34B2377340}"/>
              </c:ext>
            </c:extLst>
          </c:dPt>
          <c:dPt>
            <c:idx val="1"/>
            <c:invertIfNegative val="0"/>
            <c:bubble3D val="0"/>
            <c:extLst xmlns:c16r2="http://schemas.microsoft.com/office/drawing/2015/06/chart">
              <c:ext xmlns:c16="http://schemas.microsoft.com/office/drawing/2014/chart" uri="{C3380CC4-5D6E-409C-BE32-E72D297353CC}">
                <c16:uniqueId val="{00000049-36B1-4FA9-A87E-7A34B2377340}"/>
              </c:ext>
            </c:extLst>
          </c:dPt>
          <c:dPt>
            <c:idx val="2"/>
            <c:invertIfNegative val="0"/>
            <c:bubble3D val="0"/>
            <c:extLst xmlns:c16r2="http://schemas.microsoft.com/office/drawing/2015/06/chart">
              <c:ext xmlns:c16="http://schemas.microsoft.com/office/drawing/2014/chart" uri="{C3380CC4-5D6E-409C-BE32-E72D297353CC}">
                <c16:uniqueId val="{0000004A-36B1-4FA9-A87E-7A34B2377340}"/>
              </c:ext>
            </c:extLst>
          </c:dPt>
          <c:dPt>
            <c:idx val="3"/>
            <c:invertIfNegative val="0"/>
            <c:bubble3D val="0"/>
            <c:extLst xmlns:c16r2="http://schemas.microsoft.com/office/drawing/2015/06/chart">
              <c:ext xmlns:c16="http://schemas.microsoft.com/office/drawing/2014/chart" uri="{C3380CC4-5D6E-409C-BE32-E72D297353CC}">
                <c16:uniqueId val="{0000004B-36B1-4FA9-A87E-7A34B2377340}"/>
              </c:ext>
            </c:extLst>
          </c:dPt>
          <c:dPt>
            <c:idx val="4"/>
            <c:invertIfNegative val="0"/>
            <c:bubble3D val="0"/>
            <c:extLst xmlns:c16r2="http://schemas.microsoft.com/office/drawing/2015/06/chart">
              <c:ext xmlns:c16="http://schemas.microsoft.com/office/drawing/2014/chart" uri="{C3380CC4-5D6E-409C-BE32-E72D297353CC}">
                <c16:uniqueId val="{0000004C-36B1-4FA9-A87E-7A34B2377340}"/>
              </c:ext>
            </c:extLst>
          </c:dPt>
          <c:dPt>
            <c:idx val="5"/>
            <c:invertIfNegative val="0"/>
            <c:bubble3D val="0"/>
            <c:extLst xmlns:c16r2="http://schemas.microsoft.com/office/drawing/2015/06/chart">
              <c:ext xmlns:c16="http://schemas.microsoft.com/office/drawing/2014/chart" uri="{C3380CC4-5D6E-409C-BE32-E72D297353CC}">
                <c16:uniqueId val="{0000004D-36B1-4FA9-A87E-7A34B2377340}"/>
              </c:ext>
            </c:extLst>
          </c:dPt>
          <c:dPt>
            <c:idx val="6"/>
            <c:invertIfNegative val="0"/>
            <c:bubble3D val="0"/>
            <c:extLst xmlns:c16r2="http://schemas.microsoft.com/office/drawing/2015/06/chart">
              <c:ext xmlns:c16="http://schemas.microsoft.com/office/drawing/2014/chart" uri="{C3380CC4-5D6E-409C-BE32-E72D297353CC}">
                <c16:uniqueId val="{0000004E-36B1-4FA9-A87E-7A34B2377340}"/>
              </c:ext>
            </c:extLst>
          </c:dPt>
          <c:dPt>
            <c:idx val="7"/>
            <c:invertIfNegative val="0"/>
            <c:bubble3D val="0"/>
            <c:extLst xmlns:c16r2="http://schemas.microsoft.com/office/drawing/2015/06/chart">
              <c:ext xmlns:c16="http://schemas.microsoft.com/office/drawing/2014/chart" uri="{C3380CC4-5D6E-409C-BE32-E72D297353CC}">
                <c16:uniqueId val="{0000004F-36B1-4FA9-A87E-7A34B2377340}"/>
              </c:ext>
            </c:extLst>
          </c:dPt>
          <c:dLbls>
            <c:dLbl>
              <c:idx val="0"/>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8-36B1-4FA9-A87E-7A34B2377340}"/>
                </c:ext>
              </c:extLst>
            </c:dLbl>
            <c:dLbl>
              <c:idx val="1"/>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9-36B1-4FA9-A87E-7A34B2377340}"/>
                </c:ext>
              </c:extLst>
            </c:dLbl>
            <c:dLbl>
              <c:idx val="2"/>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A-36B1-4FA9-A87E-7A34B2377340}"/>
                </c:ext>
              </c:extLst>
            </c:dLbl>
            <c:dLbl>
              <c:idx val="3"/>
              <c:layout/>
              <c:tx>
                <c:rich>
                  <a:bodyPr/>
                  <a:lstStyle/>
                  <a:p>
                    <a:pPr algn="ctr">
                      <a:defRPr>
                        <a:solidFill>
                          <a:schemeClr val="bg1"/>
                        </a:solidFill>
                      </a:defRPr>
                    </a:pPr>
                    <a:r>
                      <a:rPr lang="en-US">
                        <a:solidFill>
                          <a:schemeClr val="bg1"/>
                        </a:solidFill>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B-36B1-4FA9-A87E-7A34B2377340}"/>
                </c:ext>
              </c:extLst>
            </c:dLbl>
            <c:dLbl>
              <c:idx val="4"/>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C-36B1-4FA9-A87E-7A34B2377340}"/>
                </c:ext>
              </c:extLst>
            </c:dLbl>
            <c:dLbl>
              <c:idx val="5"/>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D-36B1-4FA9-A87E-7A34B2377340}"/>
                </c:ext>
              </c:extLst>
            </c:dLbl>
            <c:dLbl>
              <c:idx val="6"/>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E-36B1-4FA9-A87E-7A34B2377340}"/>
                </c:ext>
              </c:extLst>
            </c:dLbl>
            <c:dLbl>
              <c:idx val="7"/>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F-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Sheet1!$K$2:$K$9</c:f>
              <c:numCache>
                <c:formatCode>0%</c:formatCode>
                <c:ptCount val="8"/>
                <c:pt idx="0">
                  <c:v>0.11</c:v>
                </c:pt>
                <c:pt idx="1">
                  <c:v>0.15</c:v>
                </c:pt>
                <c:pt idx="2">
                  <c:v>0.16</c:v>
                </c:pt>
                <c:pt idx="3">
                  <c:v>0.19</c:v>
                </c:pt>
                <c:pt idx="4">
                  <c:v>0.22</c:v>
                </c:pt>
                <c:pt idx="5">
                  <c:v>0.23</c:v>
                </c:pt>
                <c:pt idx="6">
                  <c:v>0.23</c:v>
                </c:pt>
                <c:pt idx="7">
                  <c:v>0.28999999999999998</c:v>
                </c:pt>
              </c:numCache>
            </c:numRef>
          </c:val>
          <c:extLst xmlns:c16r2="http://schemas.microsoft.com/office/drawing/2015/06/chart">
            <c:ext xmlns:c16="http://schemas.microsoft.com/office/drawing/2014/chart" uri="{C3380CC4-5D6E-409C-BE32-E72D297353CC}">
              <c16:uniqueId val="{00000050-36B1-4FA9-A87E-7A34B2377340}"/>
            </c:ext>
          </c:extLst>
        </c:ser>
        <c:ser>
          <c:idx val="9"/>
          <c:order val="9"/>
          <c:tx>
            <c:strRef>
              <c:f>Sheet1!$L$1</c:f>
              <c:strCache>
                <c:ptCount val="1"/>
                <c:pt idx="0">
                  <c:v>10</c:v>
                </c:pt>
              </c:strCache>
            </c:strRef>
          </c:tx>
          <c:spPr>
            <a:solidFill>
              <a:schemeClr val="accent3">
                <a:lumMod val="50000"/>
              </a:schemeClr>
            </a:solidFill>
          </c:spPr>
          <c:invertIfNegative val="0"/>
          <c:dPt>
            <c:idx val="0"/>
            <c:invertIfNegative val="0"/>
            <c:bubble3D val="0"/>
            <c:extLst xmlns:c16r2="http://schemas.microsoft.com/office/drawing/2015/06/chart">
              <c:ext xmlns:c16="http://schemas.microsoft.com/office/drawing/2014/chart" uri="{C3380CC4-5D6E-409C-BE32-E72D297353CC}">
                <c16:uniqueId val="{00000051-36B1-4FA9-A87E-7A34B2377340}"/>
              </c:ext>
            </c:extLst>
          </c:dPt>
          <c:dPt>
            <c:idx val="1"/>
            <c:invertIfNegative val="0"/>
            <c:bubble3D val="0"/>
            <c:extLst xmlns:c16r2="http://schemas.microsoft.com/office/drawing/2015/06/chart">
              <c:ext xmlns:c16="http://schemas.microsoft.com/office/drawing/2014/chart" uri="{C3380CC4-5D6E-409C-BE32-E72D297353CC}">
                <c16:uniqueId val="{00000052-36B1-4FA9-A87E-7A34B2377340}"/>
              </c:ext>
            </c:extLst>
          </c:dPt>
          <c:dPt>
            <c:idx val="2"/>
            <c:invertIfNegative val="0"/>
            <c:bubble3D val="0"/>
            <c:extLst xmlns:c16r2="http://schemas.microsoft.com/office/drawing/2015/06/chart">
              <c:ext xmlns:c16="http://schemas.microsoft.com/office/drawing/2014/chart" uri="{C3380CC4-5D6E-409C-BE32-E72D297353CC}">
                <c16:uniqueId val="{00000053-36B1-4FA9-A87E-7A34B2377340}"/>
              </c:ext>
            </c:extLst>
          </c:dPt>
          <c:dPt>
            <c:idx val="3"/>
            <c:invertIfNegative val="0"/>
            <c:bubble3D val="0"/>
            <c:extLst xmlns:c16r2="http://schemas.microsoft.com/office/drawing/2015/06/chart">
              <c:ext xmlns:c16="http://schemas.microsoft.com/office/drawing/2014/chart" uri="{C3380CC4-5D6E-409C-BE32-E72D297353CC}">
                <c16:uniqueId val="{00000054-36B1-4FA9-A87E-7A34B2377340}"/>
              </c:ext>
            </c:extLst>
          </c:dPt>
          <c:dPt>
            <c:idx val="4"/>
            <c:invertIfNegative val="0"/>
            <c:bubble3D val="0"/>
            <c:extLst xmlns:c16r2="http://schemas.microsoft.com/office/drawing/2015/06/chart">
              <c:ext xmlns:c16="http://schemas.microsoft.com/office/drawing/2014/chart" uri="{C3380CC4-5D6E-409C-BE32-E72D297353CC}">
                <c16:uniqueId val="{00000055-36B1-4FA9-A87E-7A34B2377340}"/>
              </c:ext>
            </c:extLst>
          </c:dPt>
          <c:dPt>
            <c:idx val="5"/>
            <c:invertIfNegative val="0"/>
            <c:bubble3D val="0"/>
            <c:extLst xmlns:c16r2="http://schemas.microsoft.com/office/drawing/2015/06/chart">
              <c:ext xmlns:c16="http://schemas.microsoft.com/office/drawing/2014/chart" uri="{C3380CC4-5D6E-409C-BE32-E72D297353CC}">
                <c16:uniqueId val="{00000056-36B1-4FA9-A87E-7A34B2377340}"/>
              </c:ext>
            </c:extLst>
          </c:dPt>
          <c:dPt>
            <c:idx val="6"/>
            <c:invertIfNegative val="0"/>
            <c:bubble3D val="0"/>
            <c:extLst xmlns:c16r2="http://schemas.microsoft.com/office/drawing/2015/06/chart">
              <c:ext xmlns:c16="http://schemas.microsoft.com/office/drawing/2014/chart" uri="{C3380CC4-5D6E-409C-BE32-E72D297353CC}">
                <c16:uniqueId val="{00000057-36B1-4FA9-A87E-7A34B2377340}"/>
              </c:ext>
            </c:extLst>
          </c:dPt>
          <c:dPt>
            <c:idx val="7"/>
            <c:invertIfNegative val="0"/>
            <c:bubble3D val="0"/>
            <c:extLst xmlns:c16r2="http://schemas.microsoft.com/office/drawing/2015/06/chart">
              <c:ext xmlns:c16="http://schemas.microsoft.com/office/drawing/2014/chart" uri="{C3380CC4-5D6E-409C-BE32-E72D297353CC}">
                <c16:uniqueId val="{00000058-36B1-4FA9-A87E-7A34B2377340}"/>
              </c:ext>
            </c:extLst>
          </c:dPt>
          <c:dLbls>
            <c:dLbl>
              <c:idx val="0"/>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1-36B1-4FA9-A87E-7A34B2377340}"/>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2-36B1-4FA9-A87E-7A34B2377340}"/>
                </c:ext>
              </c:extLst>
            </c:dLbl>
            <c:dLbl>
              <c:idx val="2"/>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3-36B1-4FA9-A87E-7A34B2377340}"/>
                </c:ext>
              </c:extLst>
            </c:dLbl>
            <c:dLbl>
              <c:idx val="3"/>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4-36B1-4FA9-A87E-7A34B2377340}"/>
                </c:ext>
              </c:extLst>
            </c:dLbl>
            <c:dLbl>
              <c:idx val="4"/>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5-36B1-4FA9-A87E-7A34B2377340}"/>
                </c:ext>
              </c:extLst>
            </c:dLbl>
            <c:dLbl>
              <c:idx val="5"/>
              <c:layout/>
              <c:tx>
                <c:rich>
                  <a:bodyPr/>
                  <a:lstStyle/>
                  <a:p>
                    <a:pPr algn="ctr">
                      <a:defRPr>
                        <a:solidFill>
                          <a:schemeClr val="bg1"/>
                        </a:solidFill>
                      </a:defRPr>
                    </a:pPr>
                    <a:r>
                      <a:rPr lang="en-US">
                        <a:solidFill>
                          <a:schemeClr val="bg1"/>
                        </a:solidFill>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6-36B1-4FA9-A87E-7A34B2377340}"/>
                </c:ext>
              </c:extLst>
            </c:dLbl>
            <c:dLbl>
              <c:idx val="6"/>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7-36B1-4FA9-A87E-7A34B2377340}"/>
                </c:ext>
              </c:extLst>
            </c:dLbl>
            <c:dLbl>
              <c:idx val="7"/>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58-36B1-4FA9-A87E-7A34B23773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Band A</c:v>
                </c:pt>
                <c:pt idx="1">
                  <c:v>Band B</c:v>
                </c:pt>
                <c:pt idx="2">
                  <c:v>Band C</c:v>
                </c:pt>
                <c:pt idx="3">
                  <c:v>Band D</c:v>
                </c:pt>
                <c:pt idx="4">
                  <c:v>Band E</c:v>
                </c:pt>
                <c:pt idx="5">
                  <c:v>Band F</c:v>
                </c:pt>
                <c:pt idx="6">
                  <c:v>Band G</c:v>
                </c:pt>
                <c:pt idx="7">
                  <c:v>Band H</c:v>
                </c:pt>
              </c:strCache>
            </c:strRef>
          </c:cat>
          <c:val>
            <c:numRef>
              <c:f>Sheet1!$L$2:$L$9</c:f>
              <c:numCache>
                <c:formatCode>0%</c:formatCode>
                <c:ptCount val="8"/>
                <c:pt idx="0">
                  <c:v>7.0000000000000007E-2</c:v>
                </c:pt>
                <c:pt idx="1">
                  <c:v>0.08</c:v>
                </c:pt>
                <c:pt idx="2">
                  <c:v>0.05</c:v>
                </c:pt>
                <c:pt idx="3">
                  <c:v>0.08</c:v>
                </c:pt>
                <c:pt idx="4">
                  <c:v>7.0000000000000007E-2</c:v>
                </c:pt>
                <c:pt idx="5">
                  <c:v>0.13</c:v>
                </c:pt>
                <c:pt idx="6">
                  <c:v>0.15</c:v>
                </c:pt>
                <c:pt idx="7">
                  <c:v>7.0000000000000007E-2</c:v>
                </c:pt>
              </c:numCache>
            </c:numRef>
          </c:val>
          <c:extLst xmlns:c16r2="http://schemas.microsoft.com/office/drawing/2015/06/chart">
            <c:ext xmlns:c16="http://schemas.microsoft.com/office/drawing/2014/chart" uri="{C3380CC4-5D6E-409C-BE32-E72D297353CC}">
              <c16:uniqueId val="{00000059-36B1-4FA9-A87E-7A34B2377340}"/>
            </c:ext>
          </c:extLst>
        </c:ser>
        <c:dLbls>
          <c:showLegendKey val="1"/>
          <c:showVal val="1"/>
          <c:showCatName val="1"/>
          <c:showSerName val="1"/>
          <c:showPercent val="1"/>
          <c:showBubbleSize val="1"/>
        </c:dLbls>
        <c:gapWidth val="100"/>
        <c:overlap val="100"/>
        <c:axId val="226456320"/>
        <c:axId val="226457856"/>
      </c:barChart>
      <c:catAx>
        <c:axId val="226456320"/>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6457856"/>
        <c:crosses val="autoZero"/>
        <c:auto val="0"/>
        <c:lblAlgn val="ctr"/>
        <c:lblOffset val="100"/>
        <c:noMultiLvlLbl val="0"/>
      </c:catAx>
      <c:valAx>
        <c:axId val="226457856"/>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6456320"/>
        <c:crosses val="autoZero"/>
        <c:crossBetween val="between"/>
      </c:valAx>
      <c:spPr>
        <a:noFill/>
        <a:ln>
          <a:noFill/>
          <a:round/>
        </a:ln>
      </c:spPr>
    </c:plotArea>
    <c:legend>
      <c:legendPos val="t"/>
      <c:layout/>
      <c:overlay val="0"/>
      <c:spPr>
        <a:ln>
          <a:noFill/>
          <a:round/>
        </a:ln>
      </c:spPr>
      <c:txPr>
        <a:bodyPr/>
        <a:lstStyle/>
        <a:p>
          <a:pPr>
            <a:defRPr sz="14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Sheet1!$C$1</c:f>
              <c:strCache>
                <c:ptCount val="1"/>
                <c:pt idx="0">
                  <c:v>1</c:v>
                </c:pt>
              </c:strCache>
            </c:strRef>
          </c:tx>
          <c:spPr>
            <a:solidFill>
              <a:srgbClr val="C00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0.03</c:v>
                </c:pt>
                <c:pt idx="1">
                  <c:v>0.01</c:v>
                </c:pt>
                <c:pt idx="2">
                  <c:v>0</c:v>
                </c:pt>
                <c:pt idx="3">
                  <c:v>0.01</c:v>
                </c:pt>
                <c:pt idx="4">
                  <c:v>0.02</c:v>
                </c:pt>
                <c:pt idx="5">
                  <c:v>0.01</c:v>
                </c:pt>
                <c:pt idx="6">
                  <c:v>0.01</c:v>
                </c:pt>
              </c:numCache>
            </c:numRef>
          </c:val>
          <c:extLst xmlns:c16r2="http://schemas.microsoft.com/office/drawing/2015/06/chart">
            <c:ext xmlns:c16="http://schemas.microsoft.com/office/drawing/2014/chart" uri="{C3380CC4-5D6E-409C-BE32-E72D297353CC}">
              <c16:uniqueId val="{00000008-36B1-4FA9-A87E-7A34B2377340}"/>
            </c:ext>
          </c:extLst>
        </c:ser>
        <c:ser>
          <c:idx val="1"/>
          <c:order val="1"/>
          <c:tx>
            <c:strRef>
              <c:f>Sheet1!$D$1</c:f>
              <c:strCache>
                <c:ptCount val="1"/>
                <c:pt idx="0">
                  <c:v>2</c:v>
                </c:pt>
              </c:strCache>
            </c:strRef>
          </c:tx>
          <c:spPr>
            <a:solidFill>
              <a:srgbClr val="FF0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0.04</c:v>
                </c:pt>
                <c:pt idx="1">
                  <c:v>0.01</c:v>
                </c:pt>
                <c:pt idx="2">
                  <c:v>0.03</c:v>
                </c:pt>
                <c:pt idx="3">
                  <c:v>0.01</c:v>
                </c:pt>
                <c:pt idx="4">
                  <c:v>0.01</c:v>
                </c:pt>
                <c:pt idx="5">
                  <c:v>0</c:v>
                </c:pt>
                <c:pt idx="6">
                  <c:v>0.01</c:v>
                </c:pt>
              </c:numCache>
            </c:numRef>
          </c:val>
          <c:extLst xmlns:c16r2="http://schemas.microsoft.com/office/drawing/2015/06/chart">
            <c:ext xmlns:c16="http://schemas.microsoft.com/office/drawing/2014/chart" uri="{C3380CC4-5D6E-409C-BE32-E72D297353CC}">
              <c16:uniqueId val="{00000011-36B1-4FA9-A87E-7A34B2377340}"/>
            </c:ext>
          </c:extLst>
        </c:ser>
        <c:ser>
          <c:idx val="2"/>
          <c:order val="2"/>
          <c:tx>
            <c:strRef>
              <c:f>Sheet1!$E$1</c:f>
              <c:strCache>
                <c:ptCount val="1"/>
                <c:pt idx="0">
                  <c:v>3</c:v>
                </c:pt>
              </c:strCache>
            </c:strRef>
          </c:tx>
          <c:spPr>
            <a:solidFill>
              <a:schemeClr val="accent6">
                <a:lumMod val="75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0.08</c:v>
                </c:pt>
                <c:pt idx="1">
                  <c:v>0.03</c:v>
                </c:pt>
                <c:pt idx="2">
                  <c:v>0.03</c:v>
                </c:pt>
                <c:pt idx="3">
                  <c:v>0.02</c:v>
                </c:pt>
                <c:pt idx="4">
                  <c:v>0.03</c:v>
                </c:pt>
                <c:pt idx="5">
                  <c:v>0.01</c:v>
                </c:pt>
                <c:pt idx="6">
                  <c:v>0.03</c:v>
                </c:pt>
              </c:numCache>
            </c:numRef>
          </c:val>
          <c:extLst xmlns:c16r2="http://schemas.microsoft.com/office/drawing/2015/06/chart">
            <c:ext xmlns:c16="http://schemas.microsoft.com/office/drawing/2014/chart" uri="{C3380CC4-5D6E-409C-BE32-E72D297353CC}">
              <c16:uniqueId val="{0000001A-36B1-4FA9-A87E-7A34B2377340}"/>
            </c:ext>
          </c:extLst>
        </c:ser>
        <c:ser>
          <c:idx val="3"/>
          <c:order val="3"/>
          <c:tx>
            <c:strRef>
              <c:f>Sheet1!$F$1</c:f>
              <c:strCache>
                <c:ptCount val="1"/>
                <c:pt idx="0">
                  <c:v>4</c:v>
                </c:pt>
              </c:strCache>
            </c:strRef>
          </c:tx>
          <c:spPr>
            <a:solidFill>
              <a:schemeClr val="accent6"/>
            </a:solidFill>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Sheet1!$F$2:$F$8</c:f>
              <c:numCache>
                <c:formatCode>0%</c:formatCode>
                <c:ptCount val="7"/>
                <c:pt idx="0">
                  <c:v>0.05</c:v>
                </c:pt>
                <c:pt idx="1">
                  <c:v>0.04</c:v>
                </c:pt>
                <c:pt idx="2">
                  <c:v>0.09</c:v>
                </c:pt>
                <c:pt idx="3">
                  <c:v>0.03</c:v>
                </c:pt>
                <c:pt idx="4">
                  <c:v>0.06</c:v>
                </c:pt>
                <c:pt idx="5">
                  <c:v>0.02</c:v>
                </c:pt>
                <c:pt idx="6">
                  <c:v>0.03</c:v>
                </c:pt>
              </c:numCache>
            </c:numRef>
          </c:val>
          <c:extLst xmlns:c16r2="http://schemas.microsoft.com/office/drawing/2015/06/chart">
            <c:ext xmlns:c16="http://schemas.microsoft.com/office/drawing/2014/chart" uri="{C3380CC4-5D6E-409C-BE32-E72D297353CC}">
              <c16:uniqueId val="{00000023-36B1-4FA9-A87E-7A34B2377340}"/>
            </c:ext>
          </c:extLst>
        </c:ser>
        <c:ser>
          <c:idx val="4"/>
          <c:order val="4"/>
          <c:tx>
            <c:strRef>
              <c:f>Sheet1!$G$1</c:f>
              <c:strCache>
                <c:ptCount val="1"/>
                <c:pt idx="0">
                  <c:v>5</c:v>
                </c:pt>
              </c:strCache>
            </c:strRef>
          </c:tx>
          <c:spPr>
            <a:solidFill>
              <a:schemeClr val="bg1">
                <a:lumMod val="75000"/>
              </a:schemeClr>
            </a:solidFill>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Sheet1!$G$2:$G$8</c:f>
              <c:numCache>
                <c:formatCode>0%</c:formatCode>
                <c:ptCount val="7"/>
                <c:pt idx="0">
                  <c:v>0.14000000000000001</c:v>
                </c:pt>
                <c:pt idx="1">
                  <c:v>0.08</c:v>
                </c:pt>
                <c:pt idx="2">
                  <c:v>0.1</c:v>
                </c:pt>
                <c:pt idx="3">
                  <c:v>0.06</c:v>
                </c:pt>
                <c:pt idx="4">
                  <c:v>0.12</c:v>
                </c:pt>
                <c:pt idx="5">
                  <c:v>0.05</c:v>
                </c:pt>
                <c:pt idx="6">
                  <c:v>7.0000000000000007E-2</c:v>
                </c:pt>
              </c:numCache>
            </c:numRef>
          </c:val>
          <c:extLst xmlns:c16r2="http://schemas.microsoft.com/office/drawing/2015/06/chart">
            <c:ext xmlns:c16="http://schemas.microsoft.com/office/drawing/2014/chart" uri="{C3380CC4-5D6E-409C-BE32-E72D297353CC}">
              <c16:uniqueId val="{0000002C-36B1-4FA9-A87E-7A34B2377340}"/>
            </c:ext>
          </c:extLst>
        </c:ser>
        <c:ser>
          <c:idx val="5"/>
          <c:order val="5"/>
          <c:tx>
            <c:strRef>
              <c:f>Sheet1!$H$1</c:f>
              <c:strCache>
                <c:ptCount val="1"/>
                <c:pt idx="0">
                  <c:v>6</c:v>
                </c:pt>
              </c:strCache>
            </c:strRef>
          </c:tx>
          <c:spPr>
            <a:solidFill>
              <a:schemeClr val="bg1">
                <a:lumMod val="50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Sheet1!$H$2:$H$8</c:f>
              <c:numCache>
                <c:formatCode>0%</c:formatCode>
                <c:ptCount val="7"/>
                <c:pt idx="0">
                  <c:v>0.12</c:v>
                </c:pt>
                <c:pt idx="1">
                  <c:v>0.1</c:v>
                </c:pt>
                <c:pt idx="2">
                  <c:v>0.13</c:v>
                </c:pt>
                <c:pt idx="3">
                  <c:v>0.05</c:v>
                </c:pt>
                <c:pt idx="4">
                  <c:v>0.1</c:v>
                </c:pt>
                <c:pt idx="5">
                  <c:v>0.11</c:v>
                </c:pt>
                <c:pt idx="6">
                  <c:v>0.1</c:v>
                </c:pt>
              </c:numCache>
            </c:numRef>
          </c:val>
          <c:extLst xmlns:c16r2="http://schemas.microsoft.com/office/drawing/2015/06/chart">
            <c:ext xmlns:c16="http://schemas.microsoft.com/office/drawing/2014/chart" uri="{C3380CC4-5D6E-409C-BE32-E72D297353CC}">
              <c16:uniqueId val="{00000035-36B1-4FA9-A87E-7A34B2377340}"/>
            </c:ext>
          </c:extLst>
        </c:ser>
        <c:ser>
          <c:idx val="6"/>
          <c:order val="6"/>
          <c:tx>
            <c:strRef>
              <c:f>Sheet1!$I$1</c:f>
              <c:strCache>
                <c:ptCount val="1"/>
                <c:pt idx="0">
                  <c:v>7</c:v>
                </c:pt>
              </c:strCache>
            </c:strRef>
          </c:tx>
          <c:spPr>
            <a:solidFill>
              <a:srgbClr val="92D050"/>
            </a:solidFill>
          </c:spPr>
          <c:invertIfNegative val="0"/>
          <c:dPt>
            <c:idx val="0"/>
            <c:invertIfNegative val="0"/>
            <c:bubble3D val="0"/>
            <c:extLst xmlns:c16r2="http://schemas.microsoft.com/office/drawing/2015/06/chart">
              <c:ext xmlns:c16="http://schemas.microsoft.com/office/drawing/2014/chart" uri="{C3380CC4-5D6E-409C-BE32-E72D297353CC}">
                <c16:uniqueId val="{00000036-36B1-4FA9-A87E-7A34B2377340}"/>
              </c:ext>
            </c:extLst>
          </c:dPt>
          <c:dPt>
            <c:idx val="1"/>
            <c:invertIfNegative val="0"/>
            <c:bubble3D val="0"/>
            <c:extLst xmlns:c16r2="http://schemas.microsoft.com/office/drawing/2015/06/chart">
              <c:ext xmlns:c16="http://schemas.microsoft.com/office/drawing/2014/chart" uri="{C3380CC4-5D6E-409C-BE32-E72D297353CC}">
                <c16:uniqueId val="{00000037-36B1-4FA9-A87E-7A34B2377340}"/>
              </c:ext>
            </c:extLst>
          </c:dPt>
          <c:dPt>
            <c:idx val="2"/>
            <c:invertIfNegative val="0"/>
            <c:bubble3D val="0"/>
            <c:extLst xmlns:c16r2="http://schemas.microsoft.com/office/drawing/2015/06/chart">
              <c:ext xmlns:c16="http://schemas.microsoft.com/office/drawing/2014/chart" uri="{C3380CC4-5D6E-409C-BE32-E72D297353CC}">
                <c16:uniqueId val="{00000038-36B1-4FA9-A87E-7A34B2377340}"/>
              </c:ext>
            </c:extLst>
          </c:dPt>
          <c:dPt>
            <c:idx val="3"/>
            <c:invertIfNegative val="0"/>
            <c:bubble3D val="0"/>
            <c:extLst xmlns:c16r2="http://schemas.microsoft.com/office/drawing/2015/06/chart">
              <c:ext xmlns:c16="http://schemas.microsoft.com/office/drawing/2014/chart" uri="{C3380CC4-5D6E-409C-BE32-E72D297353CC}">
                <c16:uniqueId val="{00000039-36B1-4FA9-A87E-7A34B2377340}"/>
              </c:ext>
            </c:extLst>
          </c:dPt>
          <c:dPt>
            <c:idx val="4"/>
            <c:invertIfNegative val="0"/>
            <c:bubble3D val="0"/>
            <c:extLst xmlns:c16r2="http://schemas.microsoft.com/office/drawing/2015/06/chart">
              <c:ext xmlns:c16="http://schemas.microsoft.com/office/drawing/2014/chart" uri="{C3380CC4-5D6E-409C-BE32-E72D297353CC}">
                <c16:uniqueId val="{0000003A-36B1-4FA9-A87E-7A34B2377340}"/>
              </c:ext>
            </c:extLst>
          </c:dPt>
          <c:dPt>
            <c:idx val="5"/>
            <c:invertIfNegative val="0"/>
            <c:bubble3D val="0"/>
            <c:extLst xmlns:c16r2="http://schemas.microsoft.com/office/drawing/2015/06/chart">
              <c:ext xmlns:c16="http://schemas.microsoft.com/office/drawing/2014/chart" uri="{C3380CC4-5D6E-409C-BE32-E72D297353CC}">
                <c16:uniqueId val="{0000003B-36B1-4FA9-A87E-7A34B2377340}"/>
              </c:ext>
            </c:extLst>
          </c:dPt>
          <c:dPt>
            <c:idx val="6"/>
            <c:invertIfNegative val="0"/>
            <c:bubble3D val="0"/>
            <c:extLst xmlns:c16r2="http://schemas.microsoft.com/office/drawing/2015/06/chart">
              <c:ext xmlns:c16="http://schemas.microsoft.com/office/drawing/2014/chart" uri="{C3380CC4-5D6E-409C-BE32-E72D297353CC}">
                <c16:uniqueId val="{0000003C-36B1-4FA9-A87E-7A34B2377340}"/>
              </c:ext>
            </c:extLst>
          </c:dPt>
          <c:dPt>
            <c:idx val="7"/>
            <c:invertIfNegative val="0"/>
            <c:bubble3D val="0"/>
            <c:extLst xmlns:c16r2="http://schemas.microsoft.com/office/drawing/2015/06/chart">
              <c:ext xmlns:c16="http://schemas.microsoft.com/office/drawing/2014/chart" uri="{C3380CC4-5D6E-409C-BE32-E72D297353CC}">
                <c16:uniqueId val="{0000003D-36B1-4FA9-A87E-7A34B2377340}"/>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Sheet1!$I$2:$I$8</c:f>
              <c:numCache>
                <c:formatCode>0%</c:formatCode>
                <c:ptCount val="7"/>
                <c:pt idx="0">
                  <c:v>0.18</c:v>
                </c:pt>
                <c:pt idx="1">
                  <c:v>0.2</c:v>
                </c:pt>
                <c:pt idx="2">
                  <c:v>0.24</c:v>
                </c:pt>
                <c:pt idx="3">
                  <c:v>0.19</c:v>
                </c:pt>
                <c:pt idx="4">
                  <c:v>0.23</c:v>
                </c:pt>
                <c:pt idx="5">
                  <c:v>0.21</c:v>
                </c:pt>
                <c:pt idx="6">
                  <c:v>0.18</c:v>
                </c:pt>
              </c:numCache>
            </c:numRef>
          </c:val>
          <c:extLst xmlns:c16r2="http://schemas.microsoft.com/office/drawing/2015/06/chart">
            <c:ext xmlns:c16="http://schemas.microsoft.com/office/drawing/2014/chart" uri="{C3380CC4-5D6E-409C-BE32-E72D297353CC}">
              <c16:uniqueId val="{0000003E-36B1-4FA9-A87E-7A34B2377340}"/>
            </c:ext>
          </c:extLst>
        </c:ser>
        <c:ser>
          <c:idx val="7"/>
          <c:order val="7"/>
          <c:tx>
            <c:strRef>
              <c:f>Sheet1!$J$1</c:f>
              <c:strCache>
                <c:ptCount val="1"/>
                <c:pt idx="0">
                  <c:v>8</c:v>
                </c:pt>
              </c:strCache>
            </c:strRef>
          </c:tx>
          <c:spPr>
            <a:solidFill>
              <a:srgbClr val="00B050"/>
            </a:solidFill>
          </c:spPr>
          <c:invertIfNegative val="0"/>
          <c:dPt>
            <c:idx val="0"/>
            <c:invertIfNegative val="0"/>
            <c:bubble3D val="0"/>
            <c:extLst xmlns:c16r2="http://schemas.microsoft.com/office/drawing/2015/06/chart">
              <c:ext xmlns:c16="http://schemas.microsoft.com/office/drawing/2014/chart" uri="{C3380CC4-5D6E-409C-BE32-E72D297353CC}">
                <c16:uniqueId val="{0000003F-36B1-4FA9-A87E-7A34B2377340}"/>
              </c:ext>
            </c:extLst>
          </c:dPt>
          <c:dPt>
            <c:idx val="1"/>
            <c:invertIfNegative val="0"/>
            <c:bubble3D val="0"/>
            <c:extLst xmlns:c16r2="http://schemas.microsoft.com/office/drawing/2015/06/chart">
              <c:ext xmlns:c16="http://schemas.microsoft.com/office/drawing/2014/chart" uri="{C3380CC4-5D6E-409C-BE32-E72D297353CC}">
                <c16:uniqueId val="{00000040-36B1-4FA9-A87E-7A34B2377340}"/>
              </c:ext>
            </c:extLst>
          </c:dPt>
          <c:dPt>
            <c:idx val="2"/>
            <c:invertIfNegative val="0"/>
            <c:bubble3D val="0"/>
            <c:extLst xmlns:c16r2="http://schemas.microsoft.com/office/drawing/2015/06/chart">
              <c:ext xmlns:c16="http://schemas.microsoft.com/office/drawing/2014/chart" uri="{C3380CC4-5D6E-409C-BE32-E72D297353CC}">
                <c16:uniqueId val="{00000041-36B1-4FA9-A87E-7A34B2377340}"/>
              </c:ext>
            </c:extLst>
          </c:dPt>
          <c:dPt>
            <c:idx val="3"/>
            <c:invertIfNegative val="0"/>
            <c:bubble3D val="0"/>
            <c:extLst xmlns:c16r2="http://schemas.microsoft.com/office/drawing/2015/06/chart">
              <c:ext xmlns:c16="http://schemas.microsoft.com/office/drawing/2014/chart" uri="{C3380CC4-5D6E-409C-BE32-E72D297353CC}">
                <c16:uniqueId val="{00000042-36B1-4FA9-A87E-7A34B2377340}"/>
              </c:ext>
            </c:extLst>
          </c:dPt>
          <c:dPt>
            <c:idx val="4"/>
            <c:invertIfNegative val="0"/>
            <c:bubble3D val="0"/>
            <c:extLst xmlns:c16r2="http://schemas.microsoft.com/office/drawing/2015/06/chart">
              <c:ext xmlns:c16="http://schemas.microsoft.com/office/drawing/2014/chart" uri="{C3380CC4-5D6E-409C-BE32-E72D297353CC}">
                <c16:uniqueId val="{00000043-36B1-4FA9-A87E-7A34B2377340}"/>
              </c:ext>
            </c:extLst>
          </c:dPt>
          <c:dPt>
            <c:idx val="5"/>
            <c:invertIfNegative val="0"/>
            <c:bubble3D val="0"/>
            <c:extLst xmlns:c16r2="http://schemas.microsoft.com/office/drawing/2015/06/chart">
              <c:ext xmlns:c16="http://schemas.microsoft.com/office/drawing/2014/chart" uri="{C3380CC4-5D6E-409C-BE32-E72D297353CC}">
                <c16:uniqueId val="{00000044-36B1-4FA9-A87E-7A34B2377340}"/>
              </c:ext>
            </c:extLst>
          </c:dPt>
          <c:dPt>
            <c:idx val="6"/>
            <c:invertIfNegative val="0"/>
            <c:bubble3D val="0"/>
            <c:extLst xmlns:c16r2="http://schemas.microsoft.com/office/drawing/2015/06/chart">
              <c:ext xmlns:c16="http://schemas.microsoft.com/office/drawing/2014/chart" uri="{C3380CC4-5D6E-409C-BE32-E72D297353CC}">
                <c16:uniqueId val="{00000045-36B1-4FA9-A87E-7A34B2377340}"/>
              </c:ext>
            </c:extLst>
          </c:dPt>
          <c:dPt>
            <c:idx val="7"/>
            <c:invertIfNegative val="0"/>
            <c:bubble3D val="0"/>
            <c:extLst xmlns:c16r2="http://schemas.microsoft.com/office/drawing/2015/06/chart">
              <c:ext xmlns:c16="http://schemas.microsoft.com/office/drawing/2014/chart" uri="{C3380CC4-5D6E-409C-BE32-E72D297353CC}">
                <c16:uniqueId val="{00000046-36B1-4FA9-A87E-7A34B2377340}"/>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Sheet1!$J$2:$J$8</c:f>
              <c:numCache>
                <c:formatCode>0%</c:formatCode>
                <c:ptCount val="7"/>
                <c:pt idx="0">
                  <c:v>0.22</c:v>
                </c:pt>
                <c:pt idx="1">
                  <c:v>0.27</c:v>
                </c:pt>
                <c:pt idx="2">
                  <c:v>0.23</c:v>
                </c:pt>
                <c:pt idx="3">
                  <c:v>0.34</c:v>
                </c:pt>
                <c:pt idx="4">
                  <c:v>0.27</c:v>
                </c:pt>
                <c:pt idx="5">
                  <c:v>0.33</c:v>
                </c:pt>
                <c:pt idx="6">
                  <c:v>0.3</c:v>
                </c:pt>
              </c:numCache>
            </c:numRef>
          </c:val>
          <c:extLst xmlns:c16r2="http://schemas.microsoft.com/office/drawing/2015/06/chart">
            <c:ext xmlns:c16="http://schemas.microsoft.com/office/drawing/2014/chart" uri="{C3380CC4-5D6E-409C-BE32-E72D297353CC}">
              <c16:uniqueId val="{00000047-36B1-4FA9-A87E-7A34B2377340}"/>
            </c:ext>
          </c:extLst>
        </c:ser>
        <c:ser>
          <c:idx val="8"/>
          <c:order val="8"/>
          <c:tx>
            <c:strRef>
              <c:f>Sheet1!$K$1</c:f>
              <c:strCache>
                <c:ptCount val="1"/>
                <c:pt idx="0">
                  <c:v>9</c:v>
                </c:pt>
              </c:strCache>
            </c:strRef>
          </c:tx>
          <c:spPr>
            <a:solidFill>
              <a:schemeClr val="accent3">
                <a:lumMod val="75000"/>
              </a:schemeClr>
            </a:solidFill>
          </c:spPr>
          <c:invertIfNegative val="0"/>
          <c:dPt>
            <c:idx val="0"/>
            <c:invertIfNegative val="0"/>
            <c:bubble3D val="0"/>
            <c:extLst xmlns:c16r2="http://schemas.microsoft.com/office/drawing/2015/06/chart">
              <c:ext xmlns:c16="http://schemas.microsoft.com/office/drawing/2014/chart" uri="{C3380CC4-5D6E-409C-BE32-E72D297353CC}">
                <c16:uniqueId val="{00000048-36B1-4FA9-A87E-7A34B2377340}"/>
              </c:ext>
            </c:extLst>
          </c:dPt>
          <c:dPt>
            <c:idx val="1"/>
            <c:invertIfNegative val="0"/>
            <c:bubble3D val="0"/>
            <c:extLst xmlns:c16r2="http://schemas.microsoft.com/office/drawing/2015/06/chart">
              <c:ext xmlns:c16="http://schemas.microsoft.com/office/drawing/2014/chart" uri="{C3380CC4-5D6E-409C-BE32-E72D297353CC}">
                <c16:uniqueId val="{00000049-36B1-4FA9-A87E-7A34B2377340}"/>
              </c:ext>
            </c:extLst>
          </c:dPt>
          <c:dPt>
            <c:idx val="2"/>
            <c:invertIfNegative val="0"/>
            <c:bubble3D val="0"/>
            <c:extLst xmlns:c16r2="http://schemas.microsoft.com/office/drawing/2015/06/chart">
              <c:ext xmlns:c16="http://schemas.microsoft.com/office/drawing/2014/chart" uri="{C3380CC4-5D6E-409C-BE32-E72D297353CC}">
                <c16:uniqueId val="{0000004A-36B1-4FA9-A87E-7A34B2377340}"/>
              </c:ext>
            </c:extLst>
          </c:dPt>
          <c:dPt>
            <c:idx val="3"/>
            <c:invertIfNegative val="0"/>
            <c:bubble3D val="0"/>
            <c:extLst xmlns:c16r2="http://schemas.microsoft.com/office/drawing/2015/06/chart">
              <c:ext xmlns:c16="http://schemas.microsoft.com/office/drawing/2014/chart" uri="{C3380CC4-5D6E-409C-BE32-E72D297353CC}">
                <c16:uniqueId val="{0000004B-36B1-4FA9-A87E-7A34B2377340}"/>
              </c:ext>
            </c:extLst>
          </c:dPt>
          <c:dPt>
            <c:idx val="4"/>
            <c:invertIfNegative val="0"/>
            <c:bubble3D val="0"/>
            <c:extLst xmlns:c16r2="http://schemas.microsoft.com/office/drawing/2015/06/chart">
              <c:ext xmlns:c16="http://schemas.microsoft.com/office/drawing/2014/chart" uri="{C3380CC4-5D6E-409C-BE32-E72D297353CC}">
                <c16:uniqueId val="{0000004C-36B1-4FA9-A87E-7A34B2377340}"/>
              </c:ext>
            </c:extLst>
          </c:dPt>
          <c:dPt>
            <c:idx val="5"/>
            <c:invertIfNegative val="0"/>
            <c:bubble3D val="0"/>
            <c:extLst xmlns:c16r2="http://schemas.microsoft.com/office/drawing/2015/06/chart">
              <c:ext xmlns:c16="http://schemas.microsoft.com/office/drawing/2014/chart" uri="{C3380CC4-5D6E-409C-BE32-E72D297353CC}">
                <c16:uniqueId val="{0000004D-36B1-4FA9-A87E-7A34B2377340}"/>
              </c:ext>
            </c:extLst>
          </c:dPt>
          <c:dPt>
            <c:idx val="6"/>
            <c:invertIfNegative val="0"/>
            <c:bubble3D val="0"/>
            <c:extLst xmlns:c16r2="http://schemas.microsoft.com/office/drawing/2015/06/chart">
              <c:ext xmlns:c16="http://schemas.microsoft.com/office/drawing/2014/chart" uri="{C3380CC4-5D6E-409C-BE32-E72D297353CC}">
                <c16:uniqueId val="{0000004E-36B1-4FA9-A87E-7A34B2377340}"/>
              </c:ext>
            </c:extLst>
          </c:dPt>
          <c:dPt>
            <c:idx val="7"/>
            <c:invertIfNegative val="0"/>
            <c:bubble3D val="0"/>
            <c:extLst xmlns:c16r2="http://schemas.microsoft.com/office/drawing/2015/06/chart">
              <c:ext xmlns:c16="http://schemas.microsoft.com/office/drawing/2014/chart" uri="{C3380CC4-5D6E-409C-BE32-E72D297353CC}">
                <c16:uniqueId val="{0000004F-36B1-4FA9-A87E-7A34B2377340}"/>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Sheet1!$K$2:$K$8</c:f>
              <c:numCache>
                <c:formatCode>0%</c:formatCode>
                <c:ptCount val="7"/>
                <c:pt idx="0">
                  <c:v>0.1</c:v>
                </c:pt>
                <c:pt idx="1">
                  <c:v>0.17</c:v>
                </c:pt>
                <c:pt idx="2">
                  <c:v>0.11</c:v>
                </c:pt>
                <c:pt idx="3">
                  <c:v>0.21</c:v>
                </c:pt>
                <c:pt idx="4">
                  <c:v>0.11</c:v>
                </c:pt>
                <c:pt idx="5">
                  <c:v>0.18</c:v>
                </c:pt>
                <c:pt idx="6">
                  <c:v>0.17</c:v>
                </c:pt>
              </c:numCache>
            </c:numRef>
          </c:val>
          <c:extLst xmlns:c16r2="http://schemas.microsoft.com/office/drawing/2015/06/chart">
            <c:ext xmlns:c16="http://schemas.microsoft.com/office/drawing/2014/chart" uri="{C3380CC4-5D6E-409C-BE32-E72D297353CC}">
              <c16:uniqueId val="{00000050-36B1-4FA9-A87E-7A34B2377340}"/>
            </c:ext>
          </c:extLst>
        </c:ser>
        <c:ser>
          <c:idx val="9"/>
          <c:order val="9"/>
          <c:tx>
            <c:strRef>
              <c:f>Sheet1!$L$1</c:f>
              <c:strCache>
                <c:ptCount val="1"/>
                <c:pt idx="0">
                  <c:v>10</c:v>
                </c:pt>
              </c:strCache>
            </c:strRef>
          </c:tx>
          <c:spPr>
            <a:solidFill>
              <a:schemeClr val="accent3">
                <a:lumMod val="50000"/>
              </a:schemeClr>
            </a:solidFill>
          </c:spPr>
          <c:invertIfNegative val="0"/>
          <c:dPt>
            <c:idx val="0"/>
            <c:invertIfNegative val="0"/>
            <c:bubble3D val="0"/>
            <c:extLst xmlns:c16r2="http://schemas.microsoft.com/office/drawing/2015/06/chart">
              <c:ext xmlns:c16="http://schemas.microsoft.com/office/drawing/2014/chart" uri="{C3380CC4-5D6E-409C-BE32-E72D297353CC}">
                <c16:uniqueId val="{00000051-36B1-4FA9-A87E-7A34B2377340}"/>
              </c:ext>
            </c:extLst>
          </c:dPt>
          <c:dPt>
            <c:idx val="1"/>
            <c:invertIfNegative val="0"/>
            <c:bubble3D val="0"/>
            <c:extLst xmlns:c16r2="http://schemas.microsoft.com/office/drawing/2015/06/chart">
              <c:ext xmlns:c16="http://schemas.microsoft.com/office/drawing/2014/chart" uri="{C3380CC4-5D6E-409C-BE32-E72D297353CC}">
                <c16:uniqueId val="{00000052-36B1-4FA9-A87E-7A34B2377340}"/>
              </c:ext>
            </c:extLst>
          </c:dPt>
          <c:dPt>
            <c:idx val="2"/>
            <c:invertIfNegative val="0"/>
            <c:bubble3D val="0"/>
            <c:extLst xmlns:c16r2="http://schemas.microsoft.com/office/drawing/2015/06/chart">
              <c:ext xmlns:c16="http://schemas.microsoft.com/office/drawing/2014/chart" uri="{C3380CC4-5D6E-409C-BE32-E72D297353CC}">
                <c16:uniqueId val="{00000053-36B1-4FA9-A87E-7A34B2377340}"/>
              </c:ext>
            </c:extLst>
          </c:dPt>
          <c:dPt>
            <c:idx val="3"/>
            <c:invertIfNegative val="0"/>
            <c:bubble3D val="0"/>
            <c:extLst xmlns:c16r2="http://schemas.microsoft.com/office/drawing/2015/06/chart">
              <c:ext xmlns:c16="http://schemas.microsoft.com/office/drawing/2014/chart" uri="{C3380CC4-5D6E-409C-BE32-E72D297353CC}">
                <c16:uniqueId val="{00000054-36B1-4FA9-A87E-7A34B2377340}"/>
              </c:ext>
            </c:extLst>
          </c:dPt>
          <c:dPt>
            <c:idx val="4"/>
            <c:invertIfNegative val="0"/>
            <c:bubble3D val="0"/>
            <c:extLst xmlns:c16r2="http://schemas.microsoft.com/office/drawing/2015/06/chart">
              <c:ext xmlns:c16="http://schemas.microsoft.com/office/drawing/2014/chart" uri="{C3380CC4-5D6E-409C-BE32-E72D297353CC}">
                <c16:uniqueId val="{00000055-36B1-4FA9-A87E-7A34B2377340}"/>
              </c:ext>
            </c:extLst>
          </c:dPt>
          <c:dPt>
            <c:idx val="5"/>
            <c:invertIfNegative val="0"/>
            <c:bubble3D val="0"/>
            <c:extLst xmlns:c16r2="http://schemas.microsoft.com/office/drawing/2015/06/chart">
              <c:ext xmlns:c16="http://schemas.microsoft.com/office/drawing/2014/chart" uri="{C3380CC4-5D6E-409C-BE32-E72D297353CC}">
                <c16:uniqueId val="{00000056-36B1-4FA9-A87E-7A34B2377340}"/>
              </c:ext>
            </c:extLst>
          </c:dPt>
          <c:dPt>
            <c:idx val="6"/>
            <c:invertIfNegative val="0"/>
            <c:bubble3D val="0"/>
            <c:extLst xmlns:c16r2="http://schemas.microsoft.com/office/drawing/2015/06/chart">
              <c:ext xmlns:c16="http://schemas.microsoft.com/office/drawing/2014/chart" uri="{C3380CC4-5D6E-409C-BE32-E72D297353CC}">
                <c16:uniqueId val="{00000057-36B1-4FA9-A87E-7A34B2377340}"/>
              </c:ext>
            </c:extLst>
          </c:dPt>
          <c:dPt>
            <c:idx val="7"/>
            <c:invertIfNegative val="0"/>
            <c:bubble3D val="0"/>
            <c:extLst xmlns:c16r2="http://schemas.microsoft.com/office/drawing/2015/06/chart">
              <c:ext xmlns:c16="http://schemas.microsoft.com/office/drawing/2014/chart" uri="{C3380CC4-5D6E-409C-BE32-E72D297353CC}">
                <c16:uniqueId val="{00000058-36B1-4FA9-A87E-7A34B2377340}"/>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Sheet1!$L$2:$L$8</c:f>
              <c:numCache>
                <c:formatCode>0%</c:formatCode>
                <c:ptCount val="7"/>
                <c:pt idx="0">
                  <c:v>0.05</c:v>
                </c:pt>
                <c:pt idx="1">
                  <c:v>0.08</c:v>
                </c:pt>
                <c:pt idx="2">
                  <c:v>0.04</c:v>
                </c:pt>
                <c:pt idx="3">
                  <c:v>0.08</c:v>
                </c:pt>
                <c:pt idx="4">
                  <c:v>0.05</c:v>
                </c:pt>
                <c:pt idx="5">
                  <c:v>0.06</c:v>
                </c:pt>
                <c:pt idx="6">
                  <c:v>0.1</c:v>
                </c:pt>
              </c:numCache>
            </c:numRef>
          </c:val>
          <c:extLst xmlns:c16r2="http://schemas.microsoft.com/office/drawing/2015/06/chart">
            <c:ext xmlns:c16="http://schemas.microsoft.com/office/drawing/2014/chart" uri="{C3380CC4-5D6E-409C-BE32-E72D297353CC}">
              <c16:uniqueId val="{00000059-36B1-4FA9-A87E-7A34B2377340}"/>
            </c:ext>
          </c:extLst>
        </c:ser>
        <c:dLbls>
          <c:dLblPos val="ctr"/>
          <c:showLegendKey val="0"/>
          <c:showVal val="1"/>
          <c:showCatName val="0"/>
          <c:showSerName val="0"/>
          <c:showPercent val="0"/>
          <c:showBubbleSize val="0"/>
        </c:dLbls>
        <c:gapWidth val="100"/>
        <c:overlap val="100"/>
        <c:axId val="224999296"/>
        <c:axId val="225000832"/>
      </c:barChart>
      <c:catAx>
        <c:axId val="224999296"/>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5000832"/>
        <c:crosses val="autoZero"/>
        <c:auto val="0"/>
        <c:lblAlgn val="ctr"/>
        <c:lblOffset val="100"/>
        <c:noMultiLvlLbl val="0"/>
      </c:catAx>
      <c:valAx>
        <c:axId val="225000832"/>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4999296"/>
        <c:crosses val="autoZero"/>
        <c:crossBetween val="between"/>
      </c:valAx>
      <c:spPr>
        <a:noFill/>
        <a:ln>
          <a:noFill/>
          <a:round/>
        </a:ln>
      </c:spPr>
    </c:plotArea>
    <c:legend>
      <c:legendPos val="t"/>
      <c:layout/>
      <c:overlay val="0"/>
      <c:spPr>
        <a:ln>
          <a:noFill/>
          <a:round/>
        </a:ln>
      </c:spPr>
      <c:txPr>
        <a:bodyPr/>
        <a:lstStyle/>
        <a:p>
          <a:pPr>
            <a:defRPr sz="14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FF0000"/>
            </a:solidFill>
            <a:effectLst>
              <a:outerShdw blurRad="50800" dist="38100" dir="2700000" algn="tl" rotWithShape="0">
                <a:srgbClr val="000000">
                  <a:alpha val="40000"/>
                </a:srgbClr>
              </a:outerShdw>
            </a:effectLst>
          </c:spPr>
          <c:invertIfNegative val="0"/>
          <c:dPt>
            <c:idx val="1"/>
            <c:invertIfNegative val="0"/>
            <c:bubble3D val="0"/>
            <c:spPr>
              <a:solidFill>
                <a:srgbClr val="FF9B9B"/>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1-53E2-426A-BE47-612ED7B309AF}"/>
              </c:ext>
            </c:extLst>
          </c:dPt>
          <c:dPt>
            <c:idx val="2"/>
            <c:invertIfNegative val="0"/>
            <c:bubble3D val="0"/>
            <c:spPr>
              <a:solidFill>
                <a:schemeClr val="accent6"/>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2-53E2-426A-BE47-612ED7B309AF}"/>
              </c:ext>
            </c:extLst>
          </c:dPt>
          <c:dPt>
            <c:idx val="3"/>
            <c:invertIfNegative val="0"/>
            <c:bubble3D val="0"/>
            <c:spPr>
              <a:solidFill>
                <a:srgbClr val="92D05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3-53E2-426A-BE47-612ED7B309AF}"/>
              </c:ext>
            </c:extLst>
          </c:dPt>
          <c:dPt>
            <c:idx val="4"/>
            <c:invertIfNegative val="0"/>
            <c:bubble3D val="0"/>
            <c:spPr>
              <a:solidFill>
                <a:srgbClr val="00B050"/>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4-53E2-426A-BE47-612ED7B309AF}"/>
              </c:ext>
            </c:extLst>
          </c:dPt>
          <c:dPt>
            <c:idx val="5"/>
            <c:invertIfNegative val="0"/>
            <c:bubble3D val="0"/>
            <c:spPr>
              <a:solidFill>
                <a:schemeClr val="bg1">
                  <a:lumMod val="50000"/>
                </a:schemeClr>
              </a:solidFill>
              <a:effectLst>
                <a:outerShdw blurRad="50800" dist="38100" dir="2700000" algn="tl" rotWithShape="0">
                  <a:srgbClr val="000000">
                    <a:alpha val="40000"/>
                  </a:srgbClr>
                </a:outerShdw>
              </a:effectLst>
            </c:spPr>
            <c:extLst xmlns:c16r2="http://schemas.microsoft.com/office/drawing/2015/06/chart">
              <c:ext xmlns:c16="http://schemas.microsoft.com/office/drawing/2014/chart" uri="{C3380CC4-5D6E-409C-BE32-E72D297353CC}">
                <c16:uniqueId val="{00000005-53E2-426A-BE47-612ED7B309AF}"/>
              </c:ext>
            </c:extLst>
          </c:dPt>
          <c:dLbls>
            <c:dLbl>
              <c:idx val="0"/>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3E2-426A-BE47-612ED7B309AF}"/>
                </c:ext>
              </c:extLst>
            </c:dLbl>
            <c:dLbl>
              <c:idx val="1"/>
              <c:layout/>
              <c:tx>
                <c:rich>
                  <a:bodyPr/>
                  <a:lstStyle/>
                  <a:p>
                    <a:pPr algn="ctr">
                      <a:defRPr/>
                    </a:pPr>
                    <a:r>
                      <a:rPr lang="en-US"/>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3E2-426A-BE47-612ED7B309AF}"/>
                </c:ext>
              </c:extLst>
            </c:dLbl>
            <c:dLbl>
              <c:idx val="2"/>
              <c:layout/>
              <c:tx>
                <c:rich>
                  <a:bodyPr/>
                  <a:lstStyle/>
                  <a:p>
                    <a:pPr algn="ctr">
                      <a:defRPr/>
                    </a:pPr>
                    <a:r>
                      <a:rPr lang="en-US"/>
                      <a:t>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3E2-426A-BE47-612ED7B309AF}"/>
                </c:ext>
              </c:extLst>
            </c:dLbl>
            <c:dLbl>
              <c:idx val="3"/>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3E2-426A-BE47-612ED7B309AF}"/>
                </c:ext>
              </c:extLst>
            </c:dLbl>
            <c:dLbl>
              <c:idx val="4"/>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3E2-426A-BE47-612ED7B309AF}"/>
                </c:ext>
              </c:extLst>
            </c:dLbl>
            <c:dLbl>
              <c:idx val="5"/>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3E2-426A-BE47-612ED7B309AF}"/>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'Sheet1'!$B$2:$B$7</c:f>
              <c:strCache>
                <c:ptCount val="6"/>
                <c:pt idx="0">
                  <c:v>…a much less safe place to live</c:v>
                </c:pt>
                <c:pt idx="1">
                  <c:v>…a less safe place to live</c:v>
                </c:pt>
                <c:pt idx="2">
                  <c:v>…neither safer nor less safe as a place to live</c:v>
                </c:pt>
                <c:pt idx="3">
                  <c:v>…a safer place to live</c:v>
                </c:pt>
                <c:pt idx="4">
                  <c:v>…a much safer place to live</c:v>
                </c:pt>
                <c:pt idx="5">
                  <c:v>Don’t know</c:v>
                </c:pt>
              </c:strCache>
            </c:strRef>
          </c:cat>
          <c:val>
            <c:numRef>
              <c:f>'Sheet1'!$C$2:$C$7</c:f>
              <c:numCache>
                <c:formatCode>0%</c:formatCode>
                <c:ptCount val="6"/>
                <c:pt idx="0">
                  <c:v>0.11</c:v>
                </c:pt>
                <c:pt idx="1">
                  <c:v>0.35</c:v>
                </c:pt>
                <c:pt idx="2">
                  <c:v>0.44</c:v>
                </c:pt>
                <c:pt idx="3">
                  <c:v>0.08</c:v>
                </c:pt>
                <c:pt idx="4">
                  <c:v>0.01</c:v>
                </c:pt>
                <c:pt idx="5">
                  <c:v>0.01</c:v>
                </c:pt>
              </c:numCache>
            </c:numRef>
          </c:val>
          <c:extLst xmlns:c16r2="http://schemas.microsoft.com/office/drawing/2015/06/chart">
            <c:ext xmlns:c16="http://schemas.microsoft.com/office/drawing/2014/chart" uri="{C3380CC4-5D6E-409C-BE32-E72D297353CC}">
              <c16:uniqueId val="{00000006-53E2-426A-BE47-612ED7B309AF}"/>
            </c:ext>
          </c:extLst>
        </c:ser>
        <c:dLbls>
          <c:showLegendKey val="1"/>
          <c:showVal val="1"/>
          <c:showCatName val="1"/>
          <c:showSerName val="1"/>
          <c:showPercent val="1"/>
          <c:showBubbleSize val="1"/>
        </c:dLbls>
        <c:gapWidth val="100"/>
        <c:axId val="225151616"/>
        <c:axId val="225169792"/>
      </c:barChart>
      <c:catAx>
        <c:axId val="22515161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25169792"/>
        <c:crosses val="autoZero"/>
        <c:auto val="0"/>
        <c:lblAlgn val="ctr"/>
        <c:lblOffset val="100"/>
        <c:noMultiLvlLbl val="0"/>
      </c:catAx>
      <c:valAx>
        <c:axId val="225169792"/>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25151616"/>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…a much less safe place to live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356-47D7-99DE-E3F0CA97D30C}"/>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56-47D7-99DE-E3F0CA97D30C}"/>
                </c:ext>
              </c:extLst>
            </c:dLbl>
            <c:dLbl>
              <c:idx val="2"/>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356-47D7-99DE-E3F0CA97D30C}"/>
                </c:ext>
              </c:extLst>
            </c:dLbl>
            <c:dLbl>
              <c:idx val="3"/>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56-47D7-99DE-E3F0CA97D30C}"/>
                </c:ext>
              </c:extLst>
            </c:dLbl>
            <c:dLbl>
              <c:idx val="4"/>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356-47D7-99DE-E3F0CA97D30C}"/>
                </c:ext>
              </c:extLst>
            </c:dLbl>
            <c:dLbl>
              <c:idx val="5"/>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56-47D7-99DE-E3F0CA97D30C}"/>
                </c:ext>
              </c:extLst>
            </c:dLbl>
            <c:dLbl>
              <c:idx val="6"/>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356-47D7-99DE-E3F0CA97D30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0.27</c:v>
                </c:pt>
                <c:pt idx="1">
                  <c:v>0.08</c:v>
                </c:pt>
                <c:pt idx="2">
                  <c:v>0.14000000000000001</c:v>
                </c:pt>
                <c:pt idx="3">
                  <c:v>7.0000000000000007E-2</c:v>
                </c:pt>
                <c:pt idx="4">
                  <c:v>0.14000000000000001</c:v>
                </c:pt>
                <c:pt idx="5">
                  <c:v>0.09</c:v>
                </c:pt>
                <c:pt idx="6">
                  <c:v>7.0000000000000007E-2</c:v>
                </c:pt>
              </c:numCache>
            </c:numRef>
          </c:val>
          <c:extLst xmlns:c16r2="http://schemas.microsoft.com/office/drawing/2015/06/chart">
            <c:ext xmlns:c16="http://schemas.microsoft.com/office/drawing/2014/chart" uri="{C3380CC4-5D6E-409C-BE32-E72D297353CC}">
              <c16:uniqueId val="{00000007-8356-47D7-99DE-E3F0CA97D30C}"/>
            </c:ext>
          </c:extLst>
        </c:ser>
        <c:ser>
          <c:idx val="1"/>
          <c:order val="1"/>
          <c:tx>
            <c:strRef>
              <c:f>Sheet1!$D$1</c:f>
              <c:strCache>
                <c:ptCount val="1"/>
                <c:pt idx="0">
                  <c:v>…a less safe place to live</c:v>
                </c:pt>
              </c:strCache>
            </c:strRef>
          </c:tx>
          <c:spPr>
            <a:solidFill>
              <a:srgbClr val="FF9B9B"/>
            </a:solidFill>
          </c:spPr>
          <c:invertIfNegative val="0"/>
          <c:dLbls>
            <c:dLbl>
              <c:idx val="0"/>
              <c:layout/>
              <c:tx>
                <c:rich>
                  <a:bodyPr/>
                  <a:lstStyle/>
                  <a:p>
                    <a:pPr algn="ctr">
                      <a:defRPr/>
                    </a:pPr>
                    <a:r>
                      <a:rPr lang="en-US"/>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356-47D7-99DE-E3F0CA97D30C}"/>
                </c:ext>
              </c:extLst>
            </c:dLbl>
            <c:dLbl>
              <c:idx val="1"/>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356-47D7-99DE-E3F0CA97D30C}"/>
                </c:ext>
              </c:extLst>
            </c:dLbl>
            <c:dLbl>
              <c:idx val="2"/>
              <c:layout/>
              <c:tx>
                <c:rich>
                  <a:bodyPr/>
                  <a:lstStyle/>
                  <a:p>
                    <a:pPr algn="ctr">
                      <a:defRPr/>
                    </a:pPr>
                    <a:r>
                      <a:rPr lang="en-US"/>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356-47D7-99DE-E3F0CA97D30C}"/>
                </c:ext>
              </c:extLst>
            </c:dLbl>
            <c:dLbl>
              <c:idx val="3"/>
              <c:layout/>
              <c:tx>
                <c:rich>
                  <a:bodyPr/>
                  <a:lstStyle/>
                  <a:p>
                    <a:pPr algn="ctr">
                      <a:defRPr/>
                    </a:pPr>
                    <a:r>
                      <a:rPr lang="en-US"/>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356-47D7-99DE-E3F0CA97D30C}"/>
                </c:ext>
              </c:extLst>
            </c:dLbl>
            <c:dLbl>
              <c:idx val="4"/>
              <c:layout/>
              <c:tx>
                <c:rich>
                  <a:bodyPr/>
                  <a:lstStyle/>
                  <a:p>
                    <a:pPr algn="ctr">
                      <a:defRPr/>
                    </a:pPr>
                    <a:r>
                      <a:rPr lang="en-US"/>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8356-47D7-99DE-E3F0CA97D30C}"/>
                </c:ext>
              </c:extLst>
            </c:dLbl>
            <c:dLbl>
              <c:idx val="5"/>
              <c:layout/>
              <c:tx>
                <c:rich>
                  <a:bodyPr/>
                  <a:lstStyle/>
                  <a:p>
                    <a:pPr algn="ctr">
                      <a:defRPr/>
                    </a:pPr>
                    <a:r>
                      <a:rPr lang="en-US"/>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8356-47D7-99DE-E3F0CA97D30C}"/>
                </c:ext>
              </c:extLst>
            </c:dLbl>
            <c:dLbl>
              <c:idx val="6"/>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356-47D7-99DE-E3F0CA97D30C}"/>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0.31</c:v>
                </c:pt>
                <c:pt idx="1">
                  <c:v>0.36</c:v>
                </c:pt>
                <c:pt idx="2">
                  <c:v>0.37</c:v>
                </c:pt>
                <c:pt idx="3">
                  <c:v>0.32</c:v>
                </c:pt>
                <c:pt idx="4">
                  <c:v>0.38</c:v>
                </c:pt>
                <c:pt idx="5">
                  <c:v>0.37</c:v>
                </c:pt>
                <c:pt idx="6">
                  <c:v>0.36</c:v>
                </c:pt>
              </c:numCache>
            </c:numRef>
          </c:val>
          <c:extLst xmlns:c16r2="http://schemas.microsoft.com/office/drawing/2015/06/chart">
            <c:ext xmlns:c16="http://schemas.microsoft.com/office/drawing/2014/chart" uri="{C3380CC4-5D6E-409C-BE32-E72D297353CC}">
              <c16:uniqueId val="{0000000F-8356-47D7-99DE-E3F0CA97D30C}"/>
            </c:ext>
          </c:extLst>
        </c:ser>
        <c:ser>
          <c:idx val="2"/>
          <c:order val="2"/>
          <c:tx>
            <c:strRef>
              <c:f>Sheet1!$E$1</c:f>
              <c:strCache>
                <c:ptCount val="1"/>
                <c:pt idx="0">
                  <c:v>…neither safer nor less safe as a place to live</c:v>
                </c:pt>
              </c:strCache>
            </c:strRef>
          </c:tx>
          <c:spPr>
            <a:solidFill>
              <a:schemeClr val="accent6"/>
            </a:solidFill>
          </c:spPr>
          <c:invertIfNegative val="0"/>
          <c:dLbls>
            <c:dLbl>
              <c:idx val="0"/>
              <c:layout/>
              <c:tx>
                <c:rich>
                  <a:bodyPr/>
                  <a:lstStyle/>
                  <a:p>
                    <a:pPr algn="ctr">
                      <a:defRPr>
                        <a:solidFill>
                          <a:schemeClr val="bg1"/>
                        </a:solidFill>
                      </a:defRPr>
                    </a:pPr>
                    <a:r>
                      <a:rPr lang="en-US">
                        <a:solidFill>
                          <a:schemeClr val="bg1"/>
                        </a:solidFill>
                      </a:rPr>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8356-47D7-99DE-E3F0CA97D30C}"/>
                </c:ext>
              </c:extLst>
            </c:dLbl>
            <c:dLbl>
              <c:idx val="1"/>
              <c:layout/>
              <c:tx>
                <c:rich>
                  <a:bodyPr/>
                  <a:lstStyle/>
                  <a:p>
                    <a:pPr algn="ctr">
                      <a:defRPr>
                        <a:solidFill>
                          <a:schemeClr val="bg1"/>
                        </a:solidFill>
                      </a:defRPr>
                    </a:pPr>
                    <a:r>
                      <a:rPr lang="en-US">
                        <a:solidFill>
                          <a:schemeClr val="bg1"/>
                        </a:solidFill>
                      </a:rPr>
                      <a:t>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8356-47D7-99DE-E3F0CA97D30C}"/>
                </c:ext>
              </c:extLst>
            </c:dLbl>
            <c:dLbl>
              <c:idx val="2"/>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8356-47D7-99DE-E3F0CA97D30C}"/>
                </c:ext>
              </c:extLst>
            </c:dLbl>
            <c:dLbl>
              <c:idx val="3"/>
              <c:layout/>
              <c:tx>
                <c:rich>
                  <a:bodyPr/>
                  <a:lstStyle/>
                  <a:p>
                    <a:pPr algn="ctr">
                      <a:defRPr>
                        <a:solidFill>
                          <a:schemeClr val="bg1"/>
                        </a:solidFill>
                      </a:defRPr>
                    </a:pPr>
                    <a:r>
                      <a:rPr lang="en-US">
                        <a:solidFill>
                          <a:schemeClr val="bg1"/>
                        </a:solidFill>
                      </a:rPr>
                      <a:t>49%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8356-47D7-99DE-E3F0CA97D30C}"/>
                </c:ext>
              </c:extLst>
            </c:dLbl>
            <c:dLbl>
              <c:idx val="4"/>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8356-47D7-99DE-E3F0CA97D30C}"/>
                </c:ext>
              </c:extLst>
            </c:dLbl>
            <c:dLbl>
              <c:idx val="5"/>
              <c:layout/>
              <c:tx>
                <c:rich>
                  <a:bodyPr/>
                  <a:lstStyle/>
                  <a:p>
                    <a:pPr algn="ctr">
                      <a:defRPr>
                        <a:solidFill>
                          <a:schemeClr val="bg1"/>
                        </a:solidFill>
                      </a:defRPr>
                    </a:pPr>
                    <a:r>
                      <a:rPr lang="en-US">
                        <a:solidFill>
                          <a:schemeClr val="bg1"/>
                        </a:solidFill>
                      </a:rPr>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8356-47D7-99DE-E3F0CA97D30C}"/>
                </c:ext>
              </c:extLst>
            </c:dLbl>
            <c:dLbl>
              <c:idx val="6"/>
              <c:layout/>
              <c:tx>
                <c:rich>
                  <a:bodyPr/>
                  <a:lstStyle/>
                  <a:p>
                    <a:pPr algn="ctr">
                      <a:defRPr>
                        <a:solidFill>
                          <a:schemeClr val="bg1"/>
                        </a:solidFill>
                      </a:defRPr>
                    </a:pPr>
                    <a:r>
                      <a:rPr lang="en-US">
                        <a:solidFill>
                          <a:schemeClr val="bg1"/>
                        </a:solidFill>
                      </a:rPr>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8356-47D7-99DE-E3F0CA97D30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0.34</c:v>
                </c:pt>
                <c:pt idx="1">
                  <c:v>0.46</c:v>
                </c:pt>
                <c:pt idx="2">
                  <c:v>0.4</c:v>
                </c:pt>
                <c:pt idx="3">
                  <c:v>0.49</c:v>
                </c:pt>
                <c:pt idx="4">
                  <c:v>0.4</c:v>
                </c:pt>
                <c:pt idx="5">
                  <c:v>0.45</c:v>
                </c:pt>
                <c:pt idx="6">
                  <c:v>0.45</c:v>
                </c:pt>
              </c:numCache>
            </c:numRef>
          </c:val>
          <c:extLst xmlns:c16r2="http://schemas.microsoft.com/office/drawing/2015/06/chart">
            <c:ext xmlns:c16="http://schemas.microsoft.com/office/drawing/2014/chart" uri="{C3380CC4-5D6E-409C-BE32-E72D297353CC}">
              <c16:uniqueId val="{00000017-8356-47D7-99DE-E3F0CA97D30C}"/>
            </c:ext>
          </c:extLst>
        </c:ser>
        <c:ser>
          <c:idx val="3"/>
          <c:order val="3"/>
          <c:tx>
            <c:strRef>
              <c:f>Sheet1!$F$1</c:f>
              <c:strCache>
                <c:ptCount val="1"/>
                <c:pt idx="0">
                  <c:v>…a safer place to live</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8356-47D7-99DE-E3F0CA97D30C}"/>
                </c:ext>
              </c:extLst>
            </c:dLbl>
            <c:dLbl>
              <c:idx val="1"/>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8356-47D7-99DE-E3F0CA97D30C}"/>
                </c:ext>
              </c:extLst>
            </c:dLbl>
            <c:dLbl>
              <c:idx val="2"/>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8356-47D7-99DE-E3F0CA97D30C}"/>
                </c:ext>
              </c:extLst>
            </c:dLbl>
            <c:dLbl>
              <c:idx val="3"/>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8356-47D7-99DE-E3F0CA97D30C}"/>
                </c:ext>
              </c:extLst>
            </c:dLbl>
            <c:dLbl>
              <c:idx val="4"/>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8356-47D7-99DE-E3F0CA97D30C}"/>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8356-47D7-99DE-E3F0CA97D30C}"/>
                </c:ext>
              </c:extLst>
            </c:dLbl>
            <c:dLbl>
              <c:idx val="6"/>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8356-47D7-99DE-E3F0CA97D30C}"/>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'Sheet1'!$F$2:$F$8</c:f>
              <c:numCache>
                <c:formatCode>0%</c:formatCode>
                <c:ptCount val="7"/>
                <c:pt idx="0">
                  <c:v>0.06</c:v>
                </c:pt>
                <c:pt idx="1">
                  <c:v>7.0000000000000007E-2</c:v>
                </c:pt>
                <c:pt idx="2">
                  <c:v>7.0000000000000007E-2</c:v>
                </c:pt>
                <c:pt idx="3">
                  <c:v>0.11</c:v>
                </c:pt>
                <c:pt idx="4">
                  <c:v>0.06</c:v>
                </c:pt>
                <c:pt idx="5">
                  <c:v>7.0000000000000007E-2</c:v>
                </c:pt>
                <c:pt idx="6">
                  <c:v>0.09</c:v>
                </c:pt>
              </c:numCache>
            </c:numRef>
          </c:val>
          <c:extLst xmlns:c16r2="http://schemas.microsoft.com/office/drawing/2015/06/chart">
            <c:ext xmlns:c16="http://schemas.microsoft.com/office/drawing/2014/chart" uri="{C3380CC4-5D6E-409C-BE32-E72D297353CC}">
              <c16:uniqueId val="{0000001F-8356-47D7-99DE-E3F0CA97D30C}"/>
            </c:ext>
          </c:extLst>
        </c:ser>
        <c:ser>
          <c:idx val="4"/>
          <c:order val="4"/>
          <c:tx>
            <c:strRef>
              <c:f>Sheet1!$G$1</c:f>
              <c:strCache>
                <c:ptCount val="1"/>
                <c:pt idx="0">
                  <c:v>…a much safer place to live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8356-47D7-99DE-E3F0CA97D30C}"/>
                </c:ext>
              </c:extLst>
            </c:dLbl>
            <c:dLbl>
              <c:idx val="1"/>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8356-47D7-99DE-E3F0CA97D30C}"/>
                </c:ext>
              </c:extLst>
            </c:dLbl>
            <c:dLbl>
              <c:idx val="2"/>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8356-47D7-99DE-E3F0CA97D30C}"/>
                </c:ext>
              </c:extLst>
            </c:dLbl>
            <c:dLbl>
              <c:idx val="3"/>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8356-47D7-99DE-E3F0CA97D30C}"/>
                </c:ext>
              </c:extLst>
            </c:dLbl>
            <c:dLbl>
              <c:idx val="4"/>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8356-47D7-99DE-E3F0CA97D30C}"/>
                </c:ext>
              </c:extLst>
            </c:dLbl>
            <c:dLbl>
              <c:idx val="5"/>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8356-47D7-99DE-E3F0CA97D30C}"/>
                </c:ext>
              </c:extLst>
            </c:dLbl>
            <c:dLbl>
              <c:idx val="6"/>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8356-47D7-99DE-E3F0CA97D30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'Sheet1'!$G$2:$G$8</c:f>
              <c:numCache>
                <c:formatCode>0%</c:formatCode>
                <c:ptCount val="7"/>
                <c:pt idx="0">
                  <c:v>0.02</c:v>
                </c:pt>
                <c:pt idx="1">
                  <c:v>0.01</c:v>
                </c:pt>
                <c:pt idx="2">
                  <c:v>0.01</c:v>
                </c:pt>
                <c:pt idx="3">
                  <c:v>0.01</c:v>
                </c:pt>
                <c:pt idx="4">
                  <c:v>0.01</c:v>
                </c:pt>
                <c:pt idx="5">
                  <c:v>0.01</c:v>
                </c:pt>
                <c:pt idx="6">
                  <c:v>0.02</c:v>
                </c:pt>
              </c:numCache>
            </c:numRef>
          </c:val>
          <c:extLst xmlns:c16r2="http://schemas.microsoft.com/office/drawing/2015/06/chart">
            <c:ext xmlns:c16="http://schemas.microsoft.com/office/drawing/2014/chart" uri="{C3380CC4-5D6E-409C-BE32-E72D297353CC}">
              <c16:uniqueId val="{00000027-8356-47D7-99DE-E3F0CA97D30C}"/>
            </c:ext>
          </c:extLst>
        </c:ser>
        <c:ser>
          <c:idx val="5"/>
          <c:order val="5"/>
          <c:tx>
            <c:strRef>
              <c:f>Sheet1!$H$1</c:f>
              <c:strCache>
                <c:ptCount val="1"/>
                <c:pt idx="0">
                  <c:v>Don’t know</c:v>
                </c:pt>
              </c:strCache>
            </c:strRef>
          </c:tx>
          <c:spPr>
            <a:solidFill>
              <a:schemeClr val="tx1">
                <a:lumMod val="65000"/>
                <a:lumOff val="35000"/>
              </a:schemeClr>
            </a:solidFill>
          </c:spPr>
          <c:invertIfNegative val="0"/>
          <c:dLbls>
            <c:dLbl>
              <c:idx val="0"/>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8356-47D7-99DE-E3F0CA97D30C}"/>
                </c:ext>
              </c:extLst>
            </c:dLbl>
            <c:dLbl>
              <c:idx val="1"/>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8356-47D7-99DE-E3F0CA97D30C}"/>
                </c:ext>
              </c:extLst>
            </c:dLbl>
            <c:dLbl>
              <c:idx val="2"/>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8356-47D7-99DE-E3F0CA97D30C}"/>
                </c:ext>
              </c:extLst>
            </c:dLbl>
            <c:dLbl>
              <c:idx val="3"/>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8356-47D7-99DE-E3F0CA97D30C}"/>
                </c:ext>
              </c:extLst>
            </c:dLbl>
            <c:dLbl>
              <c:idx val="4"/>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8356-47D7-99DE-E3F0CA97D30C}"/>
                </c:ext>
              </c:extLst>
            </c:dLbl>
            <c:dLbl>
              <c:idx val="5"/>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8356-47D7-99DE-E3F0CA97D30C}"/>
                </c:ext>
              </c:extLst>
            </c:dLbl>
            <c:dLbl>
              <c:idx val="6"/>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8356-47D7-99DE-E3F0CA97D30C}"/>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'Sheet1'!$H$2:$H$8</c:f>
              <c:numCache>
                <c:formatCode>0%</c:formatCode>
                <c:ptCount val="7"/>
                <c:pt idx="0">
                  <c:v>0</c:v>
                </c:pt>
                <c:pt idx="1">
                  <c:v>0.02</c:v>
                </c:pt>
                <c:pt idx="2">
                  <c:v>0.01</c:v>
                </c:pt>
                <c:pt idx="3">
                  <c:v>0.01</c:v>
                </c:pt>
                <c:pt idx="4">
                  <c:v>0.02</c:v>
                </c:pt>
                <c:pt idx="5">
                  <c:v>0.02</c:v>
                </c:pt>
                <c:pt idx="6">
                  <c:v>0.01</c:v>
                </c:pt>
              </c:numCache>
            </c:numRef>
          </c:val>
          <c:extLst xmlns:c16r2="http://schemas.microsoft.com/office/drawing/2015/06/chart">
            <c:ext xmlns:c16="http://schemas.microsoft.com/office/drawing/2014/chart" uri="{C3380CC4-5D6E-409C-BE32-E72D297353CC}">
              <c16:uniqueId val="{0000002F-8356-47D7-99DE-E3F0CA97D30C}"/>
            </c:ext>
          </c:extLst>
        </c:ser>
        <c:dLbls>
          <c:showLegendKey val="1"/>
          <c:showVal val="1"/>
          <c:showCatName val="1"/>
          <c:showSerName val="1"/>
          <c:showPercent val="1"/>
          <c:showBubbleSize val="1"/>
        </c:dLbls>
        <c:gapWidth val="100"/>
        <c:overlap val="100"/>
        <c:axId val="226969472"/>
        <c:axId val="226971008"/>
      </c:barChart>
      <c:catAx>
        <c:axId val="226969472"/>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6971008"/>
        <c:crosses val="autoZero"/>
        <c:auto val="0"/>
        <c:lblAlgn val="ctr"/>
        <c:lblOffset val="100"/>
        <c:noMultiLvlLbl val="0"/>
      </c:catAx>
      <c:valAx>
        <c:axId val="226971008"/>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6969472"/>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Sheet1!$C$1</c:f>
              <c:strCache>
                <c:ptCount val="1"/>
                <c:pt idx="0">
                  <c:v>…a much less safe place to live</c:v>
                </c:pt>
              </c:strCache>
            </c:strRef>
          </c:tx>
          <c:spPr>
            <a:solidFill>
              <a:srgbClr val="FF0000"/>
            </a:solidFill>
          </c:spPr>
          <c:invertIfNegative val="0"/>
          <c:dLbls>
            <c:dLbl>
              <c:idx val="2"/>
              <c:spPr>
                <a:noFill/>
                <a:ln>
                  <a:noFill/>
                </a:ln>
                <a:effectLst/>
              </c:spPr>
              <c:txPr>
                <a:bodyPr/>
                <a:lstStyle/>
                <a:p>
                  <a:pPr>
                    <a:defRPr b="1">
                      <a:solidFill>
                        <a:schemeClr val="bg1"/>
                      </a:solidFill>
                    </a:defRPr>
                  </a:pPr>
                  <a:endParaRPr lang="en-US"/>
                </a:p>
              </c:txPr>
              <c:dLblPos val="ctr"/>
              <c:showLegendKey val="0"/>
              <c:showVal val="1"/>
              <c:showCatName val="0"/>
              <c:showSerName val="0"/>
              <c:showPercent val="0"/>
              <c:showBubbleSize val="0"/>
            </c:dLbl>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Sheet1!$C$2:$C$6</c:f>
              <c:numCache>
                <c:formatCode>0%</c:formatCode>
                <c:ptCount val="5"/>
                <c:pt idx="0">
                  <c:v>0.14000000000000001</c:v>
                </c:pt>
                <c:pt idx="1">
                  <c:v>0.15</c:v>
                </c:pt>
                <c:pt idx="2">
                  <c:v>0.06</c:v>
                </c:pt>
                <c:pt idx="3">
                  <c:v>0.14000000000000001</c:v>
                </c:pt>
                <c:pt idx="4">
                  <c:v>0.06</c:v>
                </c:pt>
              </c:numCache>
            </c:numRef>
          </c:val>
          <c:extLst xmlns:c16r2="http://schemas.microsoft.com/office/drawing/2015/06/chart">
            <c:ext xmlns:c16="http://schemas.microsoft.com/office/drawing/2014/chart" uri="{C3380CC4-5D6E-409C-BE32-E72D297353CC}">
              <c16:uniqueId val="{00000007-8356-47D7-99DE-E3F0CA97D30C}"/>
            </c:ext>
          </c:extLst>
        </c:ser>
        <c:ser>
          <c:idx val="1"/>
          <c:order val="1"/>
          <c:tx>
            <c:strRef>
              <c:f>Sheet1!$D$1</c:f>
              <c:strCache>
                <c:ptCount val="1"/>
                <c:pt idx="0">
                  <c:v>…a less safe place to live</c:v>
                </c:pt>
              </c:strCache>
            </c:strRef>
          </c:tx>
          <c:spPr>
            <a:solidFill>
              <a:srgbClr val="FF9B9B"/>
            </a:solidFill>
          </c:spPr>
          <c:invertIfNegative val="0"/>
          <c:dLbls>
            <c:dLbl>
              <c:idx val="2"/>
              <c:spPr>
                <a:noFill/>
                <a:ln>
                  <a:noFill/>
                </a:ln>
                <a:effectLst/>
              </c:spPr>
              <c:txPr>
                <a:bodyPr/>
                <a:lstStyle/>
                <a:p>
                  <a:pPr>
                    <a:defRPr b="1"/>
                  </a:pPr>
                  <a:endParaRPr lang="en-US"/>
                </a:p>
              </c:txPr>
              <c:dLblPos val="ctr"/>
              <c:showLegendKey val="0"/>
              <c:showVal val="1"/>
              <c:showCatName val="0"/>
              <c:showSerName val="0"/>
              <c:showPercent val="0"/>
              <c:showBubbleSize val="0"/>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Sheet1!$D$2:$D$6</c:f>
              <c:numCache>
                <c:formatCode>0%</c:formatCode>
                <c:ptCount val="5"/>
                <c:pt idx="0">
                  <c:v>0.38</c:v>
                </c:pt>
                <c:pt idx="1">
                  <c:v>0.39</c:v>
                </c:pt>
                <c:pt idx="2">
                  <c:v>0.32</c:v>
                </c:pt>
                <c:pt idx="3">
                  <c:v>0.39</c:v>
                </c:pt>
                <c:pt idx="4">
                  <c:v>0.47</c:v>
                </c:pt>
              </c:numCache>
            </c:numRef>
          </c:val>
          <c:extLst xmlns:c16r2="http://schemas.microsoft.com/office/drawing/2015/06/chart">
            <c:ext xmlns:c16="http://schemas.microsoft.com/office/drawing/2014/chart" uri="{C3380CC4-5D6E-409C-BE32-E72D297353CC}">
              <c16:uniqueId val="{0000000F-8356-47D7-99DE-E3F0CA97D30C}"/>
            </c:ext>
          </c:extLst>
        </c:ser>
        <c:ser>
          <c:idx val="2"/>
          <c:order val="2"/>
          <c:tx>
            <c:strRef>
              <c:f>Sheet1!$E$1</c:f>
              <c:strCache>
                <c:ptCount val="1"/>
                <c:pt idx="0">
                  <c:v>…neither safer nor less safe as a place to live</c:v>
                </c:pt>
              </c:strCache>
            </c:strRef>
          </c:tx>
          <c:spPr>
            <a:solidFill>
              <a:schemeClr val="accent6"/>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Sheet1!$E$2:$E$6</c:f>
              <c:numCache>
                <c:formatCode>0%</c:formatCode>
                <c:ptCount val="5"/>
                <c:pt idx="0">
                  <c:v>0.39</c:v>
                </c:pt>
                <c:pt idx="1">
                  <c:v>0.37</c:v>
                </c:pt>
                <c:pt idx="2">
                  <c:v>0.5</c:v>
                </c:pt>
                <c:pt idx="3">
                  <c:v>0.43</c:v>
                </c:pt>
                <c:pt idx="4">
                  <c:v>0.28999999999999998</c:v>
                </c:pt>
              </c:numCache>
            </c:numRef>
          </c:val>
          <c:extLst xmlns:c16r2="http://schemas.microsoft.com/office/drawing/2015/06/chart">
            <c:ext xmlns:c16="http://schemas.microsoft.com/office/drawing/2014/chart" uri="{C3380CC4-5D6E-409C-BE32-E72D297353CC}">
              <c16:uniqueId val="{00000017-8356-47D7-99DE-E3F0CA97D30C}"/>
            </c:ext>
          </c:extLst>
        </c:ser>
        <c:ser>
          <c:idx val="3"/>
          <c:order val="3"/>
          <c:tx>
            <c:strRef>
              <c:f>Sheet1!$F$1</c:f>
              <c:strCache>
                <c:ptCount val="1"/>
                <c:pt idx="0">
                  <c:v>…a safer place to live</c:v>
                </c:pt>
              </c:strCache>
            </c:strRef>
          </c:tx>
          <c:spPr>
            <a:solidFill>
              <a:srgbClr val="92D05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Sheet1!$F$2:$F$6</c:f>
              <c:numCache>
                <c:formatCode>0%</c:formatCode>
                <c:ptCount val="5"/>
                <c:pt idx="0">
                  <c:v>7.0000000000000007E-2</c:v>
                </c:pt>
                <c:pt idx="1">
                  <c:v>0.06</c:v>
                </c:pt>
                <c:pt idx="2">
                  <c:v>0.09</c:v>
                </c:pt>
                <c:pt idx="3">
                  <c:v>0.02</c:v>
                </c:pt>
                <c:pt idx="4">
                  <c:v>0.18</c:v>
                </c:pt>
              </c:numCache>
            </c:numRef>
          </c:val>
          <c:extLst xmlns:c16r2="http://schemas.microsoft.com/office/drawing/2015/06/chart">
            <c:ext xmlns:c16="http://schemas.microsoft.com/office/drawing/2014/chart" uri="{C3380CC4-5D6E-409C-BE32-E72D297353CC}">
              <c16:uniqueId val="{0000001F-8356-47D7-99DE-E3F0CA97D30C}"/>
            </c:ext>
          </c:extLst>
        </c:ser>
        <c:ser>
          <c:idx val="4"/>
          <c:order val="4"/>
          <c:tx>
            <c:strRef>
              <c:f>Sheet1!$G$1</c:f>
              <c:strCache>
                <c:ptCount val="1"/>
                <c:pt idx="0">
                  <c:v>…a much safer place to live</c:v>
                </c:pt>
              </c:strCache>
            </c:strRef>
          </c:tx>
          <c:spPr>
            <a:solidFill>
              <a:srgbClr val="00B05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Sheet1!$G$2:$G$6</c:f>
              <c:numCache>
                <c:formatCode>0%</c:formatCode>
                <c:ptCount val="5"/>
                <c:pt idx="0">
                  <c:v>0.01</c:v>
                </c:pt>
                <c:pt idx="1">
                  <c:v>0.01</c:v>
                </c:pt>
                <c:pt idx="2">
                  <c:v>0.01</c:v>
                </c:pt>
                <c:pt idx="3">
                  <c:v>0</c:v>
                </c:pt>
                <c:pt idx="4">
                  <c:v>0</c:v>
                </c:pt>
              </c:numCache>
            </c:numRef>
          </c:val>
          <c:extLst xmlns:c16r2="http://schemas.microsoft.com/office/drawing/2015/06/chart">
            <c:ext xmlns:c16="http://schemas.microsoft.com/office/drawing/2014/chart" uri="{C3380CC4-5D6E-409C-BE32-E72D297353CC}">
              <c16:uniqueId val="{00000027-8356-47D7-99DE-E3F0CA97D30C}"/>
            </c:ext>
          </c:extLst>
        </c:ser>
        <c:ser>
          <c:idx val="5"/>
          <c:order val="5"/>
          <c:tx>
            <c:strRef>
              <c:f>Sheet1!$H$1</c:f>
              <c:strCache>
                <c:ptCount val="1"/>
                <c:pt idx="0">
                  <c:v>Don’t know</c:v>
                </c:pt>
              </c:strCache>
            </c:strRef>
          </c:tx>
          <c:spPr>
            <a:solidFill>
              <a:schemeClr val="tx1">
                <a:lumMod val="65000"/>
                <a:lumOff val="35000"/>
              </a:schemeClr>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Sheet1!$B$2:$B$6</c:f>
              <c:strCache>
                <c:ptCount val="5"/>
                <c:pt idx="0">
                  <c:v>A city</c:v>
                </c:pt>
                <c:pt idx="1">
                  <c:v>A town</c:v>
                </c:pt>
                <c:pt idx="2">
                  <c:v>A village or hamlet</c:v>
                </c:pt>
                <c:pt idx="3">
                  <c:v>An isolated dwelling</c:v>
                </c:pt>
                <c:pt idx="4">
                  <c:v>Other</c:v>
                </c:pt>
              </c:strCache>
            </c:strRef>
          </c:cat>
          <c:val>
            <c:numRef>
              <c:f>Sheet1!$H$2:$H$6</c:f>
              <c:numCache>
                <c:formatCode>0%</c:formatCode>
                <c:ptCount val="5"/>
                <c:pt idx="0">
                  <c:v>0.02</c:v>
                </c:pt>
                <c:pt idx="1">
                  <c:v>0.01</c:v>
                </c:pt>
                <c:pt idx="2">
                  <c:v>0.01</c:v>
                </c:pt>
                <c:pt idx="3">
                  <c:v>0.02</c:v>
                </c:pt>
                <c:pt idx="4">
                  <c:v>0</c:v>
                </c:pt>
              </c:numCache>
            </c:numRef>
          </c:val>
          <c:extLst xmlns:c16r2="http://schemas.microsoft.com/office/drawing/2015/06/chart">
            <c:ext xmlns:c16="http://schemas.microsoft.com/office/drawing/2014/chart" uri="{C3380CC4-5D6E-409C-BE32-E72D297353CC}">
              <c16:uniqueId val="{0000002F-8356-47D7-99DE-E3F0CA97D30C}"/>
            </c:ext>
          </c:extLst>
        </c:ser>
        <c:dLbls>
          <c:dLblPos val="ctr"/>
          <c:showLegendKey val="0"/>
          <c:showVal val="1"/>
          <c:showCatName val="0"/>
          <c:showSerName val="0"/>
          <c:showPercent val="0"/>
          <c:showBubbleSize val="0"/>
        </c:dLbls>
        <c:gapWidth val="100"/>
        <c:overlap val="100"/>
        <c:axId val="227129984"/>
        <c:axId val="227025280"/>
      </c:barChart>
      <c:catAx>
        <c:axId val="227129984"/>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27025280"/>
        <c:crosses val="autoZero"/>
        <c:auto val="0"/>
        <c:lblAlgn val="ctr"/>
        <c:lblOffset val="100"/>
        <c:noMultiLvlLbl val="0"/>
      </c:catAx>
      <c:valAx>
        <c:axId val="227025280"/>
        <c:scaling>
          <c:orientation val="minMax"/>
          <c:min val="0"/>
        </c:scaling>
        <c:delete val="0"/>
        <c:axPos val="b"/>
        <c:title>
          <c:tx>
            <c:rich>
              <a:bodyPr/>
              <a:lstStyle/>
              <a:p>
                <a:pPr algn="ctr">
                  <a:defRPr/>
                </a:pPr>
                <a:r>
                  <a:rPr lang="en-GB"/>
                  <a:t>Title</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27129984"/>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dLbls>
            <c:dLbl>
              <c:idx val="15"/>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16"/>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'Why less safe'!$H$8:$H$24</c:f>
              <c:strCache>
                <c:ptCount val="17"/>
                <c:pt idx="0">
                  <c:v>Knife crime</c:v>
                </c:pt>
                <c:pt idx="1">
                  <c:v>Immigrant groups on street</c:v>
                </c:pt>
                <c:pt idx="2">
                  <c:v>Rural crime</c:v>
                </c:pt>
                <c:pt idx="3">
                  <c:v>Homeless people</c:v>
                </c:pt>
                <c:pt idx="4">
                  <c:v>Traffic crime</c:v>
                </c:pt>
                <c:pt idx="5">
                  <c:v>Police ineffective/no action taken</c:v>
                </c:pt>
                <c:pt idx="6">
                  <c:v>Street drinking</c:v>
                </c:pt>
                <c:pt idx="7">
                  <c:v>Teenager groups</c:v>
                </c:pt>
                <c:pt idx="8">
                  <c:v>Lack of street lighting</c:v>
                </c:pt>
                <c:pt idx="9">
                  <c:v>Misc</c:v>
                </c:pt>
                <c:pt idx="10">
                  <c:v>Violent Crime</c:v>
                </c:pt>
                <c:pt idx="11">
                  <c:v>Too few police officers </c:v>
                </c:pt>
                <c:pt idx="12">
                  <c:v>Anti social behaviour</c:v>
                </c:pt>
                <c:pt idx="13">
                  <c:v>Drugs</c:v>
                </c:pt>
                <c:pt idx="14">
                  <c:v>General increase in crime</c:v>
                </c:pt>
                <c:pt idx="15">
                  <c:v>Lack of police officers 'on the beat'</c:v>
                </c:pt>
                <c:pt idx="16">
                  <c:v>Increase in burgalaries</c:v>
                </c:pt>
              </c:strCache>
            </c:strRef>
          </c:cat>
          <c:val>
            <c:numRef>
              <c:f>'Why less safe'!$I$8:$I$24</c:f>
              <c:numCache>
                <c:formatCode>0%</c:formatCode>
                <c:ptCount val="17"/>
                <c:pt idx="0">
                  <c:v>1.9794140934283451E-2</c:v>
                </c:pt>
                <c:pt idx="1">
                  <c:v>2.4544734758511481E-2</c:v>
                </c:pt>
                <c:pt idx="2">
                  <c:v>2.1377672209026127E-2</c:v>
                </c:pt>
                <c:pt idx="3">
                  <c:v>2.3752969121140142E-2</c:v>
                </c:pt>
                <c:pt idx="4">
                  <c:v>3.0087094220110848E-2</c:v>
                </c:pt>
                <c:pt idx="5">
                  <c:v>3.0878859857482184E-2</c:v>
                </c:pt>
                <c:pt idx="6">
                  <c:v>3.2462391132224863E-2</c:v>
                </c:pt>
                <c:pt idx="7">
                  <c:v>3.7212984956452887E-2</c:v>
                </c:pt>
                <c:pt idx="8">
                  <c:v>3.9588281868566902E-2</c:v>
                </c:pt>
                <c:pt idx="9">
                  <c:v>4.2755344418052253E-2</c:v>
                </c:pt>
                <c:pt idx="10">
                  <c:v>6.2549485352335704E-2</c:v>
                </c:pt>
                <c:pt idx="11">
                  <c:v>6.6508313539192399E-2</c:v>
                </c:pt>
                <c:pt idx="12">
                  <c:v>7.6009501187648459E-2</c:v>
                </c:pt>
                <c:pt idx="13">
                  <c:v>7.6801266825019796E-2</c:v>
                </c:pt>
                <c:pt idx="14">
                  <c:v>8.6302454473475856E-2</c:v>
                </c:pt>
                <c:pt idx="15">
                  <c:v>0.13460015835312747</c:v>
                </c:pt>
                <c:pt idx="16">
                  <c:v>0.14251781472684086</c:v>
                </c:pt>
              </c:numCache>
            </c:numRef>
          </c:val>
          <c:extLst xmlns:c16r2="http://schemas.microsoft.com/office/drawing/2015/06/chart">
            <c:ext xmlns:c16="http://schemas.microsoft.com/office/drawing/2014/chart" uri="{C3380CC4-5D6E-409C-BE32-E72D297353CC}">
              <c16:uniqueId val="{00000000-5675-4186-A2E0-1793F99CE8C0}"/>
            </c:ext>
          </c:extLst>
        </c:ser>
        <c:dLbls>
          <c:dLblPos val="outEnd"/>
          <c:showLegendKey val="0"/>
          <c:showVal val="1"/>
          <c:showCatName val="0"/>
          <c:showSerName val="0"/>
          <c:showPercent val="0"/>
          <c:showBubbleSize val="0"/>
        </c:dLbls>
        <c:gapWidth val="52"/>
        <c:axId val="227304576"/>
        <c:axId val="227306112"/>
      </c:barChart>
      <c:catAx>
        <c:axId val="227304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7306112"/>
        <c:crosses val="autoZero"/>
        <c:auto val="1"/>
        <c:lblAlgn val="ctr"/>
        <c:lblOffset val="100"/>
        <c:noMultiLvlLbl val="0"/>
      </c:catAx>
      <c:valAx>
        <c:axId val="22730611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730457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Yes</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48%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502-4FAB-9545-58D109E2CBB5}"/>
                </c:ext>
              </c:extLst>
            </c:dLbl>
            <c:dLbl>
              <c:idx val="1"/>
              <c:layout/>
              <c:tx>
                <c:rich>
                  <a:bodyPr/>
                  <a:lstStyle/>
                  <a:p>
                    <a:pPr algn="ctr">
                      <a:defRPr>
                        <a:solidFill>
                          <a:schemeClr val="bg1"/>
                        </a:solidFill>
                      </a:defRPr>
                    </a:pPr>
                    <a:r>
                      <a:rPr lang="en-US">
                        <a:solidFill>
                          <a:schemeClr val="bg1"/>
                        </a:solidFill>
                      </a:rPr>
                      <a:t>77%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502-4FAB-9545-58D109E2CBB5}"/>
                </c:ext>
              </c:extLst>
            </c:dLbl>
            <c:dLbl>
              <c:idx val="2"/>
              <c:layout/>
              <c:tx>
                <c:rich>
                  <a:bodyPr/>
                  <a:lstStyle/>
                  <a:p>
                    <a:pPr algn="ctr">
                      <a:defRPr>
                        <a:solidFill>
                          <a:schemeClr val="bg1"/>
                        </a:solidFill>
                      </a:defRPr>
                    </a:pPr>
                    <a:r>
                      <a:rPr lang="en-US">
                        <a:solidFill>
                          <a:schemeClr val="bg1"/>
                        </a:solidFill>
                      </a:rPr>
                      <a:t>79%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502-4FAB-9545-58D109E2CBB5}"/>
                </c:ext>
              </c:extLst>
            </c:dLbl>
            <c:dLbl>
              <c:idx val="3"/>
              <c:layout/>
              <c:tx>
                <c:rich>
                  <a:bodyPr/>
                  <a:lstStyle/>
                  <a:p>
                    <a:pPr algn="ctr">
                      <a:defRPr>
                        <a:solidFill>
                          <a:schemeClr val="bg1"/>
                        </a:solidFill>
                      </a:defRPr>
                    </a:pPr>
                    <a:r>
                      <a:rPr lang="en-US">
                        <a:solidFill>
                          <a:schemeClr val="bg1"/>
                        </a:solidFill>
                      </a:rPr>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502-4FAB-9545-58D109E2CBB5}"/>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Walking alone at night in the LOCAL AREA where you live.</c:v>
                </c:pt>
                <c:pt idx="1">
                  <c:v>Driving alone in the LOCAL AREA where you live.</c:v>
                </c:pt>
                <c:pt idx="2">
                  <c:v>Being alone in your home or place of residence at night.</c:v>
                </c:pt>
                <c:pt idx="3">
                  <c:v>Being alone at your place of work or study.</c:v>
                </c:pt>
              </c:strCache>
            </c:strRef>
          </c:cat>
          <c:val>
            <c:numRef>
              <c:f>'Sheet1'!$C$2:$C$5</c:f>
              <c:numCache>
                <c:formatCode>0%</c:formatCode>
                <c:ptCount val="4"/>
                <c:pt idx="0">
                  <c:v>0.48</c:v>
                </c:pt>
                <c:pt idx="1">
                  <c:v>0.77</c:v>
                </c:pt>
                <c:pt idx="2">
                  <c:v>0.79</c:v>
                </c:pt>
                <c:pt idx="3">
                  <c:v>0.53</c:v>
                </c:pt>
              </c:numCache>
            </c:numRef>
          </c:val>
          <c:extLst xmlns:c16r2="http://schemas.microsoft.com/office/drawing/2015/06/chart">
            <c:ext xmlns:c16="http://schemas.microsoft.com/office/drawing/2014/chart" uri="{C3380CC4-5D6E-409C-BE32-E72D297353CC}">
              <c16:uniqueId val="{00000004-9502-4FAB-9545-58D109E2CBB5}"/>
            </c:ext>
          </c:extLst>
        </c:ser>
        <c:ser>
          <c:idx val="1"/>
          <c:order val="1"/>
          <c:tx>
            <c:strRef>
              <c:f>Sheet1!$D$1</c:f>
              <c:strCache>
                <c:ptCount val="1"/>
                <c:pt idx="0">
                  <c:v>No</c:v>
                </c:pt>
              </c:strCache>
            </c:strRef>
          </c:tx>
          <c:spPr>
            <a:solidFill>
              <a:srgbClr val="FF0000"/>
            </a:solidFill>
          </c:spPr>
          <c:invertIfNegative val="0"/>
          <c:dLbls>
            <c:dLbl>
              <c:idx val="0"/>
              <c:layout/>
              <c:tx>
                <c:rich>
                  <a:bodyPr/>
                  <a:lstStyle/>
                  <a:p>
                    <a:pPr algn="ctr">
                      <a:defRPr b="1">
                        <a:solidFill>
                          <a:schemeClr val="bg1"/>
                        </a:solidFill>
                      </a:defRPr>
                    </a:pPr>
                    <a:r>
                      <a:rPr lang="en-US" b="1">
                        <a:solidFill>
                          <a:schemeClr val="bg1"/>
                        </a:solidFill>
                      </a:rPr>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502-4FAB-9545-58D109E2CBB5}"/>
                </c:ext>
              </c:extLst>
            </c:dLbl>
            <c:dLbl>
              <c:idx val="1"/>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502-4FAB-9545-58D109E2CBB5}"/>
                </c:ext>
              </c:extLst>
            </c:dLbl>
            <c:dLbl>
              <c:idx val="2"/>
              <c:layout/>
              <c:tx>
                <c:rich>
                  <a:bodyPr/>
                  <a:lstStyle/>
                  <a:p>
                    <a:pPr algn="ctr">
                      <a:defRPr b="1">
                        <a:solidFill>
                          <a:schemeClr val="bg1"/>
                        </a:solidFill>
                      </a:defRPr>
                    </a:pPr>
                    <a:r>
                      <a:rPr lang="en-US" b="1">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502-4FAB-9545-58D109E2CBB5}"/>
                </c:ext>
              </c:extLst>
            </c:dLbl>
            <c:dLbl>
              <c:idx val="3"/>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9502-4FAB-9545-58D109E2CBB5}"/>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Walking alone at night in the LOCAL AREA where you live.</c:v>
                </c:pt>
                <c:pt idx="1">
                  <c:v>Driving alone in the LOCAL AREA where you live.</c:v>
                </c:pt>
                <c:pt idx="2">
                  <c:v>Being alone in your home or place of residence at night.</c:v>
                </c:pt>
                <c:pt idx="3">
                  <c:v>Being alone at your place of work or study.</c:v>
                </c:pt>
              </c:strCache>
            </c:strRef>
          </c:cat>
          <c:val>
            <c:numRef>
              <c:f>'Sheet1'!$D$2:$D$5</c:f>
              <c:numCache>
                <c:formatCode>0%</c:formatCode>
                <c:ptCount val="4"/>
                <c:pt idx="0">
                  <c:v>0.45</c:v>
                </c:pt>
                <c:pt idx="1">
                  <c:v>0.14000000000000001</c:v>
                </c:pt>
                <c:pt idx="2">
                  <c:v>0.18</c:v>
                </c:pt>
                <c:pt idx="3">
                  <c:v>0.08</c:v>
                </c:pt>
              </c:numCache>
            </c:numRef>
          </c:val>
          <c:extLst xmlns:c16r2="http://schemas.microsoft.com/office/drawing/2015/06/chart">
            <c:ext xmlns:c16="http://schemas.microsoft.com/office/drawing/2014/chart" uri="{C3380CC4-5D6E-409C-BE32-E72D297353CC}">
              <c16:uniqueId val="{00000009-9502-4FAB-9545-58D109E2CBB5}"/>
            </c:ext>
          </c:extLst>
        </c:ser>
        <c:ser>
          <c:idx val="2"/>
          <c:order val="2"/>
          <c:tx>
            <c:strRef>
              <c:f>Sheet1!$E$1</c:f>
              <c:strCache>
                <c:ptCount val="1"/>
                <c:pt idx="0">
                  <c:v>N/A</c:v>
                </c:pt>
              </c:strCache>
            </c:strRef>
          </c:tx>
          <c:spPr>
            <a:solidFill>
              <a:schemeClr val="bg1">
                <a:lumMod val="65000"/>
              </a:schemeClr>
            </a:solidFill>
          </c:spPr>
          <c:invertIfNegative val="0"/>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502-4FAB-9545-58D109E2CBB5}"/>
                </c:ext>
              </c:extLst>
            </c:dLbl>
            <c:dLbl>
              <c:idx val="1"/>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502-4FAB-9545-58D109E2CBB5}"/>
                </c:ext>
              </c:extLst>
            </c:dLbl>
            <c:dLbl>
              <c:idx val="2"/>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9502-4FAB-9545-58D109E2CBB5}"/>
                </c:ext>
              </c:extLst>
            </c:dLbl>
            <c:dLbl>
              <c:idx val="3"/>
              <c:layout/>
              <c:tx>
                <c:rich>
                  <a:bodyPr/>
                  <a:lstStyle/>
                  <a:p>
                    <a:pPr algn="ctr">
                      <a:defRPr/>
                    </a:pPr>
                    <a:r>
                      <a:rPr lang="en-US"/>
                      <a:t>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502-4FAB-9545-58D109E2CBB5}"/>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Walking alone at night in the LOCAL AREA where you live.</c:v>
                </c:pt>
                <c:pt idx="1">
                  <c:v>Driving alone in the LOCAL AREA where you live.</c:v>
                </c:pt>
                <c:pt idx="2">
                  <c:v>Being alone in your home or place of residence at night.</c:v>
                </c:pt>
                <c:pt idx="3">
                  <c:v>Being alone at your place of work or study.</c:v>
                </c:pt>
              </c:strCache>
            </c:strRef>
          </c:cat>
          <c:val>
            <c:numRef>
              <c:f>'Sheet1'!$E$2:$E$5</c:f>
              <c:numCache>
                <c:formatCode>0%</c:formatCode>
                <c:ptCount val="4"/>
                <c:pt idx="0">
                  <c:v>7.0000000000000007E-2</c:v>
                </c:pt>
                <c:pt idx="1">
                  <c:v>0.09</c:v>
                </c:pt>
                <c:pt idx="2">
                  <c:v>0.03</c:v>
                </c:pt>
                <c:pt idx="3">
                  <c:v>0.39</c:v>
                </c:pt>
              </c:numCache>
            </c:numRef>
          </c:val>
          <c:extLst xmlns:c16r2="http://schemas.microsoft.com/office/drawing/2015/06/chart">
            <c:ext xmlns:c16="http://schemas.microsoft.com/office/drawing/2014/chart" uri="{C3380CC4-5D6E-409C-BE32-E72D297353CC}">
              <c16:uniqueId val="{0000000E-9502-4FAB-9545-58D109E2CBB5}"/>
            </c:ext>
          </c:extLst>
        </c:ser>
        <c:dLbls>
          <c:showLegendKey val="1"/>
          <c:showVal val="1"/>
          <c:showCatName val="1"/>
          <c:showSerName val="1"/>
          <c:showPercent val="1"/>
          <c:showBubbleSize val="1"/>
        </c:dLbls>
        <c:gapWidth val="100"/>
        <c:overlap val="100"/>
        <c:axId val="232552320"/>
        <c:axId val="232553856"/>
      </c:barChart>
      <c:catAx>
        <c:axId val="232552320"/>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2553856"/>
        <c:crosses val="autoZero"/>
        <c:auto val="0"/>
        <c:lblAlgn val="ctr"/>
        <c:lblOffset val="100"/>
        <c:noMultiLvlLbl val="0"/>
      </c:catAx>
      <c:valAx>
        <c:axId val="232553856"/>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32552320"/>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Very worried</c:v>
                </c:pt>
              </c:strCache>
            </c:strRef>
          </c:tx>
          <c:spPr>
            <a:solidFill>
              <a:srgbClr val="C00000"/>
            </a:solidFill>
          </c:spPr>
          <c:invertIfNegative val="0"/>
          <c:dLbls>
            <c:dLbl>
              <c:idx val="0"/>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539-4319-AD68-B1D4596976BD}"/>
                </c:ext>
              </c:extLst>
            </c:dLbl>
            <c:dLbl>
              <c:idx val="1"/>
              <c:layout/>
              <c:tx>
                <c:rich>
                  <a:bodyPr/>
                  <a:lstStyle/>
                  <a:p>
                    <a:pPr algn="ctr">
                      <a:defRPr>
                        <a:solidFill>
                          <a:schemeClr val="bg1"/>
                        </a:solidFill>
                      </a:defRPr>
                    </a:pPr>
                    <a:r>
                      <a:rPr lang="en-US">
                        <a:solidFill>
                          <a:schemeClr val="bg1"/>
                        </a:solidFill>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539-4319-AD68-B1D4596976BD}"/>
                </c:ext>
              </c:extLst>
            </c:dLbl>
            <c:dLbl>
              <c:idx val="2"/>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539-4319-AD68-B1D4596976BD}"/>
                </c:ext>
              </c:extLst>
            </c:dLbl>
            <c:dLbl>
              <c:idx val="3"/>
              <c:layout/>
              <c:tx>
                <c:rich>
                  <a:bodyPr/>
                  <a:lstStyle/>
                  <a:p>
                    <a:pPr algn="ctr">
                      <a:defRPr>
                        <a:solidFill>
                          <a:schemeClr val="bg1"/>
                        </a:solidFill>
                      </a:defRPr>
                    </a:pPr>
                    <a:r>
                      <a:rPr lang="en-US">
                        <a:solidFill>
                          <a:schemeClr val="bg1"/>
                        </a:solidFill>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539-4319-AD68-B1D4596976BD}"/>
                </c:ext>
              </c:extLst>
            </c:dLbl>
            <c:dLbl>
              <c:idx val="4"/>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539-4319-AD68-B1D4596976BD}"/>
                </c:ext>
              </c:extLst>
            </c:dLbl>
            <c:dLbl>
              <c:idx val="5"/>
              <c:layout/>
              <c:tx>
                <c:rich>
                  <a:bodyPr/>
                  <a:lstStyle/>
                  <a:p>
                    <a:pPr algn="ctr">
                      <a:defRPr>
                        <a:solidFill>
                          <a:schemeClr val="bg1"/>
                        </a:solidFill>
                      </a:defRPr>
                    </a:pPr>
                    <a:r>
                      <a:rPr lang="en-US">
                        <a:solidFill>
                          <a:schemeClr val="bg1"/>
                        </a:solidFill>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539-4319-AD68-B1D4596976BD}"/>
                </c:ext>
              </c:extLst>
            </c:dLbl>
            <c:dLbl>
              <c:idx val="6"/>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539-4319-AD68-B1D4596976BD}"/>
                </c:ext>
              </c:extLst>
            </c:dLbl>
            <c:dLbl>
              <c:idx val="7"/>
              <c:layout/>
              <c:tx>
                <c:rich>
                  <a:bodyPr/>
                  <a:lstStyle/>
                  <a:p>
                    <a:pPr algn="ctr">
                      <a:defRPr>
                        <a:solidFill>
                          <a:schemeClr val="bg1"/>
                        </a:solidFill>
                      </a:defRPr>
                    </a:pPr>
                    <a:r>
                      <a:rPr lang="en-US">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539-4319-AD68-B1D4596976B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'Sheet1'!$C$2:$C$9</c:f>
              <c:numCache>
                <c:formatCode>0%</c:formatCode>
                <c:ptCount val="8"/>
                <c:pt idx="0">
                  <c:v>0.21</c:v>
                </c:pt>
                <c:pt idx="1">
                  <c:v>0.12</c:v>
                </c:pt>
                <c:pt idx="2">
                  <c:v>0.09</c:v>
                </c:pt>
                <c:pt idx="3">
                  <c:v>0.1</c:v>
                </c:pt>
                <c:pt idx="4">
                  <c:v>7.0000000000000007E-2</c:v>
                </c:pt>
                <c:pt idx="5">
                  <c:v>0.12</c:v>
                </c:pt>
                <c:pt idx="6">
                  <c:v>0.18</c:v>
                </c:pt>
                <c:pt idx="7">
                  <c:v>0.17</c:v>
                </c:pt>
              </c:numCache>
            </c:numRef>
          </c:val>
          <c:extLst xmlns:c16r2="http://schemas.microsoft.com/office/drawing/2015/06/chart">
            <c:ext xmlns:c16="http://schemas.microsoft.com/office/drawing/2014/chart" uri="{C3380CC4-5D6E-409C-BE32-E72D297353CC}">
              <c16:uniqueId val="{00000008-A539-4319-AD68-B1D4596976BD}"/>
            </c:ext>
          </c:extLst>
        </c:ser>
        <c:ser>
          <c:idx val="1"/>
          <c:order val="1"/>
          <c:tx>
            <c:strRef>
              <c:f>Sheet1!$D$1</c:f>
              <c:strCache>
                <c:ptCount val="1"/>
                <c:pt idx="0">
                  <c:v>Fairly worried</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539-4319-AD68-B1D4596976BD}"/>
                </c:ext>
              </c:extLst>
            </c:dLbl>
            <c:dLbl>
              <c:idx val="1"/>
              <c:layout/>
              <c:tx>
                <c:rich>
                  <a:bodyPr/>
                  <a:lstStyle/>
                  <a:p>
                    <a:pPr algn="ctr">
                      <a:defRPr>
                        <a:solidFill>
                          <a:schemeClr val="bg1"/>
                        </a:solidFill>
                      </a:defRPr>
                    </a:pPr>
                    <a:r>
                      <a:rPr lang="en-US">
                        <a:solidFill>
                          <a:schemeClr val="bg1"/>
                        </a:solidFill>
                      </a:rPr>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539-4319-AD68-B1D4596976BD}"/>
                </c:ext>
              </c:extLst>
            </c:dLbl>
            <c:dLbl>
              <c:idx val="2"/>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539-4319-AD68-B1D4596976BD}"/>
                </c:ext>
              </c:extLst>
            </c:dLbl>
            <c:dLbl>
              <c:idx val="3"/>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539-4319-AD68-B1D4596976BD}"/>
                </c:ext>
              </c:extLst>
            </c:dLbl>
            <c:dLbl>
              <c:idx val="4"/>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539-4319-AD68-B1D4596976BD}"/>
                </c:ext>
              </c:extLst>
            </c:dLbl>
            <c:dLbl>
              <c:idx val="5"/>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539-4319-AD68-B1D4596976BD}"/>
                </c:ext>
              </c:extLst>
            </c:dLbl>
            <c:dLbl>
              <c:idx val="6"/>
              <c:layout/>
              <c:tx>
                <c:rich>
                  <a:bodyPr/>
                  <a:lstStyle/>
                  <a:p>
                    <a:pPr algn="ctr">
                      <a:defRPr>
                        <a:solidFill>
                          <a:schemeClr val="bg1"/>
                        </a:solidFill>
                      </a:defRPr>
                    </a:pPr>
                    <a:r>
                      <a:rPr lang="en-US">
                        <a:solidFill>
                          <a:schemeClr val="bg1"/>
                        </a:solidFill>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A539-4319-AD68-B1D4596976BD}"/>
                </c:ext>
              </c:extLst>
            </c:dLbl>
            <c:dLbl>
              <c:idx val="7"/>
              <c:layout/>
              <c:tx>
                <c:rich>
                  <a:bodyPr/>
                  <a:lstStyle/>
                  <a:p>
                    <a:pPr algn="ctr">
                      <a:defRPr>
                        <a:solidFill>
                          <a:schemeClr val="bg1"/>
                        </a:solidFill>
                      </a:defRPr>
                    </a:pPr>
                    <a:r>
                      <a:rPr lang="en-US">
                        <a:solidFill>
                          <a:schemeClr val="bg1"/>
                        </a:solidFill>
                      </a:rPr>
                      <a:t>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539-4319-AD68-B1D4596976B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'Sheet1'!$D$2:$D$9</c:f>
              <c:numCache>
                <c:formatCode>0%</c:formatCode>
                <c:ptCount val="8"/>
                <c:pt idx="0">
                  <c:v>0.44</c:v>
                </c:pt>
                <c:pt idx="1">
                  <c:v>0.34</c:v>
                </c:pt>
                <c:pt idx="2">
                  <c:v>0.31</c:v>
                </c:pt>
                <c:pt idx="3">
                  <c:v>0.36</c:v>
                </c:pt>
                <c:pt idx="4">
                  <c:v>0.14000000000000001</c:v>
                </c:pt>
                <c:pt idx="5">
                  <c:v>0.33</c:v>
                </c:pt>
                <c:pt idx="6">
                  <c:v>0.42</c:v>
                </c:pt>
                <c:pt idx="7">
                  <c:v>0.44</c:v>
                </c:pt>
              </c:numCache>
            </c:numRef>
          </c:val>
          <c:extLst xmlns:c16r2="http://schemas.microsoft.com/office/drawing/2015/06/chart">
            <c:ext xmlns:c16="http://schemas.microsoft.com/office/drawing/2014/chart" uri="{C3380CC4-5D6E-409C-BE32-E72D297353CC}">
              <c16:uniqueId val="{00000011-A539-4319-AD68-B1D4596976BD}"/>
            </c:ext>
          </c:extLst>
        </c:ser>
        <c:ser>
          <c:idx val="2"/>
          <c:order val="2"/>
          <c:tx>
            <c:strRef>
              <c:f>Sheet1!$E$1</c:f>
              <c:strCache>
                <c:ptCount val="1"/>
                <c:pt idx="0">
                  <c:v>Not very worried</c:v>
                </c:pt>
              </c:strCache>
            </c:strRef>
          </c:tx>
          <c:spPr>
            <a:solidFill>
              <a:schemeClr val="accent6"/>
            </a:solidFill>
          </c:spPr>
          <c:invertIfNegative val="0"/>
          <c:dLbls>
            <c:dLbl>
              <c:idx val="0"/>
              <c:layout/>
              <c:tx>
                <c:rich>
                  <a:bodyPr/>
                  <a:lstStyle/>
                  <a:p>
                    <a:pPr algn="ctr">
                      <a:defRPr>
                        <a:solidFill>
                          <a:schemeClr val="bg1"/>
                        </a:solidFill>
                      </a:defRPr>
                    </a:pPr>
                    <a:r>
                      <a:rPr lang="en-US">
                        <a:solidFill>
                          <a:schemeClr val="bg1"/>
                        </a:solidFill>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A539-4319-AD68-B1D4596976BD}"/>
                </c:ext>
              </c:extLst>
            </c:dLbl>
            <c:dLbl>
              <c:idx val="1"/>
              <c:layout/>
              <c:tx>
                <c:rich>
                  <a:bodyPr/>
                  <a:lstStyle/>
                  <a:p>
                    <a:pPr algn="ctr">
                      <a:defRPr>
                        <a:solidFill>
                          <a:schemeClr val="bg1"/>
                        </a:solidFill>
                      </a:defRPr>
                    </a:pPr>
                    <a:r>
                      <a:rPr lang="en-US">
                        <a:solidFill>
                          <a:schemeClr val="bg1"/>
                        </a:solidFill>
                      </a:rPr>
                      <a:t>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A539-4319-AD68-B1D4596976BD}"/>
                </c:ext>
              </c:extLst>
            </c:dLbl>
            <c:dLbl>
              <c:idx val="2"/>
              <c:layout/>
              <c:tx>
                <c:rich>
                  <a:bodyPr/>
                  <a:lstStyle/>
                  <a:p>
                    <a:pPr algn="ctr">
                      <a:defRPr>
                        <a:solidFill>
                          <a:schemeClr val="bg1"/>
                        </a:solidFill>
                      </a:defRPr>
                    </a:pPr>
                    <a:r>
                      <a:rPr lang="en-US">
                        <a:solidFill>
                          <a:schemeClr val="bg1"/>
                        </a:solidFill>
                      </a:rPr>
                      <a:t>48%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A539-4319-AD68-B1D4596976BD}"/>
                </c:ext>
              </c:extLst>
            </c:dLbl>
            <c:dLbl>
              <c:idx val="3"/>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A539-4319-AD68-B1D4596976BD}"/>
                </c:ext>
              </c:extLst>
            </c:dLbl>
            <c:dLbl>
              <c:idx val="4"/>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A539-4319-AD68-B1D4596976BD}"/>
                </c:ext>
              </c:extLst>
            </c:dLbl>
            <c:dLbl>
              <c:idx val="5"/>
              <c:layout/>
              <c:tx>
                <c:rich>
                  <a:bodyPr/>
                  <a:lstStyle/>
                  <a:p>
                    <a:pPr algn="ctr">
                      <a:defRPr>
                        <a:solidFill>
                          <a:schemeClr val="bg1"/>
                        </a:solidFill>
                      </a:defRPr>
                    </a:pPr>
                    <a:r>
                      <a:rPr lang="en-US">
                        <a:solidFill>
                          <a:schemeClr val="bg1"/>
                        </a:solidFill>
                      </a:rPr>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A539-4319-AD68-B1D4596976BD}"/>
                </c:ext>
              </c:extLst>
            </c:dLbl>
            <c:dLbl>
              <c:idx val="6"/>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A539-4319-AD68-B1D4596976BD}"/>
                </c:ext>
              </c:extLst>
            </c:dLbl>
            <c:dLbl>
              <c:idx val="7"/>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A539-4319-AD68-B1D4596976B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'Sheet1'!$E$2:$E$9</c:f>
              <c:numCache>
                <c:formatCode>0%</c:formatCode>
                <c:ptCount val="8"/>
                <c:pt idx="0">
                  <c:v>0.32</c:v>
                </c:pt>
                <c:pt idx="1">
                  <c:v>0.46</c:v>
                </c:pt>
                <c:pt idx="2">
                  <c:v>0.48</c:v>
                </c:pt>
                <c:pt idx="3">
                  <c:v>0.43</c:v>
                </c:pt>
                <c:pt idx="4">
                  <c:v>0.4</c:v>
                </c:pt>
                <c:pt idx="5">
                  <c:v>0.47</c:v>
                </c:pt>
                <c:pt idx="6">
                  <c:v>0.33</c:v>
                </c:pt>
                <c:pt idx="7">
                  <c:v>0.33</c:v>
                </c:pt>
              </c:numCache>
            </c:numRef>
          </c:val>
          <c:extLst xmlns:c16r2="http://schemas.microsoft.com/office/drawing/2015/06/chart">
            <c:ext xmlns:c16="http://schemas.microsoft.com/office/drawing/2014/chart" uri="{C3380CC4-5D6E-409C-BE32-E72D297353CC}">
              <c16:uniqueId val="{0000001A-A539-4319-AD68-B1D4596976BD}"/>
            </c:ext>
          </c:extLst>
        </c:ser>
        <c:ser>
          <c:idx val="3"/>
          <c:order val="3"/>
          <c:tx>
            <c:strRef>
              <c:f>Sheet1!$F$1</c:f>
              <c:strCache>
                <c:ptCount val="1"/>
                <c:pt idx="0">
                  <c:v>Not at all worried</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A539-4319-AD68-B1D4596976BD}"/>
                </c:ext>
              </c:extLst>
            </c:dLbl>
            <c:dLbl>
              <c:idx val="1"/>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A539-4319-AD68-B1D4596976BD}"/>
                </c:ext>
              </c:extLst>
            </c:dLbl>
            <c:dLbl>
              <c:idx val="2"/>
              <c:layout/>
              <c:tx>
                <c:rich>
                  <a:bodyPr/>
                  <a:lstStyle/>
                  <a:p>
                    <a:pPr algn="ctr">
                      <a:defRPr>
                        <a:solidFill>
                          <a:schemeClr val="bg1"/>
                        </a:solidFill>
                      </a:defRPr>
                    </a:pPr>
                    <a:r>
                      <a:rPr lang="en-US">
                        <a:solidFill>
                          <a:schemeClr val="bg1"/>
                        </a:solidFill>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A539-4319-AD68-B1D4596976BD}"/>
                </c:ext>
              </c:extLst>
            </c:dLbl>
            <c:dLbl>
              <c:idx val="3"/>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A539-4319-AD68-B1D4596976BD}"/>
                </c:ext>
              </c:extLst>
            </c:dLbl>
            <c:dLbl>
              <c:idx val="4"/>
              <c:layout/>
              <c:tx>
                <c:rich>
                  <a:bodyPr/>
                  <a:lstStyle/>
                  <a:p>
                    <a:pPr algn="ctr">
                      <a:defRPr>
                        <a:solidFill>
                          <a:schemeClr val="bg1"/>
                        </a:solidFill>
                      </a:defRPr>
                    </a:pPr>
                    <a:r>
                      <a:rPr lang="en-US">
                        <a:solidFill>
                          <a:schemeClr val="bg1"/>
                        </a:solidFill>
                      </a:rPr>
                      <a:t>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A539-4319-AD68-B1D4596976BD}"/>
                </c:ext>
              </c:extLst>
            </c:dLbl>
            <c:dLbl>
              <c:idx val="5"/>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A539-4319-AD68-B1D4596976BD}"/>
                </c:ext>
              </c:extLst>
            </c:dLbl>
            <c:dLbl>
              <c:idx val="6"/>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A539-4319-AD68-B1D4596976BD}"/>
                </c:ext>
              </c:extLst>
            </c:dLbl>
            <c:dLbl>
              <c:idx val="7"/>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A539-4319-AD68-B1D4596976BD}"/>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'Sheet1'!$F$2:$F$9</c:f>
              <c:numCache>
                <c:formatCode>0%</c:formatCode>
                <c:ptCount val="8"/>
                <c:pt idx="0">
                  <c:v>0.03</c:v>
                </c:pt>
                <c:pt idx="1">
                  <c:v>0.08</c:v>
                </c:pt>
                <c:pt idx="2">
                  <c:v>0.12</c:v>
                </c:pt>
                <c:pt idx="3">
                  <c:v>0.11</c:v>
                </c:pt>
                <c:pt idx="4">
                  <c:v>0.39</c:v>
                </c:pt>
                <c:pt idx="5">
                  <c:v>0.09</c:v>
                </c:pt>
                <c:pt idx="6">
                  <c:v>0.06</c:v>
                </c:pt>
                <c:pt idx="7">
                  <c:v>0.06</c:v>
                </c:pt>
              </c:numCache>
            </c:numRef>
          </c:val>
          <c:extLst xmlns:c16r2="http://schemas.microsoft.com/office/drawing/2015/06/chart">
            <c:ext xmlns:c16="http://schemas.microsoft.com/office/drawing/2014/chart" uri="{C3380CC4-5D6E-409C-BE32-E72D297353CC}">
              <c16:uniqueId val="{00000023-A539-4319-AD68-B1D4596976BD}"/>
            </c:ext>
          </c:extLst>
        </c:ser>
        <c:dLbls>
          <c:showLegendKey val="1"/>
          <c:showVal val="1"/>
          <c:showCatName val="1"/>
          <c:showSerName val="1"/>
          <c:showPercent val="1"/>
          <c:showBubbleSize val="1"/>
        </c:dLbls>
        <c:gapWidth val="100"/>
        <c:overlap val="100"/>
        <c:axId val="50244992"/>
        <c:axId val="232989824"/>
      </c:barChart>
      <c:catAx>
        <c:axId val="50244992"/>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2989824"/>
        <c:crosses val="autoZero"/>
        <c:auto val="0"/>
        <c:lblAlgn val="ctr"/>
        <c:lblOffset val="100"/>
        <c:noMultiLvlLbl val="0"/>
      </c:catAx>
      <c:valAx>
        <c:axId val="232989824"/>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50244992"/>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791-4AC9-B89B-851E4B2AB20B}"/>
                </c:ext>
              </c:extLst>
            </c:dLbl>
            <c:dLbl>
              <c:idx val="1"/>
              <c:layout/>
              <c:tx>
                <c:rich>
                  <a:bodyPr/>
                  <a:lstStyle/>
                  <a:p>
                    <a:pPr algn="ctr">
                      <a:defRPr/>
                    </a:pPr>
                    <a:r>
                      <a:rPr lang="en-US"/>
                      <a:t>66%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791-4AC9-B89B-851E4B2AB20B}"/>
                </c:ext>
              </c:extLst>
            </c:dLbl>
            <c:dLbl>
              <c:idx val="2"/>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791-4AC9-B89B-851E4B2AB20B}"/>
                </c:ext>
              </c:extLst>
            </c:dLbl>
            <c:dLbl>
              <c:idx val="3"/>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791-4AC9-B89B-851E4B2AB20B}"/>
                </c:ext>
              </c:extLst>
            </c:dLbl>
            <c:dLbl>
              <c:idx val="4"/>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791-4AC9-B89B-851E4B2AB20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1</c:v>
                </c:pt>
                <c:pt idx="1">
                  <c:v>2</c:v>
                </c:pt>
                <c:pt idx="2">
                  <c:v>3</c:v>
                </c:pt>
                <c:pt idx="3">
                  <c:v>4</c:v>
                </c:pt>
                <c:pt idx="4">
                  <c:v>5</c:v>
                </c:pt>
              </c:strCache>
            </c:strRef>
          </c:cat>
          <c:val>
            <c:numRef>
              <c:f>'Sheet1'!$C$2:$C$6</c:f>
              <c:numCache>
                <c:formatCode>0%</c:formatCode>
                <c:ptCount val="5"/>
                <c:pt idx="0">
                  <c:v>0.19</c:v>
                </c:pt>
                <c:pt idx="1">
                  <c:v>0.66</c:v>
                </c:pt>
                <c:pt idx="2">
                  <c:v>0.11</c:v>
                </c:pt>
                <c:pt idx="3">
                  <c:v>0.03</c:v>
                </c:pt>
                <c:pt idx="4">
                  <c:v>0.01</c:v>
                </c:pt>
              </c:numCache>
            </c:numRef>
          </c:val>
          <c:extLst xmlns:c16r2="http://schemas.microsoft.com/office/drawing/2015/06/chart">
            <c:ext xmlns:c16="http://schemas.microsoft.com/office/drawing/2014/chart" uri="{C3380CC4-5D6E-409C-BE32-E72D297353CC}">
              <c16:uniqueId val="{00000005-C791-4AC9-B89B-851E4B2AB20B}"/>
            </c:ext>
          </c:extLst>
        </c:ser>
        <c:ser>
          <c:idx val="1"/>
          <c:order val="1"/>
          <c:tx>
            <c:strRef>
              <c:f>Sheet1!$D$1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C791-4AC9-B89B-851E4B2AB20B}"/>
                </c:ext>
              </c:extLst>
            </c:dLbl>
            <c:dLbl>
              <c:idx val="1"/>
              <c:layout/>
              <c:tx>
                <c:rich>
                  <a:bodyPr/>
                  <a:lstStyle/>
                  <a:p>
                    <a:pPr algn="ctr">
                      <a:defRPr/>
                    </a:pPr>
                    <a:r>
                      <a:rPr lang="en-US"/>
                      <a:t>64%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791-4AC9-B89B-851E4B2AB20B}"/>
                </c:ext>
              </c:extLst>
            </c:dLbl>
            <c:dLbl>
              <c:idx val="2"/>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791-4AC9-B89B-851E4B2AB20B}"/>
                </c:ext>
              </c:extLst>
            </c:dLbl>
            <c:dLbl>
              <c:idx val="3"/>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791-4AC9-B89B-851E4B2AB20B}"/>
                </c:ext>
              </c:extLst>
            </c:dLbl>
            <c:dLbl>
              <c:idx val="4"/>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791-4AC9-B89B-851E4B2AB20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1</c:v>
                </c:pt>
                <c:pt idx="1">
                  <c:v>2</c:v>
                </c:pt>
                <c:pt idx="2">
                  <c:v>3</c:v>
                </c:pt>
                <c:pt idx="3">
                  <c:v>4</c:v>
                </c:pt>
                <c:pt idx="4">
                  <c:v>5</c:v>
                </c:pt>
              </c:strCache>
            </c:strRef>
          </c:cat>
          <c:val>
            <c:numRef>
              <c:f>'Sheet1'!$D$2:$D$6</c:f>
              <c:numCache>
                <c:formatCode>0%</c:formatCode>
                <c:ptCount val="5"/>
                <c:pt idx="0">
                  <c:v>0.19</c:v>
                </c:pt>
                <c:pt idx="1">
                  <c:v>0.64</c:v>
                </c:pt>
                <c:pt idx="2">
                  <c:v>0.11</c:v>
                </c:pt>
                <c:pt idx="3">
                  <c:v>0.04</c:v>
                </c:pt>
                <c:pt idx="4">
                  <c:v>0.02</c:v>
                </c:pt>
              </c:numCache>
            </c:numRef>
          </c:val>
          <c:extLst xmlns:c16r2="http://schemas.microsoft.com/office/drawing/2015/06/chart">
            <c:ext xmlns:c16="http://schemas.microsoft.com/office/drawing/2014/chart" uri="{C3380CC4-5D6E-409C-BE32-E72D297353CC}">
              <c16:uniqueId val="{0000000B-C791-4AC9-B89B-851E4B2AB20B}"/>
            </c:ext>
          </c:extLst>
        </c:ser>
        <c:dLbls>
          <c:showLegendKey val="1"/>
          <c:showVal val="1"/>
          <c:showCatName val="1"/>
          <c:showSerName val="1"/>
          <c:showPercent val="1"/>
          <c:showBubbleSize val="1"/>
        </c:dLbls>
        <c:gapWidth val="100"/>
        <c:axId val="192873600"/>
        <c:axId val="192875136"/>
      </c:barChart>
      <c:catAx>
        <c:axId val="192873600"/>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2875136"/>
        <c:crosses val="autoZero"/>
        <c:auto val="0"/>
        <c:lblAlgn val="ctr"/>
        <c:lblOffset val="100"/>
        <c:noMultiLvlLbl val="0"/>
      </c:catAx>
      <c:valAx>
        <c:axId val="192875136"/>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2873600"/>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2.86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5B4-4DCE-A67A-4252655CF78B}"/>
                </c:ext>
              </c:extLst>
            </c:dLbl>
            <c:dLbl>
              <c:idx val="1"/>
              <c:layout/>
              <c:tx>
                <c:rich>
                  <a:bodyPr/>
                  <a:lstStyle/>
                  <a:p>
                    <a:pPr algn="ctr">
                      <a:defRPr/>
                    </a:pPr>
                    <a:r>
                      <a:rPr lang="en-US" baseline="0">
                        <a:latin typeface="Tahoma"/>
                        <a:ea typeface="Tahoma"/>
                        <a:cs typeface="Tahoma"/>
                      </a:rPr>
                      <a:t>2.46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5B4-4DCE-A67A-4252655CF78B}"/>
                </c:ext>
              </c:extLst>
            </c:dLbl>
            <c:dLbl>
              <c:idx val="2"/>
              <c:layout/>
              <c:tx>
                <c:rich>
                  <a:bodyPr/>
                  <a:lstStyle/>
                  <a:p>
                    <a:pPr algn="ctr">
                      <a:defRPr/>
                    </a:pPr>
                    <a:r>
                      <a:rPr lang="en-US" baseline="0">
                        <a:latin typeface="Tahoma"/>
                        <a:ea typeface="Tahoma"/>
                        <a:cs typeface="Tahoma"/>
                      </a:rPr>
                      <a:t>2.39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5B4-4DCE-A67A-4252655CF78B}"/>
                </c:ext>
              </c:extLst>
            </c:dLbl>
            <c:dLbl>
              <c:idx val="3"/>
              <c:layout/>
              <c:tx>
                <c:rich>
                  <a:bodyPr/>
                  <a:lstStyle/>
                  <a:p>
                    <a:pPr algn="ctr">
                      <a:defRPr/>
                    </a:pPr>
                    <a:r>
                      <a:rPr lang="en-US" baseline="0">
                        <a:latin typeface="Tahoma"/>
                        <a:ea typeface="Tahoma"/>
                        <a:cs typeface="Tahoma"/>
                      </a:rPr>
                      <a:t>2.44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B4-4DCE-A67A-4252655CF78B}"/>
                </c:ext>
              </c:extLst>
            </c:dLbl>
            <c:dLbl>
              <c:idx val="4"/>
              <c:layout/>
              <c:tx>
                <c:rich>
                  <a:bodyPr/>
                  <a:lstStyle/>
                  <a:p>
                    <a:pPr algn="ctr">
                      <a:defRPr/>
                    </a:pPr>
                    <a:r>
                      <a:rPr lang="en-US" baseline="0">
                        <a:latin typeface="Tahoma"/>
                        <a:ea typeface="Tahoma"/>
                        <a:cs typeface="Tahoma"/>
                      </a:rPr>
                      <a:t>1.80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5B4-4DCE-A67A-4252655CF78B}"/>
                </c:ext>
              </c:extLst>
            </c:dLbl>
            <c:dLbl>
              <c:idx val="5"/>
              <c:layout/>
              <c:tx>
                <c:rich>
                  <a:bodyPr/>
                  <a:lstStyle/>
                  <a:p>
                    <a:pPr algn="ctr">
                      <a:defRPr/>
                    </a:pPr>
                    <a:r>
                      <a:rPr lang="en-US" baseline="0">
                        <a:latin typeface="Tahoma"/>
                        <a:ea typeface="Tahoma"/>
                        <a:cs typeface="Tahoma"/>
                      </a:rPr>
                      <a:t>2.43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5B4-4DCE-A67A-4252655CF78B}"/>
                </c:ext>
              </c:extLst>
            </c:dLbl>
            <c:dLbl>
              <c:idx val="6"/>
              <c:layout/>
              <c:tx>
                <c:rich>
                  <a:bodyPr/>
                  <a:lstStyle/>
                  <a:p>
                    <a:pPr algn="ctr">
                      <a:defRPr/>
                    </a:pPr>
                    <a:r>
                      <a:rPr lang="en-US" baseline="0">
                        <a:latin typeface="Tahoma"/>
                        <a:ea typeface="Tahoma"/>
                        <a:cs typeface="Tahoma"/>
                      </a:rPr>
                      <a:t>2.70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5B4-4DCE-A67A-4252655CF78B}"/>
                </c:ext>
              </c:extLst>
            </c:dLbl>
            <c:dLbl>
              <c:idx val="7"/>
              <c:layout/>
              <c:tx>
                <c:rich>
                  <a:bodyPr/>
                  <a:lstStyle/>
                  <a:p>
                    <a:pPr algn="ctr">
                      <a:defRPr/>
                    </a:pPr>
                    <a:r>
                      <a:rPr lang="en-US" baseline="0">
                        <a:latin typeface="Tahoma"/>
                        <a:ea typeface="Tahoma"/>
                        <a:cs typeface="Tahoma"/>
                      </a:rPr>
                      <a:t>2.76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5B4-4DCE-A67A-4252655CF78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'Sheet1'!$C$2:$C$9</c:f>
              <c:numCache>
                <c:formatCode>0.00</c:formatCode>
                <c:ptCount val="8"/>
                <c:pt idx="0">
                  <c:v>2.86</c:v>
                </c:pt>
                <c:pt idx="1">
                  <c:v>2.46</c:v>
                </c:pt>
                <c:pt idx="2">
                  <c:v>2.39</c:v>
                </c:pt>
                <c:pt idx="3">
                  <c:v>2.44</c:v>
                </c:pt>
                <c:pt idx="4">
                  <c:v>1.8</c:v>
                </c:pt>
                <c:pt idx="5">
                  <c:v>2.4300000000000002</c:v>
                </c:pt>
                <c:pt idx="6">
                  <c:v>2.7</c:v>
                </c:pt>
                <c:pt idx="7">
                  <c:v>2.76</c:v>
                </c:pt>
              </c:numCache>
            </c:numRef>
          </c:val>
          <c:extLst xmlns:c16r2="http://schemas.microsoft.com/office/drawing/2015/06/chart">
            <c:ext xmlns:c16="http://schemas.microsoft.com/office/drawing/2014/chart" uri="{C3380CC4-5D6E-409C-BE32-E72D297353CC}">
              <c16:uniqueId val="{00000008-65B4-4DCE-A67A-4252655CF78B}"/>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2.86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5B4-4DCE-A67A-4252655CF78B}"/>
                </c:ext>
              </c:extLst>
            </c:dLbl>
            <c:dLbl>
              <c:idx val="1"/>
              <c:layout/>
              <c:tx>
                <c:rich>
                  <a:bodyPr/>
                  <a:lstStyle/>
                  <a:p>
                    <a:pPr algn="ctr">
                      <a:defRPr/>
                    </a:pPr>
                    <a:r>
                      <a:rPr lang="en-US" baseline="0">
                        <a:latin typeface="Tahoma"/>
                        <a:ea typeface="Tahoma"/>
                        <a:cs typeface="Tahoma"/>
                      </a:rPr>
                      <a:t>2.41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5B4-4DCE-A67A-4252655CF78B}"/>
                </c:ext>
              </c:extLst>
            </c:dLbl>
            <c:dLbl>
              <c:idx val="2"/>
              <c:layout/>
              <c:tx>
                <c:rich>
                  <a:bodyPr/>
                  <a:lstStyle/>
                  <a:p>
                    <a:pPr algn="ctr">
                      <a:defRPr/>
                    </a:pPr>
                    <a:r>
                      <a:rPr lang="en-US" baseline="0">
                        <a:latin typeface="Tahoma"/>
                        <a:ea typeface="Tahoma"/>
                        <a:cs typeface="Tahoma"/>
                      </a:rPr>
                      <a:t>2.36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5B4-4DCE-A67A-4252655CF78B}"/>
                </c:ext>
              </c:extLst>
            </c:dLbl>
            <c:dLbl>
              <c:idx val="3"/>
              <c:layout/>
              <c:tx>
                <c:rich>
                  <a:bodyPr/>
                  <a:lstStyle/>
                  <a:p>
                    <a:pPr algn="ctr">
                      <a:defRPr/>
                    </a:pPr>
                    <a:r>
                      <a:rPr lang="en-US" baseline="0">
                        <a:latin typeface="Tahoma"/>
                        <a:ea typeface="Tahoma"/>
                        <a:cs typeface="Tahoma"/>
                      </a:rPr>
                      <a:t>2.40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5B4-4DCE-A67A-4252655CF78B}"/>
                </c:ext>
              </c:extLst>
            </c:dLbl>
            <c:dLbl>
              <c:idx val="4"/>
              <c:layout/>
              <c:tx>
                <c:rich>
                  <a:bodyPr/>
                  <a:lstStyle/>
                  <a:p>
                    <a:pPr algn="ctr">
                      <a:defRPr/>
                    </a:pPr>
                    <a:r>
                      <a:rPr lang="en-US" baseline="0">
                        <a:latin typeface="Tahoma"/>
                        <a:ea typeface="Tahoma"/>
                        <a:cs typeface="Tahoma"/>
                      </a:rPr>
                      <a:t>1.71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5B4-4DCE-A67A-4252655CF78B}"/>
                </c:ext>
              </c:extLst>
            </c:dLbl>
            <c:dLbl>
              <c:idx val="5"/>
              <c:layout/>
              <c:tx>
                <c:rich>
                  <a:bodyPr/>
                  <a:lstStyle/>
                  <a:p>
                    <a:pPr algn="ctr">
                      <a:defRPr/>
                    </a:pPr>
                    <a:r>
                      <a:rPr lang="en-US" baseline="0">
                        <a:latin typeface="Tahoma"/>
                        <a:ea typeface="Tahoma"/>
                        <a:cs typeface="Tahoma"/>
                      </a:rPr>
                      <a:t>2.40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5B4-4DCE-A67A-4252655CF78B}"/>
                </c:ext>
              </c:extLst>
            </c:dLbl>
            <c:dLbl>
              <c:idx val="6"/>
              <c:layout/>
              <c:tx>
                <c:rich>
                  <a:bodyPr/>
                  <a:lstStyle/>
                  <a:p>
                    <a:pPr algn="ctr">
                      <a:defRPr/>
                    </a:pPr>
                    <a:r>
                      <a:rPr lang="en-US" baseline="0">
                        <a:latin typeface="Tahoma"/>
                        <a:ea typeface="Tahoma"/>
                        <a:cs typeface="Tahoma"/>
                      </a:rPr>
                      <a:t>2.70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5B4-4DCE-A67A-4252655CF78B}"/>
                </c:ext>
              </c:extLst>
            </c:dLbl>
            <c:dLbl>
              <c:idx val="7"/>
              <c:layout/>
              <c:tx>
                <c:rich>
                  <a:bodyPr/>
                  <a:lstStyle/>
                  <a:p>
                    <a:pPr algn="ctr">
                      <a:defRPr/>
                    </a:pPr>
                    <a:r>
                      <a:rPr lang="en-US" baseline="0">
                        <a:latin typeface="Tahoma"/>
                        <a:ea typeface="Tahoma"/>
                        <a:cs typeface="Tahoma"/>
                      </a:rPr>
                      <a:t>2.73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5B4-4DCE-A67A-4252655CF78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'Sheet1'!$D$2:$D$9</c:f>
              <c:numCache>
                <c:formatCode>0.00</c:formatCode>
                <c:ptCount val="8"/>
                <c:pt idx="0">
                  <c:v>2.86</c:v>
                </c:pt>
                <c:pt idx="1">
                  <c:v>2.41</c:v>
                </c:pt>
                <c:pt idx="2">
                  <c:v>2.36</c:v>
                </c:pt>
                <c:pt idx="3">
                  <c:v>2.4</c:v>
                </c:pt>
                <c:pt idx="4">
                  <c:v>1.71</c:v>
                </c:pt>
                <c:pt idx="5">
                  <c:v>2.4</c:v>
                </c:pt>
                <c:pt idx="6">
                  <c:v>2.7</c:v>
                </c:pt>
                <c:pt idx="7">
                  <c:v>2.73</c:v>
                </c:pt>
              </c:numCache>
            </c:numRef>
          </c:val>
          <c:extLst xmlns:c16r2="http://schemas.microsoft.com/office/drawing/2015/06/chart">
            <c:ext xmlns:c16="http://schemas.microsoft.com/office/drawing/2014/chart" uri="{C3380CC4-5D6E-409C-BE32-E72D297353CC}">
              <c16:uniqueId val="{00000011-65B4-4DCE-A67A-4252655CF78B}"/>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2.82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5B4-4DCE-A67A-4252655CF78B}"/>
                </c:ext>
              </c:extLst>
            </c:dLbl>
            <c:dLbl>
              <c:idx val="1"/>
              <c:layout/>
              <c:tx>
                <c:rich>
                  <a:bodyPr/>
                  <a:lstStyle/>
                  <a:p>
                    <a:pPr algn="ctr">
                      <a:defRPr/>
                    </a:pPr>
                    <a:r>
                      <a:rPr lang="en-US" baseline="0">
                        <a:latin typeface="Tahoma"/>
                        <a:ea typeface="Tahoma"/>
                        <a:cs typeface="Tahoma"/>
                      </a:rPr>
                      <a:t>2.50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5B4-4DCE-A67A-4252655CF78B}"/>
                </c:ext>
              </c:extLst>
            </c:dLbl>
            <c:dLbl>
              <c:idx val="2"/>
              <c:layout/>
              <c:tx>
                <c:rich>
                  <a:bodyPr/>
                  <a:lstStyle/>
                  <a:p>
                    <a:pPr algn="ctr">
                      <a:defRPr/>
                    </a:pPr>
                    <a:r>
                      <a:rPr lang="en-US" baseline="0">
                        <a:latin typeface="Tahoma"/>
                        <a:ea typeface="Tahoma"/>
                        <a:cs typeface="Tahoma"/>
                      </a:rPr>
                      <a:t>2.38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5B4-4DCE-A67A-4252655CF78B}"/>
                </c:ext>
              </c:extLst>
            </c:dLbl>
            <c:dLbl>
              <c:idx val="3"/>
              <c:layout/>
              <c:tx>
                <c:rich>
                  <a:bodyPr/>
                  <a:lstStyle/>
                  <a:p>
                    <a:pPr algn="ctr">
                      <a:defRPr/>
                    </a:pPr>
                    <a:r>
                      <a:rPr lang="en-US" baseline="0">
                        <a:latin typeface="Tahoma"/>
                        <a:ea typeface="Tahoma"/>
                        <a:cs typeface="Tahoma"/>
                      </a:rPr>
                      <a:t>2.45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65B4-4DCE-A67A-4252655CF78B}"/>
                </c:ext>
              </c:extLst>
            </c:dLbl>
            <c:dLbl>
              <c:idx val="4"/>
              <c:layout/>
              <c:tx>
                <c:rich>
                  <a:bodyPr/>
                  <a:lstStyle/>
                  <a:p>
                    <a:pPr algn="ctr">
                      <a:defRPr/>
                    </a:pPr>
                    <a:r>
                      <a:rPr lang="en-US" baseline="0">
                        <a:latin typeface="Tahoma"/>
                        <a:ea typeface="Tahoma"/>
                        <a:cs typeface="Tahoma"/>
                      </a:rPr>
                      <a:t>1.88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65B4-4DCE-A67A-4252655CF78B}"/>
                </c:ext>
              </c:extLst>
            </c:dLbl>
            <c:dLbl>
              <c:idx val="5"/>
              <c:layout/>
              <c:tx>
                <c:rich>
                  <a:bodyPr/>
                  <a:lstStyle/>
                  <a:p>
                    <a:pPr algn="ctr">
                      <a:defRPr/>
                    </a:pPr>
                    <a:r>
                      <a:rPr lang="en-US" baseline="0">
                        <a:latin typeface="Tahoma"/>
                        <a:ea typeface="Tahoma"/>
                        <a:cs typeface="Tahoma"/>
                      </a:rPr>
                      <a:t>2.47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65B4-4DCE-A67A-4252655CF78B}"/>
                </c:ext>
              </c:extLst>
            </c:dLbl>
            <c:dLbl>
              <c:idx val="6"/>
              <c:layout/>
              <c:tx>
                <c:rich>
                  <a:bodyPr/>
                  <a:lstStyle/>
                  <a:p>
                    <a:pPr algn="ctr">
                      <a:defRPr/>
                    </a:pPr>
                    <a:r>
                      <a:rPr lang="en-US" baseline="0">
                        <a:latin typeface="Tahoma"/>
                        <a:ea typeface="Tahoma"/>
                        <a:cs typeface="Tahoma"/>
                      </a:rPr>
                      <a:t>2.72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65B4-4DCE-A67A-4252655CF78B}"/>
                </c:ext>
              </c:extLst>
            </c:dLbl>
            <c:dLbl>
              <c:idx val="7"/>
              <c:layout/>
              <c:tx>
                <c:rich>
                  <a:bodyPr/>
                  <a:lstStyle/>
                  <a:p>
                    <a:pPr algn="ctr">
                      <a:defRPr/>
                    </a:pPr>
                    <a:r>
                      <a:rPr lang="en-US" baseline="0">
                        <a:latin typeface="Tahoma"/>
                        <a:ea typeface="Tahoma"/>
                        <a:cs typeface="Tahoma"/>
                      </a:rPr>
                      <a:t>2.72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65B4-4DCE-A67A-4252655CF78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...having your home broken into and something stolen?</c:v>
                </c:pt>
                <c:pt idx="1">
                  <c:v>...being mugged  or robbed?</c:v>
                </c:pt>
                <c:pt idx="2">
                  <c:v>...having your car stolen?</c:v>
                </c:pt>
                <c:pt idx="3">
                  <c:v>...having things stolen from your car?</c:v>
                </c:pt>
                <c:pt idx="4">
                  <c:v>...being raped or sexually assaulted?</c:v>
                </c:pt>
                <c:pt idx="5">
                  <c:v>...being physically attacked by strangers?</c:v>
                </c:pt>
                <c:pt idx="6">
                  <c:v>...being a victim of online or cyber crime?</c:v>
                </c:pt>
                <c:pt idx="7">
                  <c:v>...being a victim of identity theft?</c:v>
                </c:pt>
              </c:strCache>
            </c:strRef>
          </c:cat>
          <c:val>
            <c:numRef>
              <c:f>'Sheet1'!$E$2:$E$9</c:f>
              <c:numCache>
                <c:formatCode>0.00</c:formatCode>
                <c:ptCount val="8"/>
                <c:pt idx="0">
                  <c:v>2.82</c:v>
                </c:pt>
                <c:pt idx="1">
                  <c:v>2.5</c:v>
                </c:pt>
                <c:pt idx="2">
                  <c:v>2.38</c:v>
                </c:pt>
                <c:pt idx="3">
                  <c:v>2.4500000000000002</c:v>
                </c:pt>
                <c:pt idx="4">
                  <c:v>1.88</c:v>
                </c:pt>
                <c:pt idx="5">
                  <c:v>2.4700000000000002</c:v>
                </c:pt>
                <c:pt idx="6">
                  <c:v>2.72</c:v>
                </c:pt>
                <c:pt idx="7">
                  <c:v>2.72</c:v>
                </c:pt>
              </c:numCache>
            </c:numRef>
          </c:val>
          <c:extLst xmlns:c16r2="http://schemas.microsoft.com/office/drawing/2015/06/chart">
            <c:ext xmlns:c16="http://schemas.microsoft.com/office/drawing/2014/chart" uri="{C3380CC4-5D6E-409C-BE32-E72D297353CC}">
              <c16:uniqueId val="{0000001A-65B4-4DCE-A67A-4252655CF78B}"/>
            </c:ext>
          </c:extLst>
        </c:ser>
        <c:dLbls>
          <c:showLegendKey val="1"/>
          <c:showVal val="1"/>
          <c:showCatName val="1"/>
          <c:showSerName val="1"/>
          <c:showPercent val="1"/>
          <c:showBubbleSize val="1"/>
        </c:dLbls>
        <c:gapWidth val="100"/>
        <c:axId val="233094528"/>
        <c:axId val="233141376"/>
      </c:barChart>
      <c:catAx>
        <c:axId val="233094528"/>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3141376"/>
        <c:crosses val="autoZero"/>
        <c:auto val="0"/>
        <c:lblAlgn val="ctr"/>
        <c:lblOffset val="100"/>
        <c:noMultiLvlLbl val="0"/>
      </c:catAx>
      <c:valAx>
        <c:axId val="233141376"/>
        <c:scaling>
          <c:orientation val="minMax"/>
          <c:max val="5"/>
          <c:min val="0"/>
        </c:scaling>
        <c:delete val="0"/>
        <c:axPos val="l"/>
        <c:numFmt formatCode="0.0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3094528"/>
        <c:crosses val="autoZero"/>
        <c:crossBetween val="between"/>
      </c:valAx>
      <c:spPr>
        <a:noFill/>
        <a:ln w="3989">
          <a:noFill/>
          <a:round/>
        </a:ln>
      </c:spPr>
    </c:plotArea>
    <c:legend>
      <c:legendPos val="t"/>
      <c:layout>
        <c:manualLayout>
          <c:xMode val="edge"/>
          <c:yMode val="edge"/>
          <c:x val="0.38977130296256807"/>
          <c:y val="8.804866315649873E-2"/>
          <c:w val="0.22316513646546177"/>
          <c:h val="6.4548369847324913E-2"/>
        </c:manualLayout>
      </c:layout>
      <c:overlay val="0"/>
      <c:spPr>
        <a:ln>
          <a:noFill/>
          <a:round/>
        </a:ln>
      </c:spPr>
      <c:txPr>
        <a:bodyPr/>
        <a:lstStyle/>
        <a:p>
          <a:pPr>
            <a:defRPr sz="14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'Crosstab 14'!$K$1</c:f>
              <c:strCache>
                <c:ptCount val="1"/>
                <c:pt idx="0">
                  <c:v>Not at all worried</c:v>
                </c:pt>
              </c:strCache>
            </c:strRef>
          </c:tx>
          <c:spPr>
            <a:solidFill>
              <a:schemeClr val="accent2">
                <a:lumMod val="20000"/>
                <a:lumOff val="80000"/>
              </a:schemeClr>
            </a:solidFill>
            <a:ln>
              <a:noFill/>
            </a:ln>
            <a:effectLst/>
          </c:spPr>
          <c:invertIfNegative val="0"/>
          <c:dPt>
            <c:idx val="1"/>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23-51CE-45BD-A13E-EAE58909FE6C}"/>
              </c:ext>
            </c:extLst>
          </c:dPt>
          <c:dPt>
            <c:idx val="3"/>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22-51CE-45BD-A13E-EAE58909FE6C}"/>
              </c:ext>
            </c:extLst>
          </c:dPt>
          <c:dPt>
            <c:idx val="5"/>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21-51CE-45BD-A13E-EAE58909FE6C}"/>
              </c:ext>
            </c:extLst>
          </c:dPt>
          <c:dPt>
            <c:idx val="7"/>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20-51CE-45BD-A13E-EAE58909FE6C}"/>
              </c:ext>
            </c:extLst>
          </c:dPt>
          <c:dPt>
            <c:idx val="9"/>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1F-51CE-45BD-A13E-EAE58909FE6C}"/>
              </c:ext>
            </c:extLst>
          </c:dPt>
          <c:dPt>
            <c:idx val="11"/>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1E-51CE-45BD-A13E-EAE58909FE6C}"/>
              </c:ext>
            </c:extLst>
          </c:dPt>
          <c:dPt>
            <c:idx val="13"/>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1D-51CE-45BD-A13E-EAE58909FE6C}"/>
              </c:ext>
            </c:extLst>
          </c:dPt>
          <c:dPt>
            <c:idx val="15"/>
            <c:invertIfNegative val="0"/>
            <c:bubble3D val="0"/>
            <c:spPr>
              <a:solidFill>
                <a:srgbClr val="C9E9FF"/>
              </a:solidFill>
              <a:ln>
                <a:noFill/>
              </a:ln>
              <a:effectLst/>
            </c:spPr>
            <c:extLst xmlns:c16r2="http://schemas.microsoft.com/office/drawing/2015/06/chart">
              <c:ext xmlns:c16="http://schemas.microsoft.com/office/drawing/2014/chart" uri="{C3380CC4-5D6E-409C-BE32-E72D297353CC}">
                <c16:uniqueId val="{0000001C-51CE-45BD-A13E-EAE58909FE6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14'!$J$2:$J$17</c:f>
              <c:strCache>
                <c:ptCount val="16"/>
                <c:pt idx="0">
                  <c:v>Female...having your home broken into and something stolen?</c:v>
                </c:pt>
                <c:pt idx="1">
                  <c:v>Male...having your home broken into and something stolen?</c:v>
                </c:pt>
                <c:pt idx="2">
                  <c:v>Female...being mugged  or robbed?</c:v>
                </c:pt>
                <c:pt idx="3">
                  <c:v>Male...being mugged  or robbed?</c:v>
                </c:pt>
                <c:pt idx="4">
                  <c:v>Female...having your car stolen?</c:v>
                </c:pt>
                <c:pt idx="5">
                  <c:v>Male...having your car stolen?</c:v>
                </c:pt>
                <c:pt idx="6">
                  <c:v>Female...having things stolen from your car?</c:v>
                </c:pt>
                <c:pt idx="7">
                  <c:v>Male...having things stolen from your car?</c:v>
                </c:pt>
                <c:pt idx="8">
                  <c:v>Female...being raped or sexually assaulted?</c:v>
                </c:pt>
                <c:pt idx="9">
                  <c:v>Male...being raped or sexually assaulted?</c:v>
                </c:pt>
                <c:pt idx="10">
                  <c:v>Female...being physically attacked by strangers?</c:v>
                </c:pt>
                <c:pt idx="11">
                  <c:v>Male...being physically attacked by strangers?</c:v>
                </c:pt>
                <c:pt idx="12">
                  <c:v>Female...being a victim of online or cyber crime?</c:v>
                </c:pt>
                <c:pt idx="13">
                  <c:v>Male...being a victim of online or cyber crime?</c:v>
                </c:pt>
                <c:pt idx="14">
                  <c:v>Female...being a victim of identity theft?</c:v>
                </c:pt>
                <c:pt idx="15">
                  <c:v>Male...being a victim of identity theft?</c:v>
                </c:pt>
              </c:strCache>
            </c:strRef>
          </c:cat>
          <c:val>
            <c:numRef>
              <c:f>'Crosstab 14'!$K$2:$K$17</c:f>
              <c:numCache>
                <c:formatCode>0%</c:formatCode>
                <c:ptCount val="16"/>
                <c:pt idx="0">
                  <c:v>3.2082324455205813E-2</c:v>
                </c:pt>
                <c:pt idx="1">
                  <c:v>3.8536903984323974E-2</c:v>
                </c:pt>
                <c:pt idx="2">
                  <c:v>6.2348668280871669E-2</c:v>
                </c:pt>
                <c:pt idx="3">
                  <c:v>0.10973220117570215</c:v>
                </c:pt>
                <c:pt idx="4">
                  <c:v>0.1271186440677966</c:v>
                </c:pt>
                <c:pt idx="5">
                  <c:v>0.11822338340953625</c:v>
                </c:pt>
                <c:pt idx="6">
                  <c:v>0.12409200968523003</c:v>
                </c:pt>
                <c:pt idx="7">
                  <c:v>8.8830829523187466E-2</c:v>
                </c:pt>
                <c:pt idx="8">
                  <c:v>0.13135593220338984</c:v>
                </c:pt>
                <c:pt idx="9">
                  <c:v>0.6832135858915741</c:v>
                </c:pt>
                <c:pt idx="10">
                  <c:v>7.4455205811138014E-2</c:v>
                </c:pt>
                <c:pt idx="11">
                  <c:v>0.10516002612671456</c:v>
                </c:pt>
                <c:pt idx="12">
                  <c:v>6.2953995157384993E-2</c:v>
                </c:pt>
                <c:pt idx="13">
                  <c:v>6.4663618549967342E-2</c:v>
                </c:pt>
                <c:pt idx="14">
                  <c:v>5.7506053268765137E-2</c:v>
                </c:pt>
                <c:pt idx="15">
                  <c:v>6.0744611365120833E-2</c:v>
                </c:pt>
              </c:numCache>
            </c:numRef>
          </c:val>
          <c:extLst xmlns:c16r2="http://schemas.microsoft.com/office/drawing/2015/06/chart">
            <c:ext xmlns:c16="http://schemas.microsoft.com/office/drawing/2014/chart" uri="{C3380CC4-5D6E-409C-BE32-E72D297353CC}">
              <c16:uniqueId val="{00000000-51CE-45BD-A13E-EAE58909FE6C}"/>
            </c:ext>
          </c:extLst>
        </c:ser>
        <c:ser>
          <c:idx val="1"/>
          <c:order val="1"/>
          <c:tx>
            <c:strRef>
              <c:f>'Crosstab 14'!$L$1</c:f>
              <c:strCache>
                <c:ptCount val="1"/>
                <c:pt idx="0">
                  <c:v>Not very worried</c:v>
                </c:pt>
              </c:strCache>
            </c:strRef>
          </c:tx>
          <c:spPr>
            <a:solidFill>
              <a:schemeClr val="accent2">
                <a:lumMod val="40000"/>
                <a:lumOff val="60000"/>
              </a:schemeClr>
            </a:solidFill>
            <a:ln>
              <a:noFill/>
            </a:ln>
            <a:effectLst/>
          </c:spPr>
          <c:invertIfNegative val="0"/>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B-51CE-45BD-A13E-EAE58909FE6C}"/>
              </c:ext>
            </c:extLst>
          </c:dPt>
          <c:dPt>
            <c:idx val="3"/>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A-51CE-45BD-A13E-EAE58909FE6C}"/>
              </c:ext>
            </c:extLst>
          </c:dPt>
          <c:dPt>
            <c:idx val="5"/>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9-51CE-45BD-A13E-EAE58909FE6C}"/>
              </c:ext>
            </c:extLst>
          </c:dPt>
          <c:dPt>
            <c:idx val="7"/>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8-51CE-45BD-A13E-EAE58909FE6C}"/>
              </c:ext>
            </c:extLst>
          </c:dPt>
          <c:dPt>
            <c:idx val="9"/>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F-51CE-45BD-A13E-EAE58909FE6C}"/>
              </c:ext>
            </c:extLst>
          </c:dPt>
          <c:dPt>
            <c:idx val="1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6-51CE-45BD-A13E-EAE58909FE6C}"/>
              </c:ext>
            </c:extLst>
          </c:dPt>
          <c:dPt>
            <c:idx val="13"/>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5-51CE-45BD-A13E-EAE58909FE6C}"/>
              </c:ext>
            </c:extLst>
          </c:dPt>
          <c:dPt>
            <c:idx val="15"/>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14-51CE-45BD-A13E-EAE58909FE6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14'!$J$2:$J$17</c:f>
              <c:strCache>
                <c:ptCount val="16"/>
                <c:pt idx="0">
                  <c:v>Female...having your home broken into and something stolen?</c:v>
                </c:pt>
                <c:pt idx="1">
                  <c:v>Male...having your home broken into and something stolen?</c:v>
                </c:pt>
                <c:pt idx="2">
                  <c:v>Female...being mugged  or robbed?</c:v>
                </c:pt>
                <c:pt idx="3">
                  <c:v>Male...being mugged  or robbed?</c:v>
                </c:pt>
                <c:pt idx="4">
                  <c:v>Female...having your car stolen?</c:v>
                </c:pt>
                <c:pt idx="5">
                  <c:v>Male...having your car stolen?</c:v>
                </c:pt>
                <c:pt idx="6">
                  <c:v>Female...having things stolen from your car?</c:v>
                </c:pt>
                <c:pt idx="7">
                  <c:v>Male...having things stolen from your car?</c:v>
                </c:pt>
                <c:pt idx="8">
                  <c:v>Female...being raped or sexually assaulted?</c:v>
                </c:pt>
                <c:pt idx="9">
                  <c:v>Male...being raped or sexually assaulted?</c:v>
                </c:pt>
                <c:pt idx="10">
                  <c:v>Female...being physically attacked by strangers?</c:v>
                </c:pt>
                <c:pt idx="11">
                  <c:v>Male...being physically attacked by strangers?</c:v>
                </c:pt>
                <c:pt idx="12">
                  <c:v>Female...being a victim of online or cyber crime?</c:v>
                </c:pt>
                <c:pt idx="13">
                  <c:v>Male...being a victim of online or cyber crime?</c:v>
                </c:pt>
                <c:pt idx="14">
                  <c:v>Female...being a victim of identity theft?</c:v>
                </c:pt>
                <c:pt idx="15">
                  <c:v>Male...being a victim of identity theft?</c:v>
                </c:pt>
              </c:strCache>
            </c:strRef>
          </c:cat>
          <c:val>
            <c:numRef>
              <c:f>'Crosstab 14'!$L$2:$L$17</c:f>
              <c:numCache>
                <c:formatCode>0%</c:formatCode>
                <c:ptCount val="16"/>
                <c:pt idx="0">
                  <c:v>0.31174334140435833</c:v>
                </c:pt>
                <c:pt idx="1">
                  <c:v>0.33311561071195295</c:v>
                </c:pt>
                <c:pt idx="2">
                  <c:v>0.4430992736077482</c:v>
                </c:pt>
                <c:pt idx="3">
                  <c:v>0.47419986936642716</c:v>
                </c:pt>
                <c:pt idx="4">
                  <c:v>0.47578692493946734</c:v>
                </c:pt>
                <c:pt idx="5">
                  <c:v>0.47746570868713262</c:v>
                </c:pt>
                <c:pt idx="6">
                  <c:v>0.4364406779661017</c:v>
                </c:pt>
                <c:pt idx="7">
                  <c:v>0.4356629653821032</c:v>
                </c:pt>
                <c:pt idx="8">
                  <c:v>0.53268765133171914</c:v>
                </c:pt>
                <c:pt idx="9">
                  <c:v>0.25146962769431747</c:v>
                </c:pt>
                <c:pt idx="10">
                  <c:v>0.46912832929782083</c:v>
                </c:pt>
                <c:pt idx="11">
                  <c:v>0.47485303723056826</c:v>
                </c:pt>
                <c:pt idx="12">
                  <c:v>0.3347457627118644</c:v>
                </c:pt>
                <c:pt idx="13">
                  <c:v>0.3403004572175049</c:v>
                </c:pt>
                <c:pt idx="14">
                  <c:v>0.33837772397094429</c:v>
                </c:pt>
                <c:pt idx="15">
                  <c:v>0.33311561071195295</c:v>
                </c:pt>
              </c:numCache>
            </c:numRef>
          </c:val>
          <c:extLst xmlns:c16r2="http://schemas.microsoft.com/office/drawing/2015/06/chart">
            <c:ext xmlns:c16="http://schemas.microsoft.com/office/drawing/2014/chart" uri="{C3380CC4-5D6E-409C-BE32-E72D297353CC}">
              <c16:uniqueId val="{00000001-51CE-45BD-A13E-EAE58909FE6C}"/>
            </c:ext>
          </c:extLst>
        </c:ser>
        <c:ser>
          <c:idx val="2"/>
          <c:order val="2"/>
          <c:tx>
            <c:strRef>
              <c:f>'Crosstab 14'!$M$1</c:f>
              <c:strCache>
                <c:ptCount val="1"/>
                <c:pt idx="0">
                  <c:v>Fairly worried</c:v>
                </c:pt>
              </c:strCache>
            </c:strRef>
          </c:tx>
          <c:spPr>
            <a:solidFill>
              <a:schemeClr val="accent2">
                <a:lumMod val="60000"/>
                <a:lumOff val="40000"/>
              </a:schemeClr>
            </a:solidFill>
            <a:ln>
              <a:noFill/>
            </a:ln>
            <a:effectLst/>
          </c:spPr>
          <c:invertIfNegative val="0"/>
          <c:dPt>
            <c:idx val="1"/>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13-51CE-45BD-A13E-EAE58909FE6C}"/>
              </c:ext>
            </c:extLst>
          </c:dPt>
          <c:dPt>
            <c:idx val="3"/>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12-51CE-45BD-A13E-EAE58909FE6C}"/>
              </c:ext>
            </c:extLst>
          </c:dPt>
          <c:dPt>
            <c:idx val="5"/>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11-51CE-45BD-A13E-EAE58909FE6C}"/>
              </c:ext>
            </c:extLst>
          </c:dPt>
          <c:dPt>
            <c:idx val="7"/>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10-51CE-45BD-A13E-EAE58909FE6C}"/>
              </c:ext>
            </c:extLst>
          </c:dPt>
          <c:dPt>
            <c:idx val="9"/>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17-51CE-45BD-A13E-EAE58909FE6C}"/>
              </c:ext>
            </c:extLst>
          </c:dPt>
          <c:dPt>
            <c:idx val="11"/>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E-51CE-45BD-A13E-EAE58909FE6C}"/>
              </c:ext>
            </c:extLst>
          </c:dPt>
          <c:dPt>
            <c:idx val="13"/>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D-51CE-45BD-A13E-EAE58909FE6C}"/>
              </c:ext>
            </c:extLst>
          </c:dPt>
          <c:dPt>
            <c:idx val="15"/>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C-51CE-45BD-A13E-EAE58909FE6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14'!$J$2:$J$17</c:f>
              <c:strCache>
                <c:ptCount val="16"/>
                <c:pt idx="0">
                  <c:v>Female...having your home broken into and something stolen?</c:v>
                </c:pt>
                <c:pt idx="1">
                  <c:v>Male...having your home broken into and something stolen?</c:v>
                </c:pt>
                <c:pt idx="2">
                  <c:v>Female...being mugged  or robbed?</c:v>
                </c:pt>
                <c:pt idx="3">
                  <c:v>Male...being mugged  or robbed?</c:v>
                </c:pt>
                <c:pt idx="4">
                  <c:v>Female...having your car stolen?</c:v>
                </c:pt>
                <c:pt idx="5">
                  <c:v>Male...having your car stolen?</c:v>
                </c:pt>
                <c:pt idx="6">
                  <c:v>Female...having things stolen from your car?</c:v>
                </c:pt>
                <c:pt idx="7">
                  <c:v>Male...having things stolen from your car?</c:v>
                </c:pt>
                <c:pt idx="8">
                  <c:v>Female...being raped or sexually assaulted?</c:v>
                </c:pt>
                <c:pt idx="9">
                  <c:v>Male...being raped or sexually assaulted?</c:v>
                </c:pt>
                <c:pt idx="10">
                  <c:v>Female...being physically attacked by strangers?</c:v>
                </c:pt>
                <c:pt idx="11">
                  <c:v>Male...being physically attacked by strangers?</c:v>
                </c:pt>
                <c:pt idx="12">
                  <c:v>Female...being a victim of online or cyber crime?</c:v>
                </c:pt>
                <c:pt idx="13">
                  <c:v>Male...being a victim of online or cyber crime?</c:v>
                </c:pt>
                <c:pt idx="14">
                  <c:v>Female...being a victim of identity theft?</c:v>
                </c:pt>
                <c:pt idx="15">
                  <c:v>Male...being a victim of identity theft?</c:v>
                </c:pt>
              </c:strCache>
            </c:strRef>
          </c:cat>
          <c:val>
            <c:numRef>
              <c:f>'Crosstab 14'!$M$2:$M$17</c:f>
              <c:numCache>
                <c:formatCode>0%</c:formatCode>
                <c:ptCount val="16"/>
                <c:pt idx="0">
                  <c:v>0.4340193704600484</c:v>
                </c:pt>
                <c:pt idx="1">
                  <c:v>0.4474199869366427</c:v>
                </c:pt>
                <c:pt idx="2">
                  <c:v>0.34624697336561744</c:v>
                </c:pt>
                <c:pt idx="3">
                  <c:v>0.32527759634225994</c:v>
                </c:pt>
                <c:pt idx="4">
                  <c:v>0.30326876513317191</c:v>
                </c:pt>
                <c:pt idx="5">
                  <c:v>0.31548007838014369</c:v>
                </c:pt>
                <c:pt idx="6">
                  <c:v>0.34564164648910412</c:v>
                </c:pt>
                <c:pt idx="7">
                  <c:v>0.37491835401698237</c:v>
                </c:pt>
                <c:pt idx="8">
                  <c:v>0.22518159806295399</c:v>
                </c:pt>
                <c:pt idx="9">
                  <c:v>4.6374918354016983E-2</c:v>
                </c:pt>
                <c:pt idx="10">
                  <c:v>0.31719128329297819</c:v>
                </c:pt>
                <c:pt idx="11">
                  <c:v>0.3272370999346832</c:v>
                </c:pt>
                <c:pt idx="12">
                  <c:v>0.41646489104116224</c:v>
                </c:pt>
                <c:pt idx="13">
                  <c:v>0.41998693664271719</c:v>
                </c:pt>
                <c:pt idx="14">
                  <c:v>0.42251815980629542</c:v>
                </c:pt>
                <c:pt idx="15">
                  <c:v>0.4559111691704768</c:v>
                </c:pt>
              </c:numCache>
            </c:numRef>
          </c:val>
          <c:extLst xmlns:c16r2="http://schemas.microsoft.com/office/drawing/2015/06/chart">
            <c:ext xmlns:c16="http://schemas.microsoft.com/office/drawing/2014/chart" uri="{C3380CC4-5D6E-409C-BE32-E72D297353CC}">
              <c16:uniqueId val="{00000002-51CE-45BD-A13E-EAE58909FE6C}"/>
            </c:ext>
          </c:extLst>
        </c:ser>
        <c:ser>
          <c:idx val="3"/>
          <c:order val="3"/>
          <c:tx>
            <c:strRef>
              <c:f>'Crosstab 14'!$N$1</c:f>
              <c:strCache>
                <c:ptCount val="1"/>
                <c:pt idx="0">
                  <c:v>Very worried</c:v>
                </c:pt>
              </c:strCache>
            </c:strRef>
          </c:tx>
          <c:spPr>
            <a:solidFill>
              <a:schemeClr val="accent2">
                <a:lumMod val="75000"/>
              </a:schemeClr>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7-4772-4629-BAAB-100261EFA14A}"/>
              </c:ext>
            </c:extLst>
          </c:dPt>
          <c:dPt>
            <c:idx val="1"/>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B-51CE-45BD-A13E-EAE58909FE6C}"/>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6-4772-4629-BAAB-100261EFA14A}"/>
              </c:ext>
            </c:extLst>
          </c:dPt>
          <c:dPt>
            <c:idx val="3"/>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A-51CE-45BD-A13E-EAE58909FE6C}"/>
              </c:ext>
            </c:extLst>
          </c:dPt>
          <c:dPt>
            <c:idx val="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5-4772-4629-BAAB-100261EFA14A}"/>
              </c:ext>
            </c:extLst>
          </c:dPt>
          <c:dPt>
            <c:idx val="5"/>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9-51CE-45BD-A13E-EAE58909FE6C}"/>
              </c:ext>
            </c:extLst>
          </c:dPt>
          <c:dPt>
            <c:idx val="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4-4772-4629-BAAB-100261EFA14A}"/>
              </c:ext>
            </c:extLst>
          </c:dPt>
          <c:dPt>
            <c:idx val="7"/>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8-51CE-45BD-A13E-EAE58909FE6C}"/>
              </c:ext>
            </c:extLst>
          </c:dPt>
          <c:dPt>
            <c:idx val="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3-4772-4629-BAAB-100261EFA14A}"/>
              </c:ext>
            </c:extLst>
          </c:dPt>
          <c:dPt>
            <c:idx val="9"/>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7-51CE-45BD-A13E-EAE58909FE6C}"/>
              </c:ext>
            </c:extLst>
          </c:dPt>
          <c:dPt>
            <c:idx val="1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2-4772-4629-BAAB-100261EFA14A}"/>
              </c:ext>
            </c:extLst>
          </c:dPt>
          <c:dPt>
            <c:idx val="11"/>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6-51CE-45BD-A13E-EAE58909FE6C}"/>
              </c:ext>
            </c:extLst>
          </c:dPt>
          <c:dPt>
            <c:idx val="1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1-4772-4629-BAAB-100261EFA14A}"/>
              </c:ext>
            </c:extLst>
          </c:dPt>
          <c:dPt>
            <c:idx val="13"/>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5-51CE-45BD-A13E-EAE58909FE6C}"/>
              </c:ext>
            </c:extLst>
          </c:dPt>
          <c:dPt>
            <c:idx val="1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0-4772-4629-BAAB-100261EFA14A}"/>
              </c:ext>
            </c:extLst>
          </c:dPt>
          <c:dPt>
            <c:idx val="15"/>
            <c:invertIfNegative val="0"/>
            <c:bubble3D val="0"/>
            <c:spPr>
              <a:solidFill>
                <a:srgbClr val="002060"/>
              </a:solidFill>
              <a:ln>
                <a:noFill/>
              </a:ln>
              <a:effectLst/>
            </c:spPr>
            <c:extLst xmlns:c16r2="http://schemas.microsoft.com/office/drawing/2015/06/chart">
              <c:ext xmlns:c16="http://schemas.microsoft.com/office/drawing/2014/chart" uri="{C3380CC4-5D6E-409C-BE32-E72D297353CC}">
                <c16:uniqueId val="{00000004-51CE-45BD-A13E-EAE58909FE6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14'!$J$2:$J$17</c:f>
              <c:strCache>
                <c:ptCount val="16"/>
                <c:pt idx="0">
                  <c:v>Female...having your home broken into and something stolen?</c:v>
                </c:pt>
                <c:pt idx="1">
                  <c:v>Male...having your home broken into and something stolen?</c:v>
                </c:pt>
                <c:pt idx="2">
                  <c:v>Female...being mugged  or robbed?</c:v>
                </c:pt>
                <c:pt idx="3">
                  <c:v>Male...being mugged  or robbed?</c:v>
                </c:pt>
                <c:pt idx="4">
                  <c:v>Female...having your car stolen?</c:v>
                </c:pt>
                <c:pt idx="5">
                  <c:v>Male...having your car stolen?</c:v>
                </c:pt>
                <c:pt idx="6">
                  <c:v>Female...having things stolen from your car?</c:v>
                </c:pt>
                <c:pt idx="7">
                  <c:v>Male...having things stolen from your car?</c:v>
                </c:pt>
                <c:pt idx="8">
                  <c:v>Female...being raped or sexually assaulted?</c:v>
                </c:pt>
                <c:pt idx="9">
                  <c:v>Male...being raped or sexually assaulted?</c:v>
                </c:pt>
                <c:pt idx="10">
                  <c:v>Female...being physically attacked by strangers?</c:v>
                </c:pt>
                <c:pt idx="11">
                  <c:v>Male...being physically attacked by strangers?</c:v>
                </c:pt>
                <c:pt idx="12">
                  <c:v>Female...being a victim of online or cyber crime?</c:v>
                </c:pt>
                <c:pt idx="13">
                  <c:v>Male...being a victim of online or cyber crime?</c:v>
                </c:pt>
                <c:pt idx="14">
                  <c:v>Female...being a victim of identity theft?</c:v>
                </c:pt>
                <c:pt idx="15">
                  <c:v>Male...being a victim of identity theft?</c:v>
                </c:pt>
              </c:strCache>
            </c:strRef>
          </c:cat>
          <c:val>
            <c:numRef>
              <c:f>'Crosstab 14'!$N$2:$N$17</c:f>
              <c:numCache>
                <c:formatCode>0%</c:formatCode>
                <c:ptCount val="16"/>
                <c:pt idx="0">
                  <c:v>0.2221549636803874</c:v>
                </c:pt>
                <c:pt idx="1">
                  <c:v>0.18092749836708033</c:v>
                </c:pt>
                <c:pt idx="2">
                  <c:v>0.14830508474576271</c:v>
                </c:pt>
                <c:pt idx="3">
                  <c:v>9.0790333115610716E-2</c:v>
                </c:pt>
                <c:pt idx="4">
                  <c:v>9.3825665859564158E-2</c:v>
                </c:pt>
                <c:pt idx="5">
                  <c:v>8.8830829523187466E-2</c:v>
                </c:pt>
                <c:pt idx="6">
                  <c:v>9.3825665859564158E-2</c:v>
                </c:pt>
                <c:pt idx="7">
                  <c:v>0.10058785107772697</c:v>
                </c:pt>
                <c:pt idx="8">
                  <c:v>0.11077481840193705</c:v>
                </c:pt>
                <c:pt idx="9">
                  <c:v>1.8941868060091443E-2</c:v>
                </c:pt>
                <c:pt idx="10">
                  <c:v>0.13922518159806296</c:v>
                </c:pt>
                <c:pt idx="11">
                  <c:v>9.2749836708033967E-2</c:v>
                </c:pt>
                <c:pt idx="12">
                  <c:v>0.18583535108958837</c:v>
                </c:pt>
                <c:pt idx="13">
                  <c:v>0.17504898758981058</c:v>
                </c:pt>
                <c:pt idx="14">
                  <c:v>0.18159806295399517</c:v>
                </c:pt>
                <c:pt idx="15">
                  <c:v>0.15022860875244937</c:v>
                </c:pt>
              </c:numCache>
            </c:numRef>
          </c:val>
          <c:extLst xmlns:c16r2="http://schemas.microsoft.com/office/drawing/2015/06/chart">
            <c:ext xmlns:c16="http://schemas.microsoft.com/office/drawing/2014/chart" uri="{C3380CC4-5D6E-409C-BE32-E72D297353CC}">
              <c16:uniqueId val="{00000003-51CE-45BD-A13E-EAE58909FE6C}"/>
            </c:ext>
          </c:extLst>
        </c:ser>
        <c:dLbls>
          <c:dLblPos val="ctr"/>
          <c:showLegendKey val="0"/>
          <c:showVal val="1"/>
          <c:showCatName val="0"/>
          <c:showSerName val="0"/>
          <c:showPercent val="0"/>
          <c:showBubbleSize val="0"/>
        </c:dLbls>
        <c:gapWidth val="50"/>
        <c:overlap val="100"/>
        <c:axId val="233227776"/>
        <c:axId val="233229312"/>
      </c:barChart>
      <c:catAx>
        <c:axId val="233227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229312"/>
        <c:crosses val="autoZero"/>
        <c:auto val="1"/>
        <c:lblAlgn val="ctr"/>
        <c:lblOffset val="100"/>
        <c:noMultiLvlLbl val="0"/>
      </c:catAx>
      <c:valAx>
        <c:axId val="23322931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227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A very big problem</c:v>
                </c:pt>
              </c:strCache>
            </c:strRef>
          </c:tx>
          <c:spPr>
            <a:solidFill>
              <a:srgbClr val="C00000"/>
            </a:solidFill>
          </c:spPr>
          <c:invertIfNegative val="0"/>
          <c:dLbls>
            <c:dLbl>
              <c:idx val="0"/>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992-4AE3-98B4-BCB36E4091EA}"/>
                </c:ext>
              </c:extLst>
            </c:dLbl>
            <c:dLbl>
              <c:idx val="1"/>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992-4AE3-98B4-BCB36E4091EA}"/>
                </c:ext>
              </c:extLst>
            </c:dLbl>
            <c:dLbl>
              <c:idx val="2"/>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992-4AE3-98B4-BCB36E4091EA}"/>
                </c:ext>
              </c:extLst>
            </c:dLbl>
            <c:dLbl>
              <c:idx val="3"/>
              <c:layout/>
              <c:tx>
                <c:rich>
                  <a:bodyPr/>
                  <a:lstStyle/>
                  <a:p>
                    <a:pPr algn="ctr">
                      <a:defRPr>
                        <a:solidFill>
                          <a:schemeClr val="bg1"/>
                        </a:solidFill>
                      </a:defRPr>
                    </a:pPr>
                    <a:r>
                      <a:rPr lang="en-US">
                        <a:solidFill>
                          <a:schemeClr val="bg1"/>
                        </a:solidFill>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992-4AE3-98B4-BCB36E4091EA}"/>
                </c:ext>
              </c:extLst>
            </c:dLbl>
            <c:dLbl>
              <c:idx val="4"/>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992-4AE3-98B4-BCB36E4091EA}"/>
                </c:ext>
              </c:extLst>
            </c:dLbl>
            <c:dLbl>
              <c:idx val="5"/>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992-4AE3-98B4-BCB36E4091EA}"/>
                </c:ext>
              </c:extLst>
            </c:dLbl>
            <c:dLbl>
              <c:idx val="6"/>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992-4AE3-98B4-BCB36E4091EA}"/>
                </c:ext>
              </c:extLst>
            </c:dLbl>
            <c:dLbl>
              <c:idx val="7"/>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992-4AE3-98B4-BCB36E4091EA}"/>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'Sheet1'!$C$2:$C$9</c:f>
              <c:numCache>
                <c:formatCode>0%</c:formatCode>
                <c:ptCount val="8"/>
                <c:pt idx="0">
                  <c:v>0.04</c:v>
                </c:pt>
                <c:pt idx="1">
                  <c:v>0.09</c:v>
                </c:pt>
                <c:pt idx="2">
                  <c:v>7.0000000000000007E-2</c:v>
                </c:pt>
                <c:pt idx="3">
                  <c:v>0.1</c:v>
                </c:pt>
                <c:pt idx="4">
                  <c:v>0.15</c:v>
                </c:pt>
                <c:pt idx="5">
                  <c:v>0.08</c:v>
                </c:pt>
                <c:pt idx="6">
                  <c:v>0.05</c:v>
                </c:pt>
                <c:pt idx="7">
                  <c:v>0.24</c:v>
                </c:pt>
              </c:numCache>
            </c:numRef>
          </c:val>
          <c:extLst xmlns:c16r2="http://schemas.microsoft.com/office/drawing/2015/06/chart">
            <c:ext xmlns:c16="http://schemas.microsoft.com/office/drawing/2014/chart" uri="{C3380CC4-5D6E-409C-BE32-E72D297353CC}">
              <c16:uniqueId val="{00000008-B992-4AE3-98B4-BCB36E4091EA}"/>
            </c:ext>
          </c:extLst>
        </c:ser>
        <c:ser>
          <c:idx val="1"/>
          <c:order val="1"/>
          <c:tx>
            <c:strRef>
              <c:f>Sheet1!$D$1</c:f>
              <c:strCache>
                <c:ptCount val="1"/>
                <c:pt idx="0">
                  <c:v>A fairly big problem</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992-4AE3-98B4-BCB36E4091EA}"/>
                </c:ext>
              </c:extLst>
            </c:dLbl>
            <c:dLbl>
              <c:idx val="1"/>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B992-4AE3-98B4-BCB36E4091EA}"/>
                </c:ext>
              </c:extLst>
            </c:dLbl>
            <c:dLbl>
              <c:idx val="2"/>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992-4AE3-98B4-BCB36E4091EA}"/>
                </c:ext>
              </c:extLst>
            </c:dLbl>
            <c:dLbl>
              <c:idx val="3"/>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B992-4AE3-98B4-BCB36E4091EA}"/>
                </c:ext>
              </c:extLst>
            </c:dLbl>
            <c:dLbl>
              <c:idx val="4"/>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992-4AE3-98B4-BCB36E4091EA}"/>
                </c:ext>
              </c:extLst>
            </c:dLbl>
            <c:dLbl>
              <c:idx val="5"/>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B992-4AE3-98B4-BCB36E4091EA}"/>
                </c:ext>
              </c:extLst>
            </c:dLbl>
            <c:dLbl>
              <c:idx val="6"/>
              <c:layout/>
              <c:tx>
                <c:rich>
                  <a:bodyPr/>
                  <a:lstStyle/>
                  <a:p>
                    <a:pPr algn="ctr">
                      <a:defRPr>
                        <a:solidFill>
                          <a:schemeClr val="bg1"/>
                        </a:solidFill>
                      </a:defRPr>
                    </a:pPr>
                    <a:r>
                      <a:rPr lang="en-US">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B992-4AE3-98B4-BCB36E4091EA}"/>
                </c:ext>
              </c:extLst>
            </c:dLbl>
            <c:dLbl>
              <c:idx val="7"/>
              <c:layout/>
              <c:tx>
                <c:rich>
                  <a:bodyPr/>
                  <a:lstStyle/>
                  <a:p>
                    <a:pPr algn="ctr">
                      <a:defRPr>
                        <a:solidFill>
                          <a:schemeClr val="bg1"/>
                        </a:solidFill>
                      </a:defRPr>
                    </a:pPr>
                    <a:r>
                      <a:rPr lang="en-US">
                        <a:solidFill>
                          <a:schemeClr val="bg1"/>
                        </a:solidFill>
                      </a:rPr>
                      <a:t>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B992-4AE3-98B4-BCB36E4091EA}"/>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'Sheet1'!$D$2:$D$9</c:f>
              <c:numCache>
                <c:formatCode>0%</c:formatCode>
                <c:ptCount val="8"/>
                <c:pt idx="0">
                  <c:v>0.08</c:v>
                </c:pt>
                <c:pt idx="1">
                  <c:v>0.15</c:v>
                </c:pt>
                <c:pt idx="2">
                  <c:v>0.22</c:v>
                </c:pt>
                <c:pt idx="3">
                  <c:v>0.28999999999999998</c:v>
                </c:pt>
                <c:pt idx="4">
                  <c:v>0.24</c:v>
                </c:pt>
                <c:pt idx="5">
                  <c:v>0.18</c:v>
                </c:pt>
                <c:pt idx="6">
                  <c:v>0.15</c:v>
                </c:pt>
                <c:pt idx="7">
                  <c:v>0.39</c:v>
                </c:pt>
              </c:numCache>
            </c:numRef>
          </c:val>
          <c:extLst xmlns:c16r2="http://schemas.microsoft.com/office/drawing/2015/06/chart">
            <c:ext xmlns:c16="http://schemas.microsoft.com/office/drawing/2014/chart" uri="{C3380CC4-5D6E-409C-BE32-E72D297353CC}">
              <c16:uniqueId val="{00000011-B992-4AE3-98B4-BCB36E4091EA}"/>
            </c:ext>
          </c:extLst>
        </c:ser>
        <c:ser>
          <c:idx val="2"/>
          <c:order val="2"/>
          <c:tx>
            <c:strRef>
              <c:f>Sheet1!$E$1</c:f>
              <c:strCache>
                <c:ptCount val="1"/>
                <c:pt idx="0">
                  <c:v>Not a very big problem</c:v>
                </c:pt>
              </c:strCache>
            </c:strRef>
          </c:tx>
          <c:spPr>
            <a:solidFill>
              <a:srgbClr val="F79646"/>
            </a:solidFill>
          </c:spPr>
          <c:invertIfNegative val="0"/>
          <c:dLbls>
            <c:dLbl>
              <c:idx val="0"/>
              <c:layout/>
              <c:tx>
                <c:rich>
                  <a:bodyPr/>
                  <a:lstStyle/>
                  <a:p>
                    <a:pPr algn="ctr">
                      <a:defRPr>
                        <a:solidFill>
                          <a:schemeClr val="bg1"/>
                        </a:solidFill>
                      </a:defRPr>
                    </a:pPr>
                    <a:r>
                      <a:rPr lang="en-US">
                        <a:solidFill>
                          <a:schemeClr val="bg1"/>
                        </a:solidFill>
                      </a:rPr>
                      <a:t>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B992-4AE3-98B4-BCB36E4091EA}"/>
                </c:ext>
              </c:extLst>
            </c:dLbl>
            <c:dLbl>
              <c:idx val="1"/>
              <c:layout/>
              <c:tx>
                <c:rich>
                  <a:bodyPr/>
                  <a:lstStyle/>
                  <a:p>
                    <a:pPr algn="ctr">
                      <a:defRPr>
                        <a:solidFill>
                          <a:schemeClr val="bg1"/>
                        </a:solidFill>
                      </a:defRPr>
                    </a:pPr>
                    <a:r>
                      <a:rPr lang="en-US">
                        <a:solidFill>
                          <a:schemeClr val="bg1"/>
                        </a:solidFill>
                      </a:rPr>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B992-4AE3-98B4-BCB36E4091EA}"/>
                </c:ext>
              </c:extLst>
            </c:dLbl>
            <c:dLbl>
              <c:idx val="2"/>
              <c:layout/>
              <c:tx>
                <c:rich>
                  <a:bodyPr/>
                  <a:lstStyle/>
                  <a:p>
                    <a:pPr algn="ctr">
                      <a:defRPr>
                        <a:solidFill>
                          <a:schemeClr val="bg1"/>
                        </a:solidFill>
                      </a:defRPr>
                    </a:pPr>
                    <a:r>
                      <a:rPr lang="en-US">
                        <a:solidFill>
                          <a:schemeClr val="bg1"/>
                        </a:solidFill>
                      </a:rPr>
                      <a:t>48%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B992-4AE3-98B4-BCB36E4091EA}"/>
                </c:ext>
              </c:extLst>
            </c:dLbl>
            <c:dLbl>
              <c:idx val="3"/>
              <c:layout/>
              <c:tx>
                <c:rich>
                  <a:bodyPr/>
                  <a:lstStyle/>
                  <a:p>
                    <a:pPr algn="ctr">
                      <a:defRPr>
                        <a:solidFill>
                          <a:schemeClr val="bg1"/>
                        </a:solidFill>
                      </a:defRPr>
                    </a:pPr>
                    <a:r>
                      <a:rPr lang="en-US">
                        <a:solidFill>
                          <a:schemeClr val="bg1"/>
                        </a:solidFill>
                      </a:rPr>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B992-4AE3-98B4-BCB36E4091EA}"/>
                </c:ext>
              </c:extLst>
            </c:dLbl>
            <c:dLbl>
              <c:idx val="4"/>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B992-4AE3-98B4-BCB36E4091EA}"/>
                </c:ext>
              </c:extLst>
            </c:dLbl>
            <c:dLbl>
              <c:idx val="5"/>
              <c:layout/>
              <c:tx>
                <c:rich>
                  <a:bodyPr/>
                  <a:lstStyle/>
                  <a:p>
                    <a:pPr algn="ctr">
                      <a:defRPr>
                        <a:solidFill>
                          <a:schemeClr val="bg1"/>
                        </a:solidFill>
                      </a:defRPr>
                    </a:pPr>
                    <a:r>
                      <a:rPr lang="en-US">
                        <a:solidFill>
                          <a:schemeClr val="bg1"/>
                        </a:solidFill>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B992-4AE3-98B4-BCB36E4091EA}"/>
                </c:ext>
              </c:extLst>
            </c:dLbl>
            <c:dLbl>
              <c:idx val="6"/>
              <c:layout/>
              <c:tx>
                <c:rich>
                  <a:bodyPr/>
                  <a:lstStyle/>
                  <a:p>
                    <a:pPr algn="ctr">
                      <a:defRPr>
                        <a:solidFill>
                          <a:schemeClr val="bg1"/>
                        </a:solidFill>
                      </a:defRPr>
                    </a:pPr>
                    <a:r>
                      <a:rPr lang="en-US">
                        <a:solidFill>
                          <a:schemeClr val="bg1"/>
                        </a:solidFill>
                      </a:rPr>
                      <a:t>49%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B992-4AE3-98B4-BCB36E4091EA}"/>
                </c:ext>
              </c:extLst>
            </c:dLbl>
            <c:dLbl>
              <c:idx val="7"/>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B992-4AE3-98B4-BCB36E4091EA}"/>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'Sheet1'!$E$2:$E$9</c:f>
              <c:numCache>
                <c:formatCode>0%</c:formatCode>
                <c:ptCount val="8"/>
                <c:pt idx="0">
                  <c:v>0.46</c:v>
                </c:pt>
                <c:pt idx="1">
                  <c:v>0.4</c:v>
                </c:pt>
                <c:pt idx="2">
                  <c:v>0.48</c:v>
                </c:pt>
                <c:pt idx="3">
                  <c:v>0.53</c:v>
                </c:pt>
                <c:pt idx="4">
                  <c:v>0.38</c:v>
                </c:pt>
                <c:pt idx="5">
                  <c:v>0.42</c:v>
                </c:pt>
                <c:pt idx="6">
                  <c:v>0.49</c:v>
                </c:pt>
                <c:pt idx="7">
                  <c:v>0.31</c:v>
                </c:pt>
              </c:numCache>
            </c:numRef>
          </c:val>
          <c:extLst xmlns:c16r2="http://schemas.microsoft.com/office/drawing/2015/06/chart">
            <c:ext xmlns:c16="http://schemas.microsoft.com/office/drawing/2014/chart" uri="{C3380CC4-5D6E-409C-BE32-E72D297353CC}">
              <c16:uniqueId val="{0000001A-B992-4AE3-98B4-BCB36E4091EA}"/>
            </c:ext>
          </c:extLst>
        </c:ser>
        <c:ser>
          <c:idx val="3"/>
          <c:order val="3"/>
          <c:tx>
            <c:strRef>
              <c:f>Sheet1!$F$1</c:f>
              <c:strCache>
                <c:ptCount val="1"/>
                <c:pt idx="0">
                  <c:v>No problem at all</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B992-4AE3-98B4-BCB36E4091EA}"/>
                </c:ext>
              </c:extLst>
            </c:dLbl>
            <c:dLbl>
              <c:idx val="1"/>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B992-4AE3-98B4-BCB36E4091EA}"/>
                </c:ext>
              </c:extLst>
            </c:dLbl>
            <c:dLbl>
              <c:idx val="2"/>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B992-4AE3-98B4-BCB36E4091EA}"/>
                </c:ext>
              </c:extLst>
            </c:dLbl>
            <c:dLbl>
              <c:idx val="3"/>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B992-4AE3-98B4-BCB36E4091EA}"/>
                </c:ext>
              </c:extLst>
            </c:dLbl>
            <c:dLbl>
              <c:idx val="4"/>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B992-4AE3-98B4-BCB36E4091EA}"/>
                </c:ext>
              </c:extLst>
            </c:dLbl>
            <c:dLbl>
              <c:idx val="5"/>
              <c:layout/>
              <c:tx>
                <c:rich>
                  <a:bodyPr/>
                  <a:lstStyle/>
                  <a:p>
                    <a:pPr algn="ctr">
                      <a:defRPr>
                        <a:solidFill>
                          <a:schemeClr val="bg1"/>
                        </a:solidFill>
                      </a:defRPr>
                    </a:pPr>
                    <a:r>
                      <a:rPr lang="en-US">
                        <a:solidFill>
                          <a:schemeClr val="bg1"/>
                        </a:solidFill>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B992-4AE3-98B4-BCB36E4091EA}"/>
                </c:ext>
              </c:extLst>
            </c:dLbl>
            <c:dLbl>
              <c:idx val="6"/>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B992-4AE3-98B4-BCB36E4091EA}"/>
                </c:ext>
              </c:extLst>
            </c:dLbl>
            <c:dLbl>
              <c:idx val="7"/>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B992-4AE3-98B4-BCB36E4091EA}"/>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'Sheet1'!$F$2:$F$9</c:f>
              <c:numCache>
                <c:formatCode>0%</c:formatCode>
                <c:ptCount val="8"/>
                <c:pt idx="0">
                  <c:v>0.42</c:v>
                </c:pt>
                <c:pt idx="1">
                  <c:v>0.36</c:v>
                </c:pt>
                <c:pt idx="2">
                  <c:v>0.23</c:v>
                </c:pt>
                <c:pt idx="3">
                  <c:v>0.08</c:v>
                </c:pt>
                <c:pt idx="4">
                  <c:v>0.24</c:v>
                </c:pt>
                <c:pt idx="5">
                  <c:v>0.32</c:v>
                </c:pt>
                <c:pt idx="6">
                  <c:v>0.31</c:v>
                </c:pt>
                <c:pt idx="7">
                  <c:v>0.06</c:v>
                </c:pt>
              </c:numCache>
            </c:numRef>
          </c:val>
          <c:extLst xmlns:c16r2="http://schemas.microsoft.com/office/drawing/2015/06/chart">
            <c:ext xmlns:c16="http://schemas.microsoft.com/office/drawing/2014/chart" uri="{C3380CC4-5D6E-409C-BE32-E72D297353CC}">
              <c16:uniqueId val="{00000023-B992-4AE3-98B4-BCB36E4091EA}"/>
            </c:ext>
          </c:extLst>
        </c:ser>
        <c:dLbls>
          <c:showLegendKey val="1"/>
          <c:showVal val="1"/>
          <c:showCatName val="1"/>
          <c:showSerName val="1"/>
          <c:showPercent val="1"/>
          <c:showBubbleSize val="1"/>
        </c:dLbls>
        <c:gapWidth val="100"/>
        <c:overlap val="100"/>
        <c:axId val="233536896"/>
        <c:axId val="233550976"/>
      </c:barChart>
      <c:catAx>
        <c:axId val="233536896"/>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3550976"/>
        <c:crosses val="autoZero"/>
        <c:auto val="0"/>
        <c:lblAlgn val="ctr"/>
        <c:lblOffset val="100"/>
        <c:noMultiLvlLbl val="0"/>
      </c:catAx>
      <c:valAx>
        <c:axId val="233550976"/>
        <c:scaling>
          <c:orientation val="minMax"/>
          <c:min val="0"/>
        </c:scaling>
        <c:delete val="0"/>
        <c:axPos val="b"/>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33536896"/>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1.87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D7D-46E0-B956-1420DFFD4F80}"/>
                </c:ext>
              </c:extLst>
            </c:dLbl>
            <c:dLbl>
              <c:idx val="1"/>
              <c:layout/>
              <c:tx>
                <c:rich>
                  <a:bodyPr/>
                  <a:lstStyle/>
                  <a:p>
                    <a:pPr algn="ctr">
                      <a:defRPr/>
                    </a:pPr>
                    <a:r>
                      <a:rPr lang="en-US"/>
                      <a:t>2.15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D7D-46E0-B956-1420DFFD4F80}"/>
                </c:ext>
              </c:extLst>
            </c:dLbl>
            <c:dLbl>
              <c:idx val="2"/>
              <c:layout/>
              <c:tx>
                <c:rich>
                  <a:bodyPr/>
                  <a:lstStyle/>
                  <a:p>
                    <a:pPr algn="ctr">
                      <a:defRPr/>
                    </a:pPr>
                    <a:r>
                      <a:rPr lang="en-US"/>
                      <a:t>2.25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D7D-46E0-B956-1420DFFD4F80}"/>
                </c:ext>
              </c:extLst>
            </c:dLbl>
            <c:dLbl>
              <c:idx val="3"/>
              <c:layout/>
              <c:tx>
                <c:rich>
                  <a:bodyPr/>
                  <a:lstStyle/>
                  <a:p>
                    <a:pPr algn="ctr">
                      <a:defRPr/>
                    </a:pPr>
                    <a:r>
                      <a:rPr lang="en-US"/>
                      <a:t>2.50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D7D-46E0-B956-1420DFFD4F80}"/>
                </c:ext>
              </c:extLst>
            </c:dLbl>
            <c:dLbl>
              <c:idx val="4"/>
              <c:layout/>
              <c:tx>
                <c:rich>
                  <a:bodyPr/>
                  <a:lstStyle/>
                  <a:p>
                    <a:pPr algn="ctr">
                      <a:defRPr/>
                    </a:pPr>
                    <a:r>
                      <a:rPr lang="en-US"/>
                      <a:t>2.44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D7D-46E0-B956-1420DFFD4F80}"/>
                </c:ext>
              </c:extLst>
            </c:dLbl>
            <c:dLbl>
              <c:idx val="5"/>
              <c:layout/>
              <c:tx>
                <c:rich>
                  <a:bodyPr/>
                  <a:lstStyle/>
                  <a:p>
                    <a:pPr algn="ctr">
                      <a:defRPr/>
                    </a:pPr>
                    <a:r>
                      <a:rPr lang="en-US"/>
                      <a:t>2.18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D7D-46E0-B956-1420DFFD4F80}"/>
                </c:ext>
              </c:extLst>
            </c:dLbl>
            <c:dLbl>
              <c:idx val="6"/>
              <c:layout/>
              <c:tx>
                <c:rich>
                  <a:bodyPr/>
                  <a:lstStyle/>
                  <a:p>
                    <a:pPr algn="ctr">
                      <a:defRPr/>
                    </a:pPr>
                    <a:r>
                      <a:rPr lang="en-US"/>
                      <a:t>2.06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D7D-46E0-B956-1420DFFD4F80}"/>
                </c:ext>
              </c:extLst>
            </c:dLbl>
            <c:dLbl>
              <c:idx val="7"/>
              <c:layout/>
              <c:tx>
                <c:rich>
                  <a:bodyPr/>
                  <a:lstStyle/>
                  <a:p>
                    <a:pPr algn="ctr">
                      <a:defRPr/>
                    </a:pPr>
                    <a:r>
                      <a:rPr lang="en-US"/>
                      <a:t>2.88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D7D-46E0-B956-1420DFFD4F8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'Sheet1'!$C$2:$C$9</c:f>
              <c:numCache>
                <c:formatCode>0.00</c:formatCode>
                <c:ptCount val="8"/>
                <c:pt idx="0">
                  <c:v>1.87</c:v>
                </c:pt>
                <c:pt idx="1">
                  <c:v>2.15</c:v>
                </c:pt>
                <c:pt idx="2">
                  <c:v>2.25</c:v>
                </c:pt>
                <c:pt idx="3">
                  <c:v>2.5</c:v>
                </c:pt>
                <c:pt idx="4">
                  <c:v>2.44</c:v>
                </c:pt>
                <c:pt idx="5">
                  <c:v>2.1800000000000002</c:v>
                </c:pt>
                <c:pt idx="6">
                  <c:v>2.06</c:v>
                </c:pt>
                <c:pt idx="7">
                  <c:v>2.88</c:v>
                </c:pt>
              </c:numCache>
            </c:numRef>
          </c:val>
          <c:extLst xmlns:c16r2="http://schemas.microsoft.com/office/drawing/2015/06/chart">
            <c:ext xmlns:c16="http://schemas.microsoft.com/office/drawing/2014/chart" uri="{C3380CC4-5D6E-409C-BE32-E72D297353CC}">
              <c16:uniqueId val="{00000008-0D7D-46E0-B956-1420DFFD4F80}"/>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1.72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D7D-46E0-B956-1420DFFD4F80}"/>
                </c:ext>
              </c:extLst>
            </c:dLbl>
            <c:dLbl>
              <c:idx val="1"/>
              <c:layout/>
              <c:tx>
                <c:rich>
                  <a:bodyPr/>
                  <a:lstStyle/>
                  <a:p>
                    <a:pPr algn="ctr">
                      <a:defRPr/>
                    </a:pPr>
                    <a:r>
                      <a:rPr lang="en-US"/>
                      <a:t>1.94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0D7D-46E0-B956-1420DFFD4F80}"/>
                </c:ext>
              </c:extLst>
            </c:dLbl>
            <c:dLbl>
              <c:idx val="2"/>
              <c:layout/>
              <c:tx>
                <c:rich>
                  <a:bodyPr/>
                  <a:lstStyle/>
                  <a:p>
                    <a:pPr algn="ctr">
                      <a:defRPr/>
                    </a:pPr>
                    <a:r>
                      <a:rPr lang="en-US"/>
                      <a:t>2.08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D7D-46E0-B956-1420DFFD4F80}"/>
                </c:ext>
              </c:extLst>
            </c:dLbl>
            <c:dLbl>
              <c:idx val="3"/>
              <c:layout/>
              <c:tx>
                <c:rich>
                  <a:bodyPr/>
                  <a:lstStyle/>
                  <a:p>
                    <a:pPr algn="ctr">
                      <a:defRPr/>
                    </a:pPr>
                    <a:r>
                      <a:rPr lang="en-US"/>
                      <a:t>2.39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0D7D-46E0-B956-1420DFFD4F80}"/>
                </c:ext>
              </c:extLst>
            </c:dLbl>
            <c:dLbl>
              <c:idx val="4"/>
              <c:layout/>
              <c:tx>
                <c:rich>
                  <a:bodyPr/>
                  <a:lstStyle/>
                  <a:p>
                    <a:pPr algn="ctr">
                      <a:defRPr/>
                    </a:pPr>
                    <a:r>
                      <a:rPr lang="en-US"/>
                      <a:t>2.21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D7D-46E0-B956-1420DFFD4F80}"/>
                </c:ext>
              </c:extLst>
            </c:dLbl>
            <c:dLbl>
              <c:idx val="5"/>
              <c:layout/>
              <c:tx>
                <c:rich>
                  <a:bodyPr/>
                  <a:lstStyle/>
                  <a:p>
                    <a:pPr algn="ctr">
                      <a:defRPr/>
                    </a:pPr>
                    <a:r>
                      <a:rPr lang="en-US"/>
                      <a:t>2.00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0D7D-46E0-B956-1420DFFD4F80}"/>
                </c:ext>
              </c:extLst>
            </c:dLbl>
            <c:dLbl>
              <c:idx val="6"/>
              <c:layout/>
              <c:tx>
                <c:rich>
                  <a:bodyPr/>
                  <a:lstStyle/>
                  <a:p>
                    <a:pPr algn="ctr">
                      <a:defRPr/>
                    </a:pPr>
                    <a:r>
                      <a:rPr lang="en-US"/>
                      <a:t>1.91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D7D-46E0-B956-1420DFFD4F80}"/>
                </c:ext>
              </c:extLst>
            </c:dLbl>
            <c:dLbl>
              <c:idx val="7"/>
              <c:layout/>
              <c:tx>
                <c:rich>
                  <a:bodyPr/>
                  <a:lstStyle/>
                  <a:p>
                    <a:pPr algn="ctr">
                      <a:defRPr/>
                    </a:pPr>
                    <a:r>
                      <a:rPr lang="en-US"/>
                      <a:t>2.78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0D7D-46E0-B956-1420DFFD4F8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'Sheet1'!$D$2:$D$9</c:f>
              <c:numCache>
                <c:formatCode>0.00</c:formatCode>
                <c:ptCount val="8"/>
                <c:pt idx="0">
                  <c:v>1.72</c:v>
                </c:pt>
                <c:pt idx="1">
                  <c:v>1.94</c:v>
                </c:pt>
                <c:pt idx="2">
                  <c:v>2.08</c:v>
                </c:pt>
                <c:pt idx="3">
                  <c:v>2.39</c:v>
                </c:pt>
                <c:pt idx="4">
                  <c:v>2.21</c:v>
                </c:pt>
                <c:pt idx="5">
                  <c:v>2</c:v>
                </c:pt>
                <c:pt idx="6">
                  <c:v>1.91</c:v>
                </c:pt>
                <c:pt idx="7">
                  <c:v>2.78</c:v>
                </c:pt>
              </c:numCache>
            </c:numRef>
          </c:val>
          <c:extLst xmlns:c16r2="http://schemas.microsoft.com/office/drawing/2015/06/chart">
            <c:ext xmlns:c16="http://schemas.microsoft.com/office/drawing/2014/chart" uri="{C3380CC4-5D6E-409C-BE32-E72D297353CC}">
              <c16:uniqueId val="{00000011-0D7D-46E0-B956-1420DFFD4F80}"/>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0D7D-46E0-B956-1420DFFD4F80}"/>
                </c:ext>
              </c:extLst>
            </c:dLbl>
            <c:dLbl>
              <c:idx val="1"/>
              <c:layout/>
              <c:tx>
                <c:rich>
                  <a:bodyPr/>
                  <a:lstStyle/>
                  <a:p>
                    <a:pPr algn="ctr">
                      <a:defRPr/>
                    </a:pPr>
                    <a:r>
                      <a:rPr lang="en-US"/>
                      <a:t>1.97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D7D-46E0-B956-1420DFFD4F80}"/>
                </c:ext>
              </c:extLst>
            </c:dLbl>
            <c:dLbl>
              <c:idx val="2"/>
              <c:layout/>
              <c:tx>
                <c:rich>
                  <a:bodyPr/>
                  <a:lstStyle/>
                  <a:p>
                    <a:pPr algn="ctr">
                      <a:defRPr/>
                    </a:pPr>
                    <a:r>
                      <a:rPr lang="en-US"/>
                      <a:t>2.13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0D7D-46E0-B956-1420DFFD4F80}"/>
                </c:ext>
              </c:extLst>
            </c:dLbl>
            <c:dLbl>
              <c:idx val="3"/>
              <c:layout/>
              <c:tx>
                <c:rich>
                  <a:bodyPr/>
                  <a:lstStyle/>
                  <a:p>
                    <a:pPr algn="ctr">
                      <a:defRPr/>
                    </a:pPr>
                    <a:r>
                      <a:rPr lang="en-US"/>
                      <a:t>2.41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0D7D-46E0-B956-1420DFFD4F80}"/>
                </c:ext>
              </c:extLst>
            </c:dLbl>
            <c:dLbl>
              <c:idx val="4"/>
              <c:layout/>
              <c:tx>
                <c:rich>
                  <a:bodyPr/>
                  <a:lstStyle/>
                  <a:p>
                    <a:pPr algn="ctr">
                      <a:defRPr/>
                    </a:pPr>
                    <a:r>
                      <a:rPr lang="en-US"/>
                      <a:t>2.30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0D7D-46E0-B956-1420DFFD4F80}"/>
                </c:ext>
              </c:extLst>
            </c:dLbl>
            <c:dLbl>
              <c:idx val="5"/>
              <c:layout/>
              <c:tx>
                <c:rich>
                  <a:bodyPr/>
                  <a:lstStyle/>
                  <a:p>
                    <a:pPr algn="ctr">
                      <a:defRPr/>
                    </a:pPr>
                    <a:r>
                      <a:rPr lang="en-US"/>
                      <a:t>2.02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0D7D-46E0-B956-1420DFFD4F80}"/>
                </c:ext>
              </c:extLst>
            </c:dLbl>
            <c:dLbl>
              <c:idx val="6"/>
              <c:layout/>
              <c:tx>
                <c:rich>
                  <a:bodyPr/>
                  <a:lstStyle/>
                  <a:p>
                    <a:pPr algn="ctr">
                      <a:defRPr/>
                    </a:pPr>
                    <a:r>
                      <a:rPr lang="en-US"/>
                      <a:t>1.95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0D7D-46E0-B956-1420DFFD4F80}"/>
                </c:ext>
              </c:extLst>
            </c:dLbl>
            <c:dLbl>
              <c:idx val="7"/>
              <c:layout/>
              <c:tx>
                <c:rich>
                  <a:bodyPr/>
                  <a:lstStyle/>
                  <a:p>
                    <a:pPr algn="ctr">
                      <a:defRPr/>
                    </a:pPr>
                    <a:r>
                      <a:rPr lang="en-US"/>
                      <a:t>2.81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0D7D-46E0-B956-1420DFFD4F80}"/>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...noisy neighbours or loud parties?</c:v>
                </c:pt>
                <c:pt idx="1">
                  <c:v>...antisocial street drinking?</c:v>
                </c:pt>
                <c:pt idx="2">
                  <c:v>...vandalism, graffiti and other deliberate damage to property or vehicles?</c:v>
                </c:pt>
                <c:pt idx="3">
                  <c:v>....burglary and theft from private property?</c:v>
                </c:pt>
                <c:pt idx="4">
                  <c:v>...people using or dealing drugs?</c:v>
                </c:pt>
                <c:pt idx="5">
                  <c:v>...people being drunk or rowdy in public places?</c:v>
                </c:pt>
                <c:pt idx="6">
                  <c:v>...physical assault or other violent behaviour?</c:v>
                </c:pt>
                <c:pt idx="7">
                  <c:v>...speeding traffic?</c:v>
                </c:pt>
              </c:strCache>
            </c:strRef>
          </c:cat>
          <c:val>
            <c:numRef>
              <c:f>'Sheet1'!$E$2:$E$9</c:f>
              <c:numCache>
                <c:formatCode>0.00</c:formatCode>
                <c:ptCount val="8"/>
                <c:pt idx="0">
                  <c:v>1.74</c:v>
                </c:pt>
                <c:pt idx="1">
                  <c:v>1.97</c:v>
                </c:pt>
                <c:pt idx="2">
                  <c:v>2.13</c:v>
                </c:pt>
                <c:pt idx="3">
                  <c:v>2.41</c:v>
                </c:pt>
                <c:pt idx="4">
                  <c:v>2.2999999999999998</c:v>
                </c:pt>
                <c:pt idx="5">
                  <c:v>2.02</c:v>
                </c:pt>
                <c:pt idx="6">
                  <c:v>1.95</c:v>
                </c:pt>
                <c:pt idx="7">
                  <c:v>2.81</c:v>
                </c:pt>
              </c:numCache>
            </c:numRef>
          </c:val>
          <c:extLst xmlns:c16r2="http://schemas.microsoft.com/office/drawing/2015/06/chart">
            <c:ext xmlns:c16="http://schemas.microsoft.com/office/drawing/2014/chart" uri="{C3380CC4-5D6E-409C-BE32-E72D297353CC}">
              <c16:uniqueId val="{0000001A-0D7D-46E0-B956-1420DFFD4F80}"/>
            </c:ext>
          </c:extLst>
        </c:ser>
        <c:dLbls>
          <c:showLegendKey val="1"/>
          <c:showVal val="1"/>
          <c:showCatName val="1"/>
          <c:showSerName val="1"/>
          <c:showPercent val="1"/>
          <c:showBubbleSize val="1"/>
        </c:dLbls>
        <c:gapWidth val="51"/>
        <c:axId val="233655680"/>
        <c:axId val="233698432"/>
      </c:barChart>
      <c:catAx>
        <c:axId val="233655680"/>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33698432"/>
        <c:crosses val="autoZero"/>
        <c:auto val="0"/>
        <c:lblAlgn val="ctr"/>
        <c:lblOffset val="100"/>
        <c:noMultiLvlLbl val="0"/>
      </c:catAx>
      <c:valAx>
        <c:axId val="233698432"/>
        <c:scaling>
          <c:orientation val="minMax"/>
          <c:max val="5"/>
          <c:min val="0"/>
        </c:scaling>
        <c:delete val="0"/>
        <c:axPos val="l"/>
        <c:title>
          <c:tx>
            <c:rich>
              <a:bodyPr/>
              <a:lstStyle/>
              <a:p>
                <a:pPr algn="ctr">
                  <a:defRPr/>
                </a:pPr>
                <a:r>
                  <a:rPr lang="en-GB"/>
                  <a:t>Mean</a:t>
                </a:r>
              </a:p>
            </c:rich>
          </c:tx>
          <c:layout/>
          <c:overlay val="0"/>
          <c:spPr>
            <a:noFill/>
            <a:ln w="31909">
              <a:noFill/>
              <a:round/>
            </a:ln>
          </c:spPr>
        </c:title>
        <c:numFmt formatCode="0.00" sourceLinked="0"/>
        <c:majorTickMark val="out"/>
        <c:minorTickMark val="none"/>
        <c:tickLblPos val="nextTo"/>
        <c:spPr>
          <a:ln>
            <a:solidFill>
              <a:schemeClr val="tx1"/>
            </a:solidFill>
          </a:ln>
        </c:spPr>
        <c:txPr>
          <a:bodyPr rot="0" vert="horz"/>
          <a:lstStyle/>
          <a:p>
            <a:pPr>
              <a:defRPr/>
            </a:pPr>
            <a:endParaRPr lang="en-US"/>
          </a:p>
        </c:txPr>
        <c:crossAx val="233655680"/>
        <c:crosses val="autoZero"/>
        <c:crossBetween val="between"/>
      </c:valAx>
      <c:spPr>
        <a:noFill/>
        <a:ln w="3989">
          <a:noFill/>
          <a:round/>
        </a:ln>
      </c:spPr>
    </c:plotArea>
    <c:legend>
      <c:legendPos val="t"/>
      <c:layout>
        <c:manualLayout>
          <c:xMode val="edge"/>
          <c:yMode val="edge"/>
          <c:x val="0.42553670225258866"/>
          <c:y val="7.2185186264068474E-2"/>
          <c:w val="0.14892659549482268"/>
          <c:h val="5.3986609269023156E-2"/>
        </c:manualLayout>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2019</c:v>
                </c:pt>
              </c:strCache>
            </c:strRef>
          </c:tx>
          <c:spPr>
            <a:solidFill>
              <a:srgbClr val="6A279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699-47AD-8A93-17BC95752CFD}"/>
                </c:ext>
              </c:extLst>
            </c:dLbl>
            <c:dLbl>
              <c:idx val="1"/>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699-47AD-8A93-17BC95752CFD}"/>
                </c:ext>
              </c:extLst>
            </c:dLbl>
            <c:dLbl>
              <c:idx val="2"/>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699-47AD-8A93-17BC95752CFD}"/>
                </c:ext>
              </c:extLst>
            </c:dLbl>
            <c:dLbl>
              <c:idx val="3"/>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699-47AD-8A93-17BC95752CFD}"/>
                </c:ext>
              </c:extLst>
            </c:dLbl>
            <c:dLbl>
              <c:idx val="4"/>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699-47AD-8A93-17BC95752CFD}"/>
                </c:ext>
              </c:extLst>
            </c:dLbl>
            <c:dLbl>
              <c:idx val="5"/>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699-47AD-8A93-17BC95752CFD}"/>
                </c:ext>
              </c:extLst>
            </c:dLbl>
            <c:dLbl>
              <c:idx val="6"/>
              <c:layout/>
              <c:tx>
                <c:rich>
                  <a:bodyPr/>
                  <a:lstStyle/>
                  <a:p>
                    <a:pPr algn="ctr">
                      <a:defRPr/>
                    </a:pPr>
                    <a:r>
                      <a:rPr lang="en-US"/>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699-47AD-8A93-17BC95752CFD}"/>
                </c:ext>
              </c:extLst>
            </c:dLbl>
            <c:dLbl>
              <c:idx val="7"/>
              <c:layout/>
              <c:tx>
                <c:rich>
                  <a:bodyPr/>
                  <a:lstStyle/>
                  <a:p>
                    <a:pPr algn="ctr">
                      <a:defRPr b="1"/>
                    </a:pPr>
                    <a:r>
                      <a:rPr lang="en-US" b="1"/>
                      <a:t>66%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699-47AD-8A93-17BC95752CFD}"/>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...had a car, van, motorcycle, or other motor vehicle stolen?</c:v>
                </c:pt>
                <c:pt idx="1">
                  <c:v>...had anything stolen from your home?</c:v>
                </c:pt>
                <c:pt idx="2">
                  <c:v>...had any personal possessions stolen whilst in a public place?</c:v>
                </c:pt>
                <c:pt idx="3">
                  <c:v>...had anything stolen, off or from inside, a vehicle?</c:v>
                </c:pt>
                <c:pt idx="4">
                  <c:v>...been physically attacked by another person?</c:v>
                </c:pt>
                <c:pt idx="5">
                  <c:v>...been subject to online crime, cyber crime and/or identity theft?</c:v>
                </c:pt>
                <c:pt idx="6">
                  <c:v>...been threatened in any way?</c:v>
                </c:pt>
                <c:pt idx="7">
                  <c:v>None of the above</c:v>
                </c:pt>
              </c:strCache>
            </c:strRef>
          </c:cat>
          <c:val>
            <c:numRef>
              <c:f>'Sheet1'!$C$2:$C$9</c:f>
              <c:numCache>
                <c:formatCode>0%</c:formatCode>
                <c:ptCount val="8"/>
                <c:pt idx="0">
                  <c:v>0.01</c:v>
                </c:pt>
                <c:pt idx="1">
                  <c:v>0.04</c:v>
                </c:pt>
                <c:pt idx="2">
                  <c:v>0.04</c:v>
                </c:pt>
                <c:pt idx="3">
                  <c:v>0.05</c:v>
                </c:pt>
                <c:pt idx="4">
                  <c:v>0.06</c:v>
                </c:pt>
                <c:pt idx="5">
                  <c:v>0.13</c:v>
                </c:pt>
                <c:pt idx="6">
                  <c:v>0.18</c:v>
                </c:pt>
                <c:pt idx="7">
                  <c:v>0.66</c:v>
                </c:pt>
              </c:numCache>
            </c:numRef>
          </c:val>
          <c:extLst xmlns:c16r2="http://schemas.microsoft.com/office/drawing/2015/06/chart">
            <c:ext xmlns:c16="http://schemas.microsoft.com/office/drawing/2014/chart" uri="{C3380CC4-5D6E-409C-BE32-E72D297353CC}">
              <c16:uniqueId val="{00000008-8699-47AD-8A93-17BC95752CFD}"/>
            </c:ext>
          </c:extLst>
        </c:ser>
        <c:dLbls>
          <c:showLegendKey val="1"/>
          <c:showVal val="1"/>
          <c:showCatName val="1"/>
          <c:showSerName val="1"/>
          <c:showPercent val="1"/>
          <c:showBubbleSize val="1"/>
        </c:dLbls>
        <c:gapWidth val="100"/>
        <c:axId val="234277120"/>
        <c:axId val="233914368"/>
      </c:barChart>
      <c:catAx>
        <c:axId val="234277120"/>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a:pPr>
            <a:endParaRPr lang="en-US"/>
          </a:p>
        </c:txPr>
        <c:crossAx val="233914368"/>
        <c:crosses val="autoZero"/>
        <c:auto val="0"/>
        <c:lblAlgn val="ctr"/>
        <c:lblOffset val="100"/>
        <c:noMultiLvlLbl val="0"/>
      </c:catAx>
      <c:valAx>
        <c:axId val="233914368"/>
        <c:scaling>
          <c:orientation val="minMax"/>
          <c:min val="0"/>
        </c:scaling>
        <c:delete val="0"/>
        <c:axPos val="b"/>
        <c:numFmt formatCode="0%" sourceLinked="0"/>
        <c:majorTickMark val="out"/>
        <c:minorTickMark val="none"/>
        <c:tickLblPos val="nextTo"/>
        <c:spPr>
          <a:ln>
            <a:solidFill>
              <a:schemeClr val="tx1"/>
            </a:solidFill>
          </a:ln>
        </c:spPr>
        <c:txPr>
          <a:bodyPr rot="0" vert="horz"/>
          <a:lstStyle/>
          <a:p>
            <a:pPr>
              <a:defRPr/>
            </a:pPr>
            <a:endParaRPr lang="en-US"/>
          </a:p>
        </c:txPr>
        <c:crossAx val="234277120"/>
        <c:crosses val="autoZero"/>
        <c:crossBetween val="between"/>
      </c:valAx>
      <c:spPr>
        <a:noFill/>
        <a:ln>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613-4D82-B515-8571365F5B62}"/>
                </c:ext>
              </c:extLst>
            </c:dLbl>
            <c:dLbl>
              <c:idx val="1"/>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613-4D82-B515-8571365F5B62}"/>
                </c:ext>
              </c:extLst>
            </c:dLbl>
            <c:dLbl>
              <c:idx val="2"/>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613-4D82-B515-8571365F5B62}"/>
                </c:ext>
              </c:extLst>
            </c:dLbl>
            <c:dLbl>
              <c:idx val="3"/>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613-4D82-B515-8571365F5B62}"/>
                </c:ext>
              </c:extLst>
            </c:dLbl>
            <c:dLbl>
              <c:idx val="4"/>
              <c:layout/>
              <c:tx>
                <c:rich>
                  <a:bodyPr/>
                  <a:lstStyle/>
                  <a:p>
                    <a:pPr algn="ctr">
                      <a:defRPr/>
                    </a:pPr>
                    <a:r>
                      <a:rPr lang="en-US" baseline="0">
                        <a:latin typeface="Tahoma"/>
                        <a:ea typeface="Tahoma"/>
                        <a:cs typeface="Tahoma"/>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613-4D82-B515-8571365F5B62}"/>
                </c:ext>
              </c:extLst>
            </c:dLbl>
            <c:dLbl>
              <c:idx val="5"/>
              <c:layout/>
              <c:tx>
                <c:rich>
                  <a:bodyPr/>
                  <a:lstStyle/>
                  <a:p>
                    <a:pPr algn="ctr">
                      <a:defRPr/>
                    </a:pPr>
                    <a:r>
                      <a:rPr lang="en-US" baseline="0">
                        <a:latin typeface="Tahoma"/>
                        <a:ea typeface="Tahoma"/>
                        <a:cs typeface="Tahoma"/>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613-4D82-B515-8571365F5B62}"/>
                </c:ext>
              </c:extLst>
            </c:dLbl>
            <c:dLbl>
              <c:idx val="6"/>
              <c:layout/>
              <c:tx>
                <c:rich>
                  <a:bodyPr/>
                  <a:lstStyle/>
                  <a:p>
                    <a:pPr algn="ctr">
                      <a:defRPr/>
                    </a:pPr>
                    <a:r>
                      <a:rPr lang="en-US" baseline="0">
                        <a:latin typeface="Tahoma"/>
                        <a:ea typeface="Tahoma"/>
                        <a:cs typeface="Tahoma"/>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613-4D82-B515-8571365F5B62}"/>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off or from inside, a vehicle?/Yes</c:v>
                </c:pt>
                <c:pt idx="2">
                  <c:v>...had anything stolen from your home?/Yes</c:v>
                </c:pt>
                <c:pt idx="3">
                  <c:v>...had any personal possessions stolen whilst in a public place?/Yes</c:v>
                </c:pt>
                <c:pt idx="4">
                  <c:v>...been physically attacked by another person?/Yes</c:v>
                </c:pt>
                <c:pt idx="5">
                  <c:v>...been threatened in any way?/Yes</c:v>
                </c:pt>
                <c:pt idx="6">
                  <c:v>...been subject to online crime, cyber crime and/or identity theft?/Yes</c:v>
                </c:pt>
              </c:strCache>
            </c:strRef>
          </c:cat>
          <c:val>
            <c:numRef>
              <c:f>Sheet1!$C$2:$C$8</c:f>
              <c:numCache>
                <c:formatCode>0%</c:formatCode>
                <c:ptCount val="7"/>
                <c:pt idx="0">
                  <c:v>0.02</c:v>
                </c:pt>
                <c:pt idx="1">
                  <c:v>7.0000000000000007E-2</c:v>
                </c:pt>
                <c:pt idx="2">
                  <c:v>0.06</c:v>
                </c:pt>
                <c:pt idx="3">
                  <c:v>7.0000000000000007E-2</c:v>
                </c:pt>
                <c:pt idx="4">
                  <c:v>0.08</c:v>
                </c:pt>
                <c:pt idx="5">
                  <c:v>0.25</c:v>
                </c:pt>
                <c:pt idx="6">
                  <c:v>0.15</c:v>
                </c:pt>
              </c:numCache>
            </c:numRef>
          </c:val>
          <c:extLst xmlns:c16r2="http://schemas.microsoft.com/office/drawing/2015/06/chart">
            <c:ext xmlns:c16="http://schemas.microsoft.com/office/drawing/2014/chart" uri="{C3380CC4-5D6E-409C-BE32-E72D297353CC}">
              <c16:uniqueId val="{00000007-E613-4D82-B515-8571365F5B62}"/>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613-4D82-B515-8571365F5B62}"/>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613-4D82-B515-8571365F5B62}"/>
                </c:ext>
              </c:extLst>
            </c:dLbl>
            <c:dLbl>
              <c:idx val="2"/>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E613-4D82-B515-8571365F5B62}"/>
                </c:ext>
              </c:extLst>
            </c:dLbl>
            <c:dLbl>
              <c:idx val="3"/>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613-4D82-B515-8571365F5B62}"/>
                </c:ext>
              </c:extLst>
            </c:dLbl>
            <c:dLbl>
              <c:idx val="4"/>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613-4D82-B515-8571365F5B62}"/>
                </c:ext>
              </c:extLst>
            </c:dLbl>
            <c:dLbl>
              <c:idx val="5"/>
              <c:layout/>
              <c:tx>
                <c:rich>
                  <a:bodyPr/>
                  <a:lstStyle/>
                  <a:p>
                    <a:pPr algn="ctr">
                      <a:defRPr/>
                    </a:pPr>
                    <a:r>
                      <a:rPr lang="en-US" baseline="0">
                        <a:latin typeface="Tahoma"/>
                        <a:ea typeface="Tahoma"/>
                        <a:cs typeface="Tahoma"/>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613-4D82-B515-8571365F5B62}"/>
                </c:ext>
              </c:extLst>
            </c:dLbl>
            <c:dLbl>
              <c:idx val="6"/>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613-4D82-B515-8571365F5B62}"/>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off or from inside, a vehicle?/Yes</c:v>
                </c:pt>
                <c:pt idx="2">
                  <c:v>...had anything stolen from your home?/Yes</c:v>
                </c:pt>
                <c:pt idx="3">
                  <c:v>...had any personal possessions stolen whilst in a public place?/Yes</c:v>
                </c:pt>
                <c:pt idx="4">
                  <c:v>...been physically attacked by another person?/Yes</c:v>
                </c:pt>
                <c:pt idx="5">
                  <c:v>...been threatened in any way?/Yes</c:v>
                </c:pt>
                <c:pt idx="6">
                  <c:v>...been subject to online crime, cyber crime and/or identity theft?/Yes</c:v>
                </c:pt>
              </c:strCache>
            </c:strRef>
          </c:cat>
          <c:val>
            <c:numRef>
              <c:f>Sheet1!$D$2:$D$8</c:f>
              <c:numCache>
                <c:formatCode>0%</c:formatCode>
                <c:ptCount val="7"/>
                <c:pt idx="0">
                  <c:v>0.02</c:v>
                </c:pt>
                <c:pt idx="1">
                  <c:v>0.05</c:v>
                </c:pt>
                <c:pt idx="2">
                  <c:v>0.05</c:v>
                </c:pt>
                <c:pt idx="3">
                  <c:v>0.05</c:v>
                </c:pt>
                <c:pt idx="4">
                  <c:v>0.06</c:v>
                </c:pt>
                <c:pt idx="5">
                  <c:v>0.21</c:v>
                </c:pt>
                <c:pt idx="6">
                  <c:v>0.16</c:v>
                </c:pt>
              </c:numCache>
            </c:numRef>
          </c:val>
          <c:extLst xmlns:c16r2="http://schemas.microsoft.com/office/drawing/2015/06/chart">
            <c:ext xmlns:c16="http://schemas.microsoft.com/office/drawing/2014/chart" uri="{C3380CC4-5D6E-409C-BE32-E72D297353CC}">
              <c16:uniqueId val="{0000000F-E613-4D82-B515-8571365F5B62}"/>
            </c:ext>
          </c:extLst>
        </c:ser>
        <c:ser>
          <c:idx val="2"/>
          <c:order val="2"/>
          <c:tx>
            <c:strRef>
              <c:f>Sheet1!$E$1</c:f>
              <c:strCache>
                <c:ptCount val="1"/>
                <c:pt idx="0">
                  <c:v>2019</c:v>
                </c:pt>
              </c:strCache>
            </c:strRef>
          </c:tx>
          <c:spPr>
            <a:solidFill>
              <a:srgbClr val="6A279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E613-4D82-B515-8571365F5B62}"/>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E613-4D82-B515-8571365F5B62}"/>
                </c:ext>
              </c:extLst>
            </c:dLbl>
            <c:dLbl>
              <c:idx val="2"/>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E613-4D82-B515-8571365F5B62}"/>
                </c:ext>
              </c:extLst>
            </c:dLbl>
            <c:dLbl>
              <c:idx val="3"/>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E613-4D82-B515-8571365F5B62}"/>
                </c:ext>
              </c:extLst>
            </c:dLbl>
            <c:dLbl>
              <c:idx val="4"/>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E613-4D82-B515-8571365F5B62}"/>
                </c:ext>
              </c:extLst>
            </c:dLbl>
            <c:dLbl>
              <c:idx val="5"/>
              <c:layout/>
              <c:tx>
                <c:rich>
                  <a:bodyPr/>
                  <a:lstStyle/>
                  <a:p>
                    <a:pPr algn="ctr">
                      <a:defRPr/>
                    </a:pPr>
                    <a:r>
                      <a:rPr lang="en-US" baseline="0">
                        <a:latin typeface="Tahoma"/>
                        <a:ea typeface="Tahoma"/>
                        <a:cs typeface="Tahoma"/>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E613-4D82-B515-8571365F5B62}"/>
                </c:ext>
              </c:extLst>
            </c:dLbl>
            <c:dLbl>
              <c:idx val="6"/>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E613-4D82-B515-8571365F5B62}"/>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off or from inside, a vehicle?/Yes</c:v>
                </c:pt>
                <c:pt idx="2">
                  <c:v>...had anything stolen from your home?/Yes</c:v>
                </c:pt>
                <c:pt idx="3">
                  <c:v>...had any personal possessions stolen whilst in a public place?/Yes</c:v>
                </c:pt>
                <c:pt idx="4">
                  <c:v>...been physically attacked by another person?/Yes</c:v>
                </c:pt>
                <c:pt idx="5">
                  <c:v>...been threatened in any way?/Yes</c:v>
                </c:pt>
                <c:pt idx="6">
                  <c:v>...been subject to online crime, cyber crime and/or identity theft?/Yes</c:v>
                </c:pt>
              </c:strCache>
            </c:strRef>
          </c:cat>
          <c:val>
            <c:numRef>
              <c:f>Sheet1!$E$2:$E$8</c:f>
              <c:numCache>
                <c:formatCode>0%</c:formatCode>
                <c:ptCount val="7"/>
                <c:pt idx="0">
                  <c:v>0.01</c:v>
                </c:pt>
                <c:pt idx="1">
                  <c:v>0.05</c:v>
                </c:pt>
                <c:pt idx="2">
                  <c:v>0.04</c:v>
                </c:pt>
                <c:pt idx="3">
                  <c:v>0.04</c:v>
                </c:pt>
                <c:pt idx="4">
                  <c:v>0.05</c:v>
                </c:pt>
                <c:pt idx="5">
                  <c:v>0.18</c:v>
                </c:pt>
                <c:pt idx="6">
                  <c:v>0.13</c:v>
                </c:pt>
              </c:numCache>
            </c:numRef>
          </c:val>
          <c:extLst xmlns:c16r2="http://schemas.microsoft.com/office/drawing/2015/06/chart">
            <c:ext xmlns:c16="http://schemas.microsoft.com/office/drawing/2014/chart" uri="{C3380CC4-5D6E-409C-BE32-E72D297353CC}">
              <c16:uniqueId val="{00000017-E613-4D82-B515-8571365F5B62}"/>
            </c:ext>
          </c:extLst>
        </c:ser>
        <c:dLbls>
          <c:showLegendKey val="1"/>
          <c:showVal val="1"/>
          <c:showCatName val="1"/>
          <c:showSerName val="1"/>
          <c:showPercent val="1"/>
          <c:showBubbleSize val="1"/>
        </c:dLbls>
        <c:gapWidth val="100"/>
        <c:axId val="234134528"/>
        <c:axId val="234160896"/>
      </c:barChart>
      <c:catAx>
        <c:axId val="234134528"/>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160896"/>
        <c:crosses val="autoZero"/>
        <c:auto val="0"/>
        <c:lblAlgn val="ctr"/>
        <c:lblOffset val="100"/>
        <c:noMultiLvlLbl val="0"/>
      </c:catAx>
      <c:valAx>
        <c:axId val="234160896"/>
        <c:scaling>
          <c:orientation val="minMax"/>
          <c:min val="0"/>
        </c:scaling>
        <c:delete val="0"/>
        <c:axPos val="l"/>
        <c:title>
          <c:tx>
            <c:rich>
              <a:bodyPr/>
              <a:lstStyle/>
              <a:p>
                <a:pPr algn="ctr">
                  <a:defRPr/>
                </a:pPr>
                <a:r>
                  <a:rPr lang="en-GB" sz="1000" b="0" baseline="0">
                    <a:latin typeface="Tahoma"/>
                    <a:ea typeface="Tahoma"/>
                    <a:cs typeface="Tahoma"/>
                  </a:rPr>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134528"/>
        <c:crosses val="autoZero"/>
        <c:crossBetween val="between"/>
      </c:valAx>
      <c:spPr>
        <a:noFill/>
        <a:ln w="3989">
          <a:noFill/>
          <a:round/>
        </a:ln>
      </c:spPr>
    </c:plotArea>
    <c:legend>
      <c:legendPos val="t"/>
      <c:layout/>
      <c:overlay val="0"/>
      <c:spPr>
        <a:ln>
          <a:noFill/>
          <a:round/>
        </a:ln>
      </c:spPr>
      <c:txPr>
        <a:bodyPr/>
        <a:lstStyle/>
        <a:p>
          <a:pPr>
            <a:defRPr sz="12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2019/White British</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7A7-4169-9190-50D42DF2E14B}"/>
                </c:ext>
              </c:extLst>
            </c:dLbl>
            <c:dLbl>
              <c:idx val="1"/>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7A7-4169-9190-50D42DF2E14B}"/>
                </c:ext>
              </c:extLst>
            </c:dLbl>
            <c:dLbl>
              <c:idx val="2"/>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7A7-4169-9190-50D42DF2E14B}"/>
                </c:ext>
              </c:extLst>
            </c:dLbl>
            <c:dLbl>
              <c:idx val="3"/>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7A7-4169-9190-50D42DF2E14B}"/>
                </c:ext>
              </c:extLst>
            </c:dLbl>
            <c:dLbl>
              <c:idx val="4"/>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7A7-4169-9190-50D42DF2E14B}"/>
                </c:ext>
              </c:extLst>
            </c:dLbl>
            <c:dLbl>
              <c:idx val="5"/>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7A7-4169-9190-50D42DF2E14B}"/>
                </c:ext>
              </c:extLst>
            </c:dLbl>
            <c:dLbl>
              <c:idx val="6"/>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C7A7-4169-9190-50D42DF2E14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'Sheet1'!$C$2:$C$8</c:f>
              <c:numCache>
                <c:formatCode>0%</c:formatCode>
                <c:ptCount val="7"/>
                <c:pt idx="0">
                  <c:v>0.01</c:v>
                </c:pt>
                <c:pt idx="1">
                  <c:v>0.04</c:v>
                </c:pt>
                <c:pt idx="2">
                  <c:v>0.04</c:v>
                </c:pt>
                <c:pt idx="3">
                  <c:v>0.04</c:v>
                </c:pt>
                <c:pt idx="4">
                  <c:v>0.05</c:v>
                </c:pt>
                <c:pt idx="5">
                  <c:v>0.13</c:v>
                </c:pt>
                <c:pt idx="6">
                  <c:v>0.16</c:v>
                </c:pt>
              </c:numCache>
            </c:numRef>
          </c:val>
          <c:extLst xmlns:c16r2="http://schemas.microsoft.com/office/drawing/2015/06/chart">
            <c:ext xmlns:c16="http://schemas.microsoft.com/office/drawing/2014/chart" uri="{C3380CC4-5D6E-409C-BE32-E72D297353CC}">
              <c16:uniqueId val="{00000007-C7A7-4169-9190-50D42DF2E14B}"/>
            </c:ext>
          </c:extLst>
        </c:ser>
        <c:ser>
          <c:idx val="1"/>
          <c:order val="1"/>
          <c:tx>
            <c:strRef>
              <c:f>Sheet1!$D$1</c:f>
              <c:strCache>
                <c:ptCount val="1"/>
                <c:pt idx="0">
                  <c:v>2019/Not White British</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7A7-4169-9190-50D42DF2E14B}"/>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7A7-4169-9190-50D42DF2E14B}"/>
                </c:ext>
              </c:extLst>
            </c:dLbl>
            <c:dLbl>
              <c:idx val="2"/>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7A7-4169-9190-50D42DF2E14B}"/>
                </c:ext>
              </c:extLst>
            </c:dLbl>
            <c:dLbl>
              <c:idx val="3"/>
              <c:layout/>
              <c:tx>
                <c:rich>
                  <a:bodyPr/>
                  <a:lstStyle/>
                  <a:p>
                    <a:pPr algn="ctr">
                      <a:defRPr/>
                    </a:pPr>
                    <a:r>
                      <a:rPr lang="en-US" baseline="0">
                        <a:latin typeface="Tahoma"/>
                        <a:ea typeface="Tahoma"/>
                        <a:cs typeface="Tahoma"/>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7A7-4169-9190-50D42DF2E14B}"/>
                </c:ext>
              </c:extLst>
            </c:dLbl>
            <c:dLbl>
              <c:idx val="4"/>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C7A7-4169-9190-50D42DF2E14B}"/>
                </c:ext>
              </c:extLst>
            </c:dLbl>
            <c:dLbl>
              <c:idx val="5"/>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C7A7-4169-9190-50D42DF2E14B}"/>
                </c:ext>
              </c:extLst>
            </c:dLbl>
            <c:dLbl>
              <c:idx val="6"/>
              <c:layout/>
              <c:tx>
                <c:rich>
                  <a:bodyPr/>
                  <a:lstStyle/>
                  <a:p>
                    <a:pPr algn="ctr">
                      <a:defRPr/>
                    </a:pPr>
                    <a:r>
                      <a:rPr lang="en-US" baseline="0">
                        <a:latin typeface="Tahoma"/>
                        <a:ea typeface="Tahoma"/>
                        <a:cs typeface="Tahoma"/>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C7A7-4169-9190-50D42DF2E14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'Sheet1'!$D$2:$D$8</c:f>
              <c:numCache>
                <c:formatCode>0%</c:formatCode>
                <c:ptCount val="7"/>
                <c:pt idx="0">
                  <c:v>0.02</c:v>
                </c:pt>
                <c:pt idx="1">
                  <c:v>0.05</c:v>
                </c:pt>
                <c:pt idx="2">
                  <c:v>0.06</c:v>
                </c:pt>
                <c:pt idx="3">
                  <c:v>0.08</c:v>
                </c:pt>
                <c:pt idx="4">
                  <c:v>0.09</c:v>
                </c:pt>
                <c:pt idx="5">
                  <c:v>0.16</c:v>
                </c:pt>
                <c:pt idx="6">
                  <c:v>0.23</c:v>
                </c:pt>
              </c:numCache>
            </c:numRef>
          </c:val>
          <c:extLst xmlns:c16r2="http://schemas.microsoft.com/office/drawing/2015/06/chart">
            <c:ext xmlns:c16="http://schemas.microsoft.com/office/drawing/2014/chart" uri="{C3380CC4-5D6E-409C-BE32-E72D297353CC}">
              <c16:uniqueId val="{0000000F-C7A7-4169-9190-50D42DF2E14B}"/>
            </c:ext>
          </c:extLst>
        </c:ser>
        <c:dLbls>
          <c:showLegendKey val="1"/>
          <c:showVal val="1"/>
          <c:showCatName val="1"/>
          <c:showSerName val="1"/>
          <c:showPercent val="1"/>
          <c:showBubbleSize val="1"/>
        </c:dLbls>
        <c:gapWidth val="100"/>
        <c:axId val="234300928"/>
        <c:axId val="234302464"/>
      </c:barChart>
      <c:catAx>
        <c:axId val="234300928"/>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302464"/>
        <c:crosses val="autoZero"/>
        <c:auto val="0"/>
        <c:lblAlgn val="ctr"/>
        <c:lblOffset val="100"/>
        <c:noMultiLvlLbl val="0"/>
      </c:catAx>
      <c:valAx>
        <c:axId val="234302464"/>
        <c:scaling>
          <c:orientation val="minMax"/>
          <c:min val="0"/>
        </c:scaling>
        <c:delete val="0"/>
        <c:axPos val="b"/>
        <c:title>
          <c:tx>
            <c:rich>
              <a:bodyPr/>
              <a:lstStyle/>
              <a:p>
                <a:pPr algn="ctr">
                  <a:defRPr/>
                </a:pPr>
                <a:r>
                  <a:rPr lang="en-GB" sz="1000" b="0" baseline="0">
                    <a:latin typeface="Tahoma"/>
                    <a:ea typeface="Tahoma"/>
                    <a:cs typeface="Tahoma"/>
                  </a:rPr>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300928"/>
        <c:crosses val="autoZero"/>
        <c:crossBetween val="between"/>
      </c:valAx>
      <c:spPr>
        <a:noFill/>
        <a:ln>
          <a:noFill/>
          <a:round/>
        </a:ln>
      </c:spPr>
    </c:plotArea>
    <c:legend>
      <c:legendPos val="t"/>
      <c:layout/>
      <c:overlay val="0"/>
      <c:spPr>
        <a:ln>
          <a:noFill/>
          <a:round/>
        </a:ln>
      </c:spPr>
      <c:txPr>
        <a:bodyPr/>
        <a:lstStyle/>
        <a:p>
          <a:pPr>
            <a:defRPr sz="10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2017/ABC1</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E12-4F26-B081-C52CB3361B0E}"/>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E12-4F26-B081-C52CB3361B0E}"/>
                </c:ext>
              </c:extLst>
            </c:dLbl>
            <c:dLbl>
              <c:idx val="2"/>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E12-4F26-B081-C52CB3361B0E}"/>
                </c:ext>
              </c:extLst>
            </c:dLbl>
            <c:dLbl>
              <c:idx val="3"/>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E12-4F26-B081-C52CB3361B0E}"/>
                </c:ext>
              </c:extLst>
            </c:dLbl>
            <c:dLbl>
              <c:idx val="4"/>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E12-4F26-B081-C52CB3361B0E}"/>
                </c:ext>
              </c:extLst>
            </c:dLbl>
            <c:dLbl>
              <c:idx val="5"/>
              <c:layout/>
              <c:tx>
                <c:rich>
                  <a:bodyPr/>
                  <a:lstStyle/>
                  <a:p>
                    <a:pPr algn="ctr">
                      <a:defRPr/>
                    </a:pPr>
                    <a:r>
                      <a:rPr lang="en-US" baseline="0">
                        <a:latin typeface="Tahoma"/>
                        <a:ea typeface="Tahoma"/>
                        <a:cs typeface="Tahoma"/>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E12-4F26-B081-C52CB3361B0E}"/>
                </c:ext>
              </c:extLst>
            </c:dLbl>
            <c:dLbl>
              <c:idx val="6"/>
              <c:layout/>
              <c:tx>
                <c:rich>
                  <a:bodyPr/>
                  <a:lstStyle/>
                  <a:p>
                    <a:pPr algn="ctr">
                      <a:defRPr/>
                    </a:pPr>
                    <a:r>
                      <a:rPr lang="en-US" baseline="0">
                        <a:latin typeface="Tahoma"/>
                        <a:ea typeface="Tahoma"/>
                        <a:cs typeface="Tahoma"/>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'Sheet1'!$C$2:$C$8</c:f>
              <c:numCache>
                <c:formatCode>0%</c:formatCode>
                <c:ptCount val="7"/>
                <c:pt idx="0">
                  <c:v>0.02</c:v>
                </c:pt>
                <c:pt idx="1">
                  <c:v>0.05</c:v>
                </c:pt>
                <c:pt idx="2">
                  <c:v>7.0000000000000007E-2</c:v>
                </c:pt>
                <c:pt idx="3">
                  <c:v>7.0000000000000007E-2</c:v>
                </c:pt>
                <c:pt idx="4">
                  <c:v>7.0000000000000007E-2</c:v>
                </c:pt>
                <c:pt idx="5">
                  <c:v>0.15</c:v>
                </c:pt>
                <c:pt idx="6">
                  <c:v>0.23</c:v>
                </c:pt>
              </c:numCache>
            </c:numRef>
          </c:val>
          <c:extLst xmlns:c16r2="http://schemas.microsoft.com/office/drawing/2015/06/chart">
            <c:ext xmlns:c16="http://schemas.microsoft.com/office/drawing/2014/chart" uri="{C3380CC4-5D6E-409C-BE32-E72D297353CC}">
              <c16:uniqueId val="{00000007-7E12-4F26-B081-C52CB3361B0E}"/>
            </c:ext>
          </c:extLst>
        </c:ser>
        <c:ser>
          <c:idx val="1"/>
          <c:order val="1"/>
          <c:tx>
            <c:strRef>
              <c:f>Sheet1!$D$1</c:f>
              <c:strCache>
                <c:ptCount val="1"/>
                <c:pt idx="0">
                  <c:v>2017/C2DE</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E12-4F26-B081-C52CB3361B0E}"/>
                </c:ext>
              </c:extLst>
            </c:dLbl>
            <c:dLbl>
              <c:idx val="1"/>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7E12-4F26-B081-C52CB3361B0E}"/>
                </c:ext>
              </c:extLst>
            </c:dLbl>
            <c:dLbl>
              <c:idx val="2"/>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7E12-4F26-B081-C52CB3361B0E}"/>
                </c:ext>
              </c:extLst>
            </c:dLbl>
            <c:dLbl>
              <c:idx val="3"/>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7E12-4F26-B081-C52CB3361B0E}"/>
                </c:ext>
              </c:extLst>
            </c:dLbl>
            <c:dLbl>
              <c:idx val="4"/>
              <c:layout/>
              <c:tx>
                <c:rich>
                  <a:bodyPr/>
                  <a:lstStyle/>
                  <a:p>
                    <a:pPr algn="ctr">
                      <a:defRPr/>
                    </a:pPr>
                    <a:r>
                      <a:rPr lang="en-US" baseline="0">
                        <a:latin typeface="Tahoma"/>
                        <a:ea typeface="Tahoma"/>
                        <a:cs typeface="Tahoma"/>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7E12-4F26-B081-C52CB3361B0E}"/>
                </c:ext>
              </c:extLst>
            </c:dLbl>
            <c:dLbl>
              <c:idx val="5"/>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7E12-4F26-B081-C52CB3361B0E}"/>
                </c:ext>
              </c:extLst>
            </c:dLbl>
            <c:dLbl>
              <c:idx val="6"/>
              <c:layout/>
              <c:tx>
                <c:rich>
                  <a:bodyPr/>
                  <a:lstStyle/>
                  <a:p>
                    <a:pPr algn="ctr">
                      <a:defRPr b="1"/>
                    </a:pPr>
                    <a:r>
                      <a:rPr lang="en-US" b="1" baseline="0">
                        <a:latin typeface="Tahoma"/>
                        <a:ea typeface="Tahoma"/>
                        <a:cs typeface="Tahoma"/>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'Sheet1'!$D$2:$D$8</c:f>
              <c:numCache>
                <c:formatCode>0%</c:formatCode>
                <c:ptCount val="7"/>
                <c:pt idx="0">
                  <c:v>0.04</c:v>
                </c:pt>
                <c:pt idx="1">
                  <c:v>7.0000000000000007E-2</c:v>
                </c:pt>
                <c:pt idx="2">
                  <c:v>7.0000000000000007E-2</c:v>
                </c:pt>
                <c:pt idx="3">
                  <c:v>0.09</c:v>
                </c:pt>
                <c:pt idx="4">
                  <c:v>0.1</c:v>
                </c:pt>
                <c:pt idx="5">
                  <c:v>0.16</c:v>
                </c:pt>
                <c:pt idx="6">
                  <c:v>0.27</c:v>
                </c:pt>
              </c:numCache>
            </c:numRef>
          </c:val>
          <c:extLst xmlns:c16r2="http://schemas.microsoft.com/office/drawing/2015/06/chart">
            <c:ext xmlns:c16="http://schemas.microsoft.com/office/drawing/2014/chart" uri="{C3380CC4-5D6E-409C-BE32-E72D297353CC}">
              <c16:uniqueId val="{0000000F-7E12-4F26-B081-C52CB3361B0E}"/>
            </c:ext>
          </c:extLst>
        </c:ser>
        <c:ser>
          <c:idx val="2"/>
          <c:order val="2"/>
          <c:tx>
            <c:strRef>
              <c:f>Sheet1!$E$1</c:f>
              <c:strCache>
                <c:ptCount val="1"/>
                <c:pt idx="0">
                  <c:v>2018/ABC1</c:v>
                </c:pt>
              </c:strCache>
            </c:strRef>
          </c:tx>
          <c:spPr>
            <a:solidFill>
              <a:srgbClr val="F79646"/>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7E12-4F26-B081-C52CB3361B0E}"/>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7E12-4F26-B081-C52CB3361B0E}"/>
                </c:ext>
              </c:extLst>
            </c:dLbl>
            <c:dLbl>
              <c:idx val="2"/>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7E12-4F26-B081-C52CB3361B0E}"/>
                </c:ext>
              </c:extLst>
            </c:dLbl>
            <c:dLbl>
              <c:idx val="3"/>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7E12-4F26-B081-C52CB3361B0E}"/>
                </c:ext>
              </c:extLst>
            </c:dLbl>
            <c:dLbl>
              <c:idx val="4"/>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7E12-4F26-B081-C52CB3361B0E}"/>
                </c:ext>
              </c:extLst>
            </c:dLbl>
            <c:dLbl>
              <c:idx val="5"/>
              <c:layout/>
              <c:tx>
                <c:rich>
                  <a:bodyPr/>
                  <a:lstStyle/>
                  <a:p>
                    <a:pPr algn="ctr">
                      <a:defRPr/>
                    </a:pPr>
                    <a:r>
                      <a:rPr lang="en-US" baseline="0">
                        <a:latin typeface="Tahoma"/>
                        <a:ea typeface="Tahoma"/>
                        <a:cs typeface="Tahoma"/>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7E12-4F26-B081-C52CB3361B0E}"/>
                </c:ext>
              </c:extLst>
            </c:dLbl>
            <c:dLbl>
              <c:idx val="6"/>
              <c:layout/>
              <c:tx>
                <c:rich>
                  <a:bodyPr/>
                  <a:lstStyle/>
                  <a:p>
                    <a:pPr algn="ctr">
                      <a:defRPr/>
                    </a:pPr>
                    <a:r>
                      <a:rPr lang="en-US" baseline="0">
                        <a:latin typeface="Tahoma"/>
                        <a:ea typeface="Tahoma"/>
                        <a:cs typeface="Tahoma"/>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'Sheet1'!$E$2:$E$8</c:f>
              <c:numCache>
                <c:formatCode>0%</c:formatCode>
                <c:ptCount val="7"/>
                <c:pt idx="0">
                  <c:v>0.02</c:v>
                </c:pt>
                <c:pt idx="1">
                  <c:v>0.05</c:v>
                </c:pt>
                <c:pt idx="2">
                  <c:v>0.05</c:v>
                </c:pt>
                <c:pt idx="3">
                  <c:v>0.05</c:v>
                </c:pt>
                <c:pt idx="4">
                  <c:v>0.04</c:v>
                </c:pt>
                <c:pt idx="5">
                  <c:v>0.16</c:v>
                </c:pt>
                <c:pt idx="6">
                  <c:v>0.19</c:v>
                </c:pt>
              </c:numCache>
            </c:numRef>
          </c:val>
          <c:extLst xmlns:c16r2="http://schemas.microsoft.com/office/drawing/2015/06/chart">
            <c:ext xmlns:c16="http://schemas.microsoft.com/office/drawing/2014/chart" uri="{C3380CC4-5D6E-409C-BE32-E72D297353CC}">
              <c16:uniqueId val="{00000017-7E12-4F26-B081-C52CB3361B0E}"/>
            </c:ext>
          </c:extLst>
        </c:ser>
        <c:ser>
          <c:idx val="3"/>
          <c:order val="3"/>
          <c:tx>
            <c:strRef>
              <c:f>Sheet1!$F$1</c:f>
              <c:strCache>
                <c:ptCount val="1"/>
                <c:pt idx="0">
                  <c:v>2018/C2DE</c:v>
                </c:pt>
              </c:strCache>
            </c:strRef>
          </c:tx>
          <c:spPr>
            <a:solidFill>
              <a:schemeClr val="accent6">
                <a:lumMod val="75000"/>
              </a:schemeClr>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7E12-4F26-B081-C52CB3361B0E}"/>
                </c:ext>
              </c:extLst>
            </c:dLbl>
            <c:dLbl>
              <c:idx val="1"/>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7E12-4F26-B081-C52CB3361B0E}"/>
                </c:ext>
              </c:extLst>
            </c:dLbl>
            <c:dLbl>
              <c:idx val="2"/>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7E12-4F26-B081-C52CB3361B0E}"/>
                </c:ext>
              </c:extLst>
            </c:dLbl>
            <c:dLbl>
              <c:idx val="3"/>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7E12-4F26-B081-C52CB3361B0E}"/>
                </c:ext>
              </c:extLst>
            </c:dLbl>
            <c:dLbl>
              <c:idx val="4"/>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7E12-4F26-B081-C52CB3361B0E}"/>
                </c:ext>
              </c:extLst>
            </c:dLbl>
            <c:dLbl>
              <c:idx val="5"/>
              <c:layout/>
              <c:tx>
                <c:rich>
                  <a:bodyPr/>
                  <a:lstStyle/>
                  <a:p>
                    <a:pPr algn="ctr">
                      <a:defRPr/>
                    </a:pPr>
                    <a:r>
                      <a:rPr lang="en-US" baseline="0">
                        <a:latin typeface="Tahoma"/>
                        <a:ea typeface="Tahoma"/>
                        <a:cs typeface="Tahoma"/>
                      </a:rPr>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7E12-4F26-B081-C52CB3361B0E}"/>
                </c:ext>
              </c:extLst>
            </c:dLbl>
            <c:dLbl>
              <c:idx val="6"/>
              <c:layout/>
              <c:tx>
                <c:rich>
                  <a:bodyPr/>
                  <a:lstStyle/>
                  <a:p>
                    <a:pPr algn="ctr">
                      <a:defRPr b="1"/>
                    </a:pPr>
                    <a:r>
                      <a:rPr lang="en-US" b="1" baseline="0">
                        <a:latin typeface="Tahoma"/>
                        <a:ea typeface="Tahoma"/>
                        <a:cs typeface="Tahoma"/>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'Sheet1'!$F$2:$F$8</c:f>
              <c:numCache>
                <c:formatCode>0%</c:formatCode>
                <c:ptCount val="7"/>
                <c:pt idx="0">
                  <c:v>0.04</c:v>
                </c:pt>
                <c:pt idx="1">
                  <c:v>7.0000000000000007E-2</c:v>
                </c:pt>
                <c:pt idx="2">
                  <c:v>7.0000000000000007E-2</c:v>
                </c:pt>
                <c:pt idx="3">
                  <c:v>0.06</c:v>
                </c:pt>
                <c:pt idx="4">
                  <c:v>0.09</c:v>
                </c:pt>
                <c:pt idx="5">
                  <c:v>0.19</c:v>
                </c:pt>
                <c:pt idx="6">
                  <c:v>0.25</c:v>
                </c:pt>
              </c:numCache>
            </c:numRef>
          </c:val>
          <c:extLst xmlns:c16r2="http://schemas.microsoft.com/office/drawing/2015/06/chart">
            <c:ext xmlns:c16="http://schemas.microsoft.com/office/drawing/2014/chart" uri="{C3380CC4-5D6E-409C-BE32-E72D297353CC}">
              <c16:uniqueId val="{0000001F-7E12-4F26-B081-C52CB3361B0E}"/>
            </c:ext>
          </c:extLst>
        </c:ser>
        <c:ser>
          <c:idx val="4"/>
          <c:order val="4"/>
          <c:tx>
            <c:strRef>
              <c:f>Sheet1!$G$1</c:f>
              <c:strCache>
                <c:ptCount val="1"/>
                <c:pt idx="0">
                  <c:v>2019/ABC1</c:v>
                </c:pt>
              </c:strCache>
            </c:strRef>
          </c:tx>
          <c:spPr>
            <a:solidFill>
              <a:srgbClr val="990099"/>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7E12-4F26-B081-C52CB3361B0E}"/>
                </c:ext>
              </c:extLst>
            </c:dLbl>
            <c:dLbl>
              <c:idx val="1"/>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7E12-4F26-B081-C52CB3361B0E}"/>
                </c:ext>
              </c:extLst>
            </c:dLbl>
            <c:dLbl>
              <c:idx val="2"/>
              <c:layout/>
              <c:tx>
                <c:rich>
                  <a:bodyPr/>
                  <a:lstStyle/>
                  <a:p>
                    <a:pPr algn="ctr">
                      <a:defRPr/>
                    </a:pPr>
                    <a:r>
                      <a:rPr lang="en-US" baseline="0">
                        <a:latin typeface="Tahoma"/>
                        <a:ea typeface="Tahoma"/>
                        <a:cs typeface="Tahoma"/>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7E12-4F26-B081-C52CB3361B0E}"/>
                </c:ext>
              </c:extLst>
            </c:dLbl>
            <c:dLbl>
              <c:idx val="3"/>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7E12-4F26-B081-C52CB3361B0E}"/>
                </c:ext>
              </c:extLst>
            </c:dLbl>
            <c:dLbl>
              <c:idx val="4"/>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7E12-4F26-B081-C52CB3361B0E}"/>
                </c:ext>
              </c:extLst>
            </c:dLbl>
            <c:dLbl>
              <c:idx val="5"/>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7E12-4F26-B081-C52CB3361B0E}"/>
                </c:ext>
              </c:extLst>
            </c:dLbl>
            <c:dLbl>
              <c:idx val="6"/>
              <c:layout/>
              <c:tx>
                <c:rich>
                  <a:bodyPr/>
                  <a:lstStyle/>
                  <a:p>
                    <a:pPr algn="ctr">
                      <a:defRPr/>
                    </a:pPr>
                    <a:r>
                      <a:rPr lang="en-US" baseline="0">
                        <a:latin typeface="Tahoma"/>
                        <a:ea typeface="Tahoma"/>
                        <a:cs typeface="Tahoma"/>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'Sheet1'!$G$2:$G$8</c:f>
              <c:numCache>
                <c:formatCode>0%</c:formatCode>
                <c:ptCount val="7"/>
                <c:pt idx="0">
                  <c:v>0.01</c:v>
                </c:pt>
                <c:pt idx="1">
                  <c:v>0.04</c:v>
                </c:pt>
                <c:pt idx="2">
                  <c:v>0.03</c:v>
                </c:pt>
                <c:pt idx="3">
                  <c:v>0.04</c:v>
                </c:pt>
                <c:pt idx="4">
                  <c:v>0.05</c:v>
                </c:pt>
                <c:pt idx="5">
                  <c:v>0.13</c:v>
                </c:pt>
                <c:pt idx="6">
                  <c:v>0.15</c:v>
                </c:pt>
              </c:numCache>
            </c:numRef>
          </c:val>
          <c:extLst xmlns:c16r2="http://schemas.microsoft.com/office/drawing/2015/06/chart">
            <c:ext xmlns:c16="http://schemas.microsoft.com/office/drawing/2014/chart" uri="{C3380CC4-5D6E-409C-BE32-E72D297353CC}">
              <c16:uniqueId val="{00000027-7E12-4F26-B081-C52CB3361B0E}"/>
            </c:ext>
          </c:extLst>
        </c:ser>
        <c:ser>
          <c:idx val="5"/>
          <c:order val="5"/>
          <c:tx>
            <c:strRef>
              <c:f>Sheet1!$H$1</c:f>
              <c:strCache>
                <c:ptCount val="1"/>
                <c:pt idx="0">
                  <c:v>2019/C2DE</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7E12-4F26-B081-C52CB3361B0E}"/>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7E12-4F26-B081-C52CB3361B0E}"/>
                </c:ext>
              </c:extLst>
            </c:dLbl>
            <c:dLbl>
              <c:idx val="2"/>
              <c:layout/>
              <c:tx>
                <c:rich>
                  <a:bodyPr/>
                  <a:lstStyle/>
                  <a:p>
                    <a:pPr algn="ctr">
                      <a:defRPr b="1"/>
                    </a:pPr>
                    <a:r>
                      <a:rPr lang="en-US" b="1"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7E12-4F26-B081-C52CB3361B0E}"/>
                </c:ext>
              </c:extLst>
            </c:dLbl>
            <c:dLbl>
              <c:idx val="3"/>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7E12-4F26-B081-C52CB3361B0E}"/>
                </c:ext>
              </c:extLst>
            </c:dLbl>
            <c:dLbl>
              <c:idx val="4"/>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7E12-4F26-B081-C52CB3361B0E}"/>
                </c:ext>
              </c:extLst>
            </c:dLbl>
            <c:dLbl>
              <c:idx val="5"/>
              <c:layout/>
              <c:tx>
                <c:rich>
                  <a:bodyPr/>
                  <a:lstStyle/>
                  <a:p>
                    <a:pPr algn="ctr">
                      <a:defRPr/>
                    </a:pPr>
                    <a:r>
                      <a:rPr lang="en-US" baseline="0">
                        <a:latin typeface="Tahoma"/>
                        <a:ea typeface="Tahoma"/>
                        <a:cs typeface="Tahoma"/>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7E12-4F26-B081-C52CB3361B0E}"/>
                </c:ext>
              </c:extLst>
            </c:dLbl>
            <c:dLbl>
              <c:idx val="6"/>
              <c:layout/>
              <c:tx>
                <c:rich>
                  <a:bodyPr/>
                  <a:lstStyle/>
                  <a:p>
                    <a:pPr algn="ctr">
                      <a:defRPr b="1"/>
                    </a:pPr>
                    <a:r>
                      <a:rPr lang="en-US" b="1" baseline="0">
                        <a:latin typeface="Tahoma"/>
                        <a:ea typeface="Tahoma"/>
                        <a:cs typeface="Tahoma"/>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7E12-4F26-B081-C52CB3361B0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stolen?/Yes</c:v>
                </c:pt>
                <c:pt idx="1">
                  <c:v>...had anything stolen from your home?/Yes</c:v>
                </c:pt>
                <c:pt idx="2">
                  <c:v>...had any personal possessions stolen whilst in a public place?/Yes</c:v>
                </c:pt>
                <c:pt idx="3">
                  <c:v>...had anything stolen, off or from inside, a vehicle?/Yes</c:v>
                </c:pt>
                <c:pt idx="4">
                  <c:v>...been physically attacked by another person?/Yes</c:v>
                </c:pt>
                <c:pt idx="5">
                  <c:v>...been subject to online crime, cyber crime and/or identity theft?/Yes</c:v>
                </c:pt>
                <c:pt idx="6">
                  <c:v>...been threatened in any way?/Yes</c:v>
                </c:pt>
              </c:strCache>
            </c:strRef>
          </c:cat>
          <c:val>
            <c:numRef>
              <c:f>'Sheet1'!$H$2:$H$8</c:f>
              <c:numCache>
                <c:formatCode>0%</c:formatCode>
                <c:ptCount val="7"/>
                <c:pt idx="0">
                  <c:v>0.02</c:v>
                </c:pt>
                <c:pt idx="1">
                  <c:v>0.05</c:v>
                </c:pt>
                <c:pt idx="2">
                  <c:v>0.06</c:v>
                </c:pt>
                <c:pt idx="3">
                  <c:v>0.05</c:v>
                </c:pt>
                <c:pt idx="4">
                  <c:v>0.06</c:v>
                </c:pt>
                <c:pt idx="5">
                  <c:v>0.13</c:v>
                </c:pt>
                <c:pt idx="6">
                  <c:v>0.2</c:v>
                </c:pt>
              </c:numCache>
            </c:numRef>
          </c:val>
          <c:extLst xmlns:c16r2="http://schemas.microsoft.com/office/drawing/2015/06/chart">
            <c:ext xmlns:c16="http://schemas.microsoft.com/office/drawing/2014/chart" uri="{C3380CC4-5D6E-409C-BE32-E72D297353CC}">
              <c16:uniqueId val="{0000002F-7E12-4F26-B081-C52CB3361B0E}"/>
            </c:ext>
          </c:extLst>
        </c:ser>
        <c:dLbls>
          <c:showLegendKey val="1"/>
          <c:showVal val="1"/>
          <c:showCatName val="1"/>
          <c:showSerName val="1"/>
          <c:showPercent val="1"/>
          <c:showBubbleSize val="1"/>
        </c:dLbls>
        <c:gapWidth val="100"/>
        <c:axId val="234573824"/>
        <c:axId val="234575360"/>
      </c:barChart>
      <c:catAx>
        <c:axId val="234573824"/>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575360"/>
        <c:crosses val="autoZero"/>
        <c:auto val="0"/>
        <c:lblAlgn val="ctr"/>
        <c:lblOffset val="100"/>
        <c:noMultiLvlLbl val="0"/>
      </c:catAx>
      <c:valAx>
        <c:axId val="234575360"/>
        <c:scaling>
          <c:orientation val="minMax"/>
          <c:min val="0"/>
        </c:scaling>
        <c:delete val="0"/>
        <c:axPos val="b"/>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234573824"/>
        <c:crosses val="autoZero"/>
        <c:crossBetween val="between"/>
      </c:valAx>
      <c:spPr>
        <a:noFill/>
        <a:ln>
          <a:noFill/>
          <a:round/>
        </a:ln>
      </c:spPr>
    </c:plotArea>
    <c:legend>
      <c:legendPos val="t"/>
      <c:layout/>
      <c:overlay val="0"/>
      <c:spPr>
        <a:ln>
          <a:noFill/>
          <a:round/>
        </a:ln>
      </c:spPr>
      <c:txPr>
        <a:bodyPr/>
        <a:lstStyle/>
        <a:p>
          <a:pPr>
            <a:defRPr sz="10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invertIfNegative val="0"/>
          <c:dLbls>
            <c:spPr>
              <a:noFill/>
              <a:ln>
                <a:noFill/>
              </a:ln>
              <a:effectLst/>
            </c:spPr>
            <c:showLegendKey val="0"/>
            <c:showVal val="1"/>
            <c:showCatName val="0"/>
            <c:showSerName val="0"/>
            <c:showPercent val="1"/>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Sheet1!$C$2:$C$8</c:f>
              <c:numCache>
                <c:formatCode>0%</c:formatCode>
                <c:ptCount val="7"/>
                <c:pt idx="0">
                  <c:v>0.38</c:v>
                </c:pt>
                <c:pt idx="1">
                  <c:v>0.27</c:v>
                </c:pt>
                <c:pt idx="2">
                  <c:v>0.43</c:v>
                </c:pt>
                <c:pt idx="3">
                  <c:v>0.27</c:v>
                </c:pt>
                <c:pt idx="4">
                  <c:v>0.37</c:v>
                </c:pt>
                <c:pt idx="5">
                  <c:v>0.31</c:v>
                </c:pt>
                <c:pt idx="6">
                  <c:v>0.26</c:v>
                </c:pt>
              </c:numCache>
            </c:numRef>
          </c:val>
          <c:extLst xmlns:c16r2="http://schemas.microsoft.com/office/drawing/2015/06/chart">
            <c:ext xmlns:c16="http://schemas.microsoft.com/office/drawing/2014/chart" uri="{C3380CC4-5D6E-409C-BE32-E72D297353CC}">
              <c16:uniqueId val="{00000007-4B89-49C3-9E17-A8A1C724EBE1}"/>
            </c:ext>
          </c:extLst>
        </c:ser>
        <c:ser>
          <c:idx val="1"/>
          <c:order val="1"/>
          <c:tx>
            <c:strRef>
              <c:f>Sheet1!$D$1</c:f>
              <c:strCache>
                <c:ptCount val="1"/>
                <c:pt idx="0">
                  <c:v>2018</c:v>
                </c:pt>
              </c:strCache>
            </c:strRef>
          </c:tx>
          <c:invertIfNegative val="0"/>
          <c:dLbls>
            <c:spPr>
              <a:noFill/>
              <a:ln>
                <a:noFill/>
              </a:ln>
              <a:effectLst/>
            </c:spPr>
            <c:showLegendKey val="0"/>
            <c:showVal val="1"/>
            <c:showCatName val="0"/>
            <c:showSerName val="0"/>
            <c:showPercent val="1"/>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Sheet1!$D$2:$D$8</c:f>
              <c:numCache>
                <c:formatCode>0%</c:formatCode>
                <c:ptCount val="7"/>
                <c:pt idx="0">
                  <c:v>0.39</c:v>
                </c:pt>
                <c:pt idx="1">
                  <c:v>0.2</c:v>
                </c:pt>
                <c:pt idx="2">
                  <c:v>0.32</c:v>
                </c:pt>
                <c:pt idx="3">
                  <c:v>0.24</c:v>
                </c:pt>
                <c:pt idx="4">
                  <c:v>0.28999999999999998</c:v>
                </c:pt>
                <c:pt idx="5">
                  <c:v>0.23</c:v>
                </c:pt>
                <c:pt idx="6">
                  <c:v>0.25</c:v>
                </c:pt>
              </c:numCache>
            </c:numRef>
          </c:val>
          <c:extLst xmlns:c16r2="http://schemas.microsoft.com/office/drawing/2015/06/chart">
            <c:ext xmlns:c16="http://schemas.microsoft.com/office/drawing/2014/chart" uri="{C3380CC4-5D6E-409C-BE32-E72D297353CC}">
              <c16:uniqueId val="{00000001-F6A0-4903-86A7-2C003E01C79A}"/>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E51-418B-87EC-C0FAE6E9ABCB}"/>
                </c:ext>
              </c:extLst>
            </c:dLbl>
            <c:dLbl>
              <c:idx val="1"/>
              <c:layout/>
              <c:tx>
                <c:rich>
                  <a:bodyPr/>
                  <a:lstStyle/>
                  <a:p>
                    <a:pPr algn="ctr">
                      <a:defRPr/>
                    </a:pPr>
                    <a:r>
                      <a:rPr lang="en-US"/>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E51-418B-87EC-C0FAE6E9ABCB}"/>
                </c:ext>
              </c:extLst>
            </c:dLbl>
            <c:dLbl>
              <c:idx val="2"/>
              <c:layout/>
              <c:tx>
                <c:rich>
                  <a:bodyPr/>
                  <a:lstStyle/>
                  <a:p>
                    <a:pPr algn="ctr">
                      <a:defRPr/>
                    </a:pPr>
                    <a:r>
                      <a:rPr lang="en-US"/>
                      <a:t>45%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E51-418B-87EC-C0FAE6E9ABCB}"/>
                </c:ext>
              </c:extLst>
            </c:dLbl>
            <c:dLbl>
              <c:idx val="3"/>
              <c:layout/>
              <c:tx>
                <c:rich>
                  <a:bodyPr/>
                  <a:lstStyle/>
                  <a:p>
                    <a:pPr algn="ctr">
                      <a:defRPr/>
                    </a:pPr>
                    <a:r>
                      <a:rPr lang="en-US"/>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E51-418B-87EC-C0FAE6E9ABCB}"/>
                </c:ext>
              </c:extLst>
            </c:dLbl>
            <c:dLbl>
              <c:idx val="4"/>
              <c:layout/>
              <c:tx>
                <c:rich>
                  <a:bodyPr/>
                  <a:lstStyle/>
                  <a:p>
                    <a:pPr algn="ctr">
                      <a:defRPr/>
                    </a:pPr>
                    <a:r>
                      <a:rPr lang="en-US"/>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E51-418B-87EC-C0FAE6E9ABCB}"/>
                </c:ext>
              </c:extLst>
            </c:dLbl>
            <c:dLbl>
              <c:idx val="5"/>
              <c:layout/>
              <c:tx>
                <c:rich>
                  <a:bodyPr/>
                  <a:lstStyle/>
                  <a:p>
                    <a:pPr algn="ctr">
                      <a:defRPr/>
                    </a:pPr>
                    <a:r>
                      <a:rPr lang="en-US"/>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E51-418B-87EC-C0FAE6E9ABCB}"/>
                </c:ext>
              </c:extLst>
            </c:dLbl>
            <c:dLbl>
              <c:idx val="6"/>
              <c:layout/>
              <c:tx>
                <c:rich>
                  <a:bodyPr/>
                  <a:lstStyle/>
                  <a:p>
                    <a:pPr algn="ctr">
                      <a:defRPr/>
                    </a:pPr>
                    <a:r>
                      <a:rPr lang="en-US"/>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1E51-418B-87EC-C0FAE6E9ABCB}"/>
                </c:ext>
              </c:extLst>
            </c:dLbl>
            <c:spPr>
              <a:noFill/>
              <a:ln>
                <a:noFill/>
              </a:ln>
              <a:effectLst/>
            </c:spPr>
            <c:showLegendKey val="1"/>
            <c:showVal val="1"/>
            <c:showCatName val="1"/>
            <c:showSerName val="1"/>
            <c:showPercent val="1"/>
            <c:showBubbleSize val="1"/>
            <c:showLeaderLines val="0"/>
            <c:extLst xmlns:c16r2="http://schemas.microsoft.com/office/drawing/2015/06/chart">
              <c:ext xmlns:c15="http://schemas.microsoft.com/office/drawing/2012/chart" uri="{CE6537A1-D6FC-4f65-9D91-7224C49458BB}">
                <c15:showLeaderLines val="1"/>
              </c:ext>
            </c:extLst>
          </c:dLbls>
          <c:cat>
            <c:strRef>
              <c:f>Sheet1!$B$2:$B$8</c:f>
              <c:strCache>
                <c:ptCount val="7"/>
                <c:pt idx="0">
                  <c:v>Boston Borough</c:v>
                </c:pt>
                <c:pt idx="1">
                  <c:v>East Lindsey</c:v>
                </c:pt>
                <c:pt idx="2">
                  <c:v>Lincoln City</c:v>
                </c:pt>
                <c:pt idx="3">
                  <c:v>North Kesteven</c:v>
                </c:pt>
                <c:pt idx="4">
                  <c:v>South Holland</c:v>
                </c:pt>
                <c:pt idx="5">
                  <c:v>South Kesteven</c:v>
                </c:pt>
                <c:pt idx="6">
                  <c:v>West Lindsey</c:v>
                </c:pt>
              </c:strCache>
            </c:strRef>
          </c:cat>
          <c:val>
            <c:numRef>
              <c:f>Sheet1!$E$2:$E$8</c:f>
              <c:numCache>
                <c:formatCode>0%</c:formatCode>
                <c:ptCount val="7"/>
                <c:pt idx="0">
                  <c:v>0.35</c:v>
                </c:pt>
                <c:pt idx="1">
                  <c:v>0.3</c:v>
                </c:pt>
                <c:pt idx="2">
                  <c:v>0.45</c:v>
                </c:pt>
                <c:pt idx="3">
                  <c:v>0.3</c:v>
                </c:pt>
                <c:pt idx="4">
                  <c:v>0.3</c:v>
                </c:pt>
                <c:pt idx="5">
                  <c:v>0.34</c:v>
                </c:pt>
                <c:pt idx="6">
                  <c:v>0.28999999999999998</c:v>
                </c:pt>
              </c:numCache>
            </c:numRef>
          </c:val>
          <c:extLst xmlns:c16r2="http://schemas.microsoft.com/office/drawing/2015/06/chart">
            <c:ext xmlns:c16="http://schemas.microsoft.com/office/drawing/2014/chart" uri="{C3380CC4-5D6E-409C-BE32-E72D297353CC}">
              <c16:uniqueId val="{00000002-F6A0-4903-86A7-2C003E01C79A}"/>
            </c:ext>
          </c:extLst>
        </c:ser>
        <c:dLbls>
          <c:showLegendKey val="1"/>
          <c:showVal val="1"/>
          <c:showCatName val="1"/>
          <c:showSerName val="1"/>
          <c:showPercent val="1"/>
          <c:showBubbleSize val="1"/>
        </c:dLbls>
        <c:gapWidth val="100"/>
        <c:axId val="226600448"/>
        <c:axId val="226601984"/>
      </c:barChart>
      <c:catAx>
        <c:axId val="226600448"/>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26601984"/>
        <c:crosses val="autoZero"/>
        <c:auto val="0"/>
        <c:lblAlgn val="ctr"/>
        <c:lblOffset val="100"/>
        <c:noMultiLvlLbl val="0"/>
      </c:catAx>
      <c:valAx>
        <c:axId val="226601984"/>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26600448"/>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'Crosstab 22'!$A$6</c:f>
              <c:strCache>
                <c:ptCount val="1"/>
                <c:pt idx="0">
                  <c:v>Yes</c:v>
                </c:pt>
              </c:strCache>
            </c:strRef>
          </c:tx>
          <c:spPr>
            <a:solidFill>
              <a:srgbClr val="FF0000"/>
            </a:solidFill>
            <a:ln>
              <a:noFill/>
            </a:ln>
            <a:effectLst/>
          </c:spPr>
          <c:invertIfNegative val="0"/>
          <c:dLbls>
            <c:dLbl>
              <c:idx val="1"/>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dLbl>
            <c:dLbl>
              <c:idx val="2"/>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22'!$B$5:$I$5</c:f>
              <c:strCache>
                <c:ptCount val="8"/>
                <c:pt idx="0">
                  <c:v>Female</c:v>
                </c:pt>
                <c:pt idx="1">
                  <c:v>Male</c:v>
                </c:pt>
                <c:pt idx="2">
                  <c:v>16 to 34</c:v>
                </c:pt>
                <c:pt idx="3">
                  <c:v>35 to 49</c:v>
                </c:pt>
                <c:pt idx="4">
                  <c:v>50 to 64</c:v>
                </c:pt>
                <c:pt idx="5">
                  <c:v>65+</c:v>
                </c:pt>
                <c:pt idx="6">
                  <c:v>ABC1</c:v>
                </c:pt>
                <c:pt idx="7">
                  <c:v>C2DE</c:v>
                </c:pt>
              </c:strCache>
            </c:strRef>
          </c:cat>
          <c:val>
            <c:numRef>
              <c:f>'Crosstab 22'!$B$6:$I$6</c:f>
              <c:numCache>
                <c:formatCode>0%</c:formatCode>
                <c:ptCount val="8"/>
                <c:pt idx="0">
                  <c:v>0.29358353510895885</c:v>
                </c:pt>
                <c:pt idx="1">
                  <c:v>0.35009797517962116</c:v>
                </c:pt>
                <c:pt idx="2">
                  <c:v>0.51127819548872178</c:v>
                </c:pt>
                <c:pt idx="3">
                  <c:v>0.3573529411764706</c:v>
                </c:pt>
                <c:pt idx="4">
                  <c:v>0.31975199291408324</c:v>
                </c:pt>
                <c:pt idx="5">
                  <c:v>0.24582560296846012</c:v>
                </c:pt>
                <c:pt idx="6">
                  <c:v>0.3093762907889302</c:v>
                </c:pt>
                <c:pt idx="7">
                  <c:v>0.35098522167487683</c:v>
                </c:pt>
              </c:numCache>
            </c:numRef>
          </c:val>
          <c:extLst xmlns:c16r2="http://schemas.microsoft.com/office/drawing/2015/06/chart">
            <c:ext xmlns:c16="http://schemas.microsoft.com/office/drawing/2014/chart" uri="{C3380CC4-5D6E-409C-BE32-E72D297353CC}">
              <c16:uniqueId val="{00000000-89E1-49EB-B387-129638896788}"/>
            </c:ext>
          </c:extLst>
        </c:ser>
        <c:ser>
          <c:idx val="1"/>
          <c:order val="1"/>
          <c:tx>
            <c:strRef>
              <c:f>'Crosstab 22'!$A$7</c:f>
              <c:strCache>
                <c:ptCount val="1"/>
                <c:pt idx="0">
                  <c:v>No</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22'!$B$5:$I$5</c:f>
              <c:strCache>
                <c:ptCount val="8"/>
                <c:pt idx="0">
                  <c:v>Female</c:v>
                </c:pt>
                <c:pt idx="1">
                  <c:v>Male</c:v>
                </c:pt>
                <c:pt idx="2">
                  <c:v>16 to 34</c:v>
                </c:pt>
                <c:pt idx="3">
                  <c:v>35 to 49</c:v>
                </c:pt>
                <c:pt idx="4">
                  <c:v>50 to 64</c:v>
                </c:pt>
                <c:pt idx="5">
                  <c:v>65+</c:v>
                </c:pt>
                <c:pt idx="6">
                  <c:v>ABC1</c:v>
                </c:pt>
                <c:pt idx="7">
                  <c:v>C2DE</c:v>
                </c:pt>
              </c:strCache>
            </c:strRef>
          </c:cat>
          <c:val>
            <c:numRef>
              <c:f>'Crosstab 22'!$B$7:$I$7</c:f>
              <c:numCache>
                <c:formatCode>0%</c:formatCode>
                <c:ptCount val="8"/>
                <c:pt idx="0">
                  <c:v>0.70641646489104115</c:v>
                </c:pt>
                <c:pt idx="1">
                  <c:v>0.64990202482037884</c:v>
                </c:pt>
                <c:pt idx="2">
                  <c:v>0.48872180451127817</c:v>
                </c:pt>
                <c:pt idx="3">
                  <c:v>0.64264705882352946</c:v>
                </c:pt>
                <c:pt idx="4">
                  <c:v>0.68024800708591671</c:v>
                </c:pt>
                <c:pt idx="5">
                  <c:v>0.75417439703153988</c:v>
                </c:pt>
                <c:pt idx="6">
                  <c:v>0.69062370921106986</c:v>
                </c:pt>
                <c:pt idx="7">
                  <c:v>0.64901477832512311</c:v>
                </c:pt>
              </c:numCache>
            </c:numRef>
          </c:val>
          <c:extLst xmlns:c16r2="http://schemas.microsoft.com/office/drawing/2015/06/chart">
            <c:ext xmlns:c16="http://schemas.microsoft.com/office/drawing/2014/chart" uri="{C3380CC4-5D6E-409C-BE32-E72D297353CC}">
              <c16:uniqueId val="{00000001-89E1-49EB-B387-129638896788}"/>
            </c:ext>
          </c:extLst>
        </c:ser>
        <c:dLbls>
          <c:dLblPos val="ctr"/>
          <c:showLegendKey val="0"/>
          <c:showVal val="1"/>
          <c:showCatName val="0"/>
          <c:showSerName val="0"/>
          <c:showPercent val="0"/>
          <c:showBubbleSize val="0"/>
        </c:dLbls>
        <c:gapWidth val="50"/>
        <c:overlap val="100"/>
        <c:axId val="226768384"/>
        <c:axId val="226769920"/>
      </c:barChart>
      <c:catAx>
        <c:axId val="2267683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26769920"/>
        <c:crosses val="autoZero"/>
        <c:auto val="1"/>
        <c:lblAlgn val="ctr"/>
        <c:lblOffset val="100"/>
        <c:noMultiLvlLbl val="0"/>
      </c:catAx>
      <c:valAx>
        <c:axId val="226769920"/>
        <c:scaling>
          <c:orientation val="minMax"/>
          <c:max val="1"/>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226768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2018</c:v>
                </c:pt>
              </c:strCache>
            </c:strRef>
          </c:tx>
          <c:spPr>
            <a:solidFill>
              <a:srgbClr val="00206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77%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A53-47E9-B2F2-AF7399FB7ADF}"/>
                </c:ext>
              </c:extLst>
            </c:dLbl>
            <c:dLbl>
              <c:idx val="1"/>
              <c:layout/>
              <c:tx>
                <c:rich>
                  <a:bodyPr/>
                  <a:lstStyle/>
                  <a:p>
                    <a:pPr algn="ctr">
                      <a:defRPr/>
                    </a:pPr>
                    <a:r>
                      <a:rPr lang="en-US"/>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A53-47E9-B2F2-AF7399FB7ADF}"/>
                </c:ext>
              </c:extLst>
            </c:dLbl>
            <c:dLbl>
              <c:idx val="2"/>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A53-47E9-B2F2-AF7399FB7ADF}"/>
                </c:ext>
              </c:extLst>
            </c:dLbl>
            <c:dLbl>
              <c:idx val="3"/>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A53-47E9-B2F2-AF7399FB7ADF}"/>
                </c:ext>
              </c:extLst>
            </c:dLbl>
            <c:dLbl>
              <c:idx val="4"/>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A53-47E9-B2F2-AF7399FB7ADF}"/>
                </c:ext>
              </c:extLst>
            </c:dLbl>
            <c:dLbl>
              <c:idx val="5"/>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A53-47E9-B2F2-AF7399FB7ADF}"/>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Sheet1!$B$2:$B$7</c:f>
              <c:strCache>
                <c:ptCount val="6"/>
                <c:pt idx="0">
                  <c:v>None</c:v>
                </c:pt>
                <c:pt idx="1">
                  <c:v>1</c:v>
                </c:pt>
                <c:pt idx="2">
                  <c:v>2</c:v>
                </c:pt>
                <c:pt idx="3">
                  <c:v>3</c:v>
                </c:pt>
                <c:pt idx="4">
                  <c:v>4</c:v>
                </c:pt>
                <c:pt idx="5">
                  <c:v>5+</c:v>
                </c:pt>
              </c:strCache>
            </c:strRef>
          </c:cat>
          <c:val>
            <c:numRef>
              <c:f>Sheet1!$C$2:$C$7</c:f>
              <c:numCache>
                <c:formatCode>0%</c:formatCode>
                <c:ptCount val="6"/>
                <c:pt idx="0">
                  <c:v>0.77</c:v>
                </c:pt>
                <c:pt idx="1">
                  <c:v>0.1</c:v>
                </c:pt>
                <c:pt idx="2">
                  <c:v>0.09</c:v>
                </c:pt>
                <c:pt idx="3">
                  <c:v>0.03</c:v>
                </c:pt>
                <c:pt idx="4">
                  <c:v>0.01</c:v>
                </c:pt>
                <c:pt idx="5">
                  <c:v>0</c:v>
                </c:pt>
              </c:numCache>
            </c:numRef>
          </c:val>
          <c:extLst xmlns:c16r2="http://schemas.microsoft.com/office/drawing/2015/06/chart">
            <c:ext xmlns:c16="http://schemas.microsoft.com/office/drawing/2014/chart" uri="{C3380CC4-5D6E-409C-BE32-E72D297353CC}">
              <c16:uniqueId val="{00000006-6A53-47E9-B2F2-AF7399FB7ADF}"/>
            </c:ext>
          </c:extLst>
        </c:ser>
        <c:ser>
          <c:idx val="1"/>
          <c:order val="1"/>
          <c:tx>
            <c:strRef>
              <c:f>Sheet1!$D$1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79%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A53-47E9-B2F2-AF7399FB7ADF}"/>
                </c:ext>
              </c:extLst>
            </c:dLbl>
            <c:dLbl>
              <c:idx val="1"/>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A53-47E9-B2F2-AF7399FB7ADF}"/>
                </c:ext>
              </c:extLst>
            </c:dLbl>
            <c:dLbl>
              <c:idx val="2"/>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A53-47E9-B2F2-AF7399FB7ADF}"/>
                </c:ext>
              </c:extLst>
            </c:dLbl>
            <c:dLbl>
              <c:idx val="3"/>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A53-47E9-B2F2-AF7399FB7ADF}"/>
                </c:ext>
              </c:extLst>
            </c:dLbl>
            <c:dLbl>
              <c:idx val="4"/>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A53-47E9-B2F2-AF7399FB7ADF}"/>
                </c:ext>
              </c:extLst>
            </c:dLbl>
            <c:dLbl>
              <c:idx val="5"/>
              <c:layout/>
              <c:tx>
                <c:rich>
                  <a:bodyPr/>
                  <a:lstStyle/>
                  <a:p>
                    <a:pPr algn="ctr">
                      <a:defRPr/>
                    </a:pPr>
                    <a:r>
                      <a:rPr lang="en-US"/>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A53-47E9-B2F2-AF7399FB7ADF}"/>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Sheet1!$B$2:$B$7</c:f>
              <c:strCache>
                <c:ptCount val="6"/>
                <c:pt idx="0">
                  <c:v>None</c:v>
                </c:pt>
                <c:pt idx="1">
                  <c:v>1</c:v>
                </c:pt>
                <c:pt idx="2">
                  <c:v>2</c:v>
                </c:pt>
                <c:pt idx="3">
                  <c:v>3</c:v>
                </c:pt>
                <c:pt idx="4">
                  <c:v>4</c:v>
                </c:pt>
                <c:pt idx="5">
                  <c:v>5+</c:v>
                </c:pt>
              </c:strCache>
            </c:strRef>
          </c:cat>
          <c:val>
            <c:numRef>
              <c:f>Sheet1!$D$2:$D$7</c:f>
              <c:numCache>
                <c:formatCode>0%</c:formatCode>
                <c:ptCount val="6"/>
                <c:pt idx="0">
                  <c:v>0.79</c:v>
                </c:pt>
                <c:pt idx="1">
                  <c:v>0.11</c:v>
                </c:pt>
                <c:pt idx="2">
                  <c:v>0.08</c:v>
                </c:pt>
                <c:pt idx="3">
                  <c:v>0.02</c:v>
                </c:pt>
                <c:pt idx="4">
                  <c:v>0</c:v>
                </c:pt>
                <c:pt idx="5">
                  <c:v>0</c:v>
                </c:pt>
              </c:numCache>
            </c:numRef>
          </c:val>
          <c:extLst xmlns:c16r2="http://schemas.microsoft.com/office/drawing/2015/06/chart">
            <c:ext xmlns:c16="http://schemas.microsoft.com/office/drawing/2014/chart" uri="{C3380CC4-5D6E-409C-BE32-E72D297353CC}">
              <c16:uniqueId val="{0000000D-6A53-47E9-B2F2-AF7399FB7ADF}"/>
            </c:ext>
          </c:extLst>
        </c:ser>
        <c:dLbls>
          <c:showLegendKey val="1"/>
          <c:showVal val="1"/>
          <c:showCatName val="1"/>
          <c:showSerName val="1"/>
          <c:showPercent val="1"/>
          <c:showBubbleSize val="1"/>
        </c:dLbls>
        <c:gapWidth val="100"/>
        <c:axId val="192988288"/>
        <c:axId val="192989824"/>
      </c:barChart>
      <c:catAx>
        <c:axId val="192988288"/>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2989824"/>
        <c:crosses val="autoZero"/>
        <c:auto val="0"/>
        <c:lblAlgn val="ctr"/>
        <c:lblOffset val="100"/>
        <c:noMultiLvlLbl val="0"/>
      </c:catAx>
      <c:valAx>
        <c:axId val="192989824"/>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2988288"/>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Once</c:v>
                </c:pt>
              </c:strCache>
            </c:strRef>
          </c:tx>
          <c:spPr>
            <a:solidFill>
              <a:schemeClr val="accent4">
                <a:lumMod val="40000"/>
                <a:lumOff val="60000"/>
              </a:schemeClr>
            </a:solidFill>
          </c:spPr>
          <c:invertIfNegative val="0"/>
          <c:dLbls>
            <c:dLbl>
              <c:idx val="0"/>
              <c:layout/>
              <c:tx>
                <c:rich>
                  <a:bodyPr/>
                  <a:lstStyle/>
                  <a:p>
                    <a:pPr algn="ctr">
                      <a:defRPr/>
                    </a:pPr>
                    <a:r>
                      <a:rPr lang="en-US"/>
                      <a:t>89%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13E-4307-8021-0FFC23A419C3}"/>
                </c:ext>
              </c:extLst>
            </c:dLbl>
            <c:dLbl>
              <c:idx val="1"/>
              <c:layout/>
              <c:tx>
                <c:rich>
                  <a:bodyPr/>
                  <a:lstStyle/>
                  <a:p>
                    <a:pPr algn="ctr">
                      <a:defRPr/>
                    </a:pPr>
                    <a:r>
                      <a:rPr lang="en-US"/>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13E-4307-8021-0FFC23A419C3}"/>
                </c:ext>
              </c:extLst>
            </c:dLbl>
            <c:dLbl>
              <c:idx val="2"/>
              <c:layout/>
              <c:tx>
                <c:rich>
                  <a:bodyPr/>
                  <a:lstStyle/>
                  <a:p>
                    <a:pPr algn="ctr">
                      <a:defRPr/>
                    </a:pPr>
                    <a:r>
                      <a:rPr lang="en-US"/>
                      <a:t>76%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13E-4307-8021-0FFC23A419C3}"/>
                </c:ext>
              </c:extLst>
            </c:dLbl>
            <c:dLbl>
              <c:idx val="3"/>
              <c:layout/>
              <c:tx>
                <c:rich>
                  <a:bodyPr/>
                  <a:lstStyle/>
                  <a:p>
                    <a:pPr algn="ctr">
                      <a:defRPr/>
                    </a:pPr>
                    <a:r>
                      <a:rPr lang="en-US"/>
                      <a:t>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13E-4307-8021-0FFC23A419C3}"/>
                </c:ext>
              </c:extLst>
            </c:dLbl>
            <c:dLbl>
              <c:idx val="4"/>
              <c:layout/>
              <c:tx>
                <c:rich>
                  <a:bodyPr/>
                  <a:lstStyle/>
                  <a:p>
                    <a:pPr algn="ctr">
                      <a:defRPr/>
                    </a:pPr>
                    <a:r>
                      <a:rPr lang="en-US"/>
                      <a:t>65%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13E-4307-8021-0FFC23A419C3}"/>
                </c:ext>
              </c:extLst>
            </c:dLbl>
            <c:dLbl>
              <c:idx val="5"/>
              <c:layout/>
              <c:tx>
                <c:rich>
                  <a:bodyPr/>
                  <a:lstStyle/>
                  <a:p>
                    <a:pPr algn="ctr">
                      <a:defRPr/>
                    </a:pPr>
                    <a:r>
                      <a:rPr lang="en-US"/>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13E-4307-8021-0FFC23A419C3}"/>
                </c:ext>
              </c:extLst>
            </c:dLbl>
            <c:dLbl>
              <c:idx val="6"/>
              <c:layout/>
              <c:tx>
                <c:rich>
                  <a:bodyPr/>
                  <a:lstStyle/>
                  <a:p>
                    <a:pPr algn="ctr">
                      <a:defRPr/>
                    </a:pPr>
                    <a:r>
                      <a:rPr lang="en-US"/>
                      <a:t>59%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13E-4307-8021-0FFC23A419C3}"/>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c:v>
                </c:pt>
                <c:pt idx="1">
                  <c:v>...had anything stolen, off or from inside, a vehicle?</c:v>
                </c:pt>
                <c:pt idx="2">
                  <c:v>...had anything stolen from your home?</c:v>
                </c:pt>
                <c:pt idx="3">
                  <c:v>...had any personal possessions stolen whilst in a public place?</c:v>
                </c:pt>
                <c:pt idx="4">
                  <c:v>...been physically attacked by another person?</c:v>
                </c:pt>
                <c:pt idx="5">
                  <c:v>...been threatened in any way?</c:v>
                </c:pt>
                <c:pt idx="6">
                  <c:v>...been subject to online crime, cyber crime and/or identity theft?</c:v>
                </c:pt>
              </c:strCache>
            </c:strRef>
          </c:cat>
          <c:val>
            <c:numRef>
              <c:f>'Sheet1'!$C$2:$C$8</c:f>
              <c:numCache>
                <c:formatCode>0%</c:formatCode>
                <c:ptCount val="7"/>
                <c:pt idx="0">
                  <c:v>0.89</c:v>
                </c:pt>
                <c:pt idx="1">
                  <c:v>0.74</c:v>
                </c:pt>
                <c:pt idx="2">
                  <c:v>0.76</c:v>
                </c:pt>
                <c:pt idx="3">
                  <c:v>0.78</c:v>
                </c:pt>
                <c:pt idx="4">
                  <c:v>0.65</c:v>
                </c:pt>
                <c:pt idx="5">
                  <c:v>0.43</c:v>
                </c:pt>
                <c:pt idx="6">
                  <c:v>0.59</c:v>
                </c:pt>
              </c:numCache>
            </c:numRef>
          </c:val>
          <c:extLst xmlns:c16r2="http://schemas.microsoft.com/office/drawing/2015/06/chart">
            <c:ext xmlns:c16="http://schemas.microsoft.com/office/drawing/2014/chart" uri="{C3380CC4-5D6E-409C-BE32-E72D297353CC}">
              <c16:uniqueId val="{00000007-E13E-4307-8021-0FFC23A419C3}"/>
            </c:ext>
          </c:extLst>
        </c:ser>
        <c:ser>
          <c:idx val="1"/>
          <c:order val="1"/>
          <c:tx>
            <c:strRef>
              <c:f>Sheet1!$D$1</c:f>
              <c:strCache>
                <c:ptCount val="1"/>
                <c:pt idx="0">
                  <c:v>Twice</c:v>
                </c:pt>
              </c:strCache>
            </c:strRef>
          </c:tx>
          <c:spPr>
            <a:solidFill>
              <a:schemeClr val="accent4">
                <a:lumMod val="60000"/>
                <a:lumOff val="40000"/>
              </a:schemeClr>
            </a:solidFill>
          </c:spPr>
          <c:invertIfNegative val="0"/>
          <c:dLbls>
            <c:dLbl>
              <c:idx val="0"/>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13E-4307-8021-0FFC23A419C3}"/>
                </c:ext>
              </c:extLst>
            </c:dLbl>
            <c:dLbl>
              <c:idx val="1"/>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13E-4307-8021-0FFC23A419C3}"/>
                </c:ext>
              </c:extLst>
            </c:dLbl>
            <c:dLbl>
              <c:idx val="2"/>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E13E-4307-8021-0FFC23A419C3}"/>
                </c:ext>
              </c:extLst>
            </c:dLbl>
            <c:dLbl>
              <c:idx val="3"/>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13E-4307-8021-0FFC23A419C3}"/>
                </c:ext>
              </c:extLst>
            </c:dLbl>
            <c:dLbl>
              <c:idx val="4"/>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13E-4307-8021-0FFC23A419C3}"/>
                </c:ext>
              </c:extLst>
            </c:dLbl>
            <c:dLbl>
              <c:idx val="5"/>
              <c:layout/>
              <c:tx>
                <c:rich>
                  <a:bodyPr/>
                  <a:lstStyle/>
                  <a:p>
                    <a:pPr algn="ctr">
                      <a:defRPr/>
                    </a:pPr>
                    <a:r>
                      <a:rPr lang="en-US"/>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13E-4307-8021-0FFC23A419C3}"/>
                </c:ext>
              </c:extLst>
            </c:dLbl>
            <c:dLbl>
              <c:idx val="6"/>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13E-4307-8021-0FFC23A419C3}"/>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c:v>
                </c:pt>
                <c:pt idx="1">
                  <c:v>...had anything stolen, off or from inside, a vehicle?</c:v>
                </c:pt>
                <c:pt idx="2">
                  <c:v>...had anything stolen from your home?</c:v>
                </c:pt>
                <c:pt idx="3">
                  <c:v>...had any personal possessions stolen whilst in a public place?</c:v>
                </c:pt>
                <c:pt idx="4">
                  <c:v>...been physically attacked by another person?</c:v>
                </c:pt>
                <c:pt idx="5">
                  <c:v>...been threatened in any way?</c:v>
                </c:pt>
                <c:pt idx="6">
                  <c:v>...been subject to online crime, cyber crime and/or identity theft?</c:v>
                </c:pt>
              </c:strCache>
            </c:strRef>
          </c:cat>
          <c:val>
            <c:numRef>
              <c:f>'Sheet1'!$D$2:$D$8</c:f>
              <c:numCache>
                <c:formatCode>0%</c:formatCode>
                <c:ptCount val="7"/>
                <c:pt idx="0">
                  <c:v>0.04</c:v>
                </c:pt>
                <c:pt idx="1">
                  <c:v>0.19</c:v>
                </c:pt>
                <c:pt idx="2">
                  <c:v>0.13</c:v>
                </c:pt>
                <c:pt idx="3">
                  <c:v>0.12</c:v>
                </c:pt>
                <c:pt idx="4">
                  <c:v>0.19</c:v>
                </c:pt>
                <c:pt idx="5">
                  <c:v>0.25</c:v>
                </c:pt>
                <c:pt idx="6">
                  <c:v>0.2</c:v>
                </c:pt>
              </c:numCache>
            </c:numRef>
          </c:val>
          <c:extLst xmlns:c16r2="http://schemas.microsoft.com/office/drawing/2015/06/chart">
            <c:ext xmlns:c16="http://schemas.microsoft.com/office/drawing/2014/chart" uri="{C3380CC4-5D6E-409C-BE32-E72D297353CC}">
              <c16:uniqueId val="{0000000F-E13E-4307-8021-0FFC23A419C3}"/>
            </c:ext>
          </c:extLst>
        </c:ser>
        <c:ser>
          <c:idx val="2"/>
          <c:order val="2"/>
          <c:tx>
            <c:strRef>
              <c:f>Sheet1!$E$1</c:f>
              <c:strCache>
                <c:ptCount val="1"/>
                <c:pt idx="0">
                  <c:v>3-5 times</c:v>
                </c:pt>
              </c:strCache>
            </c:strRef>
          </c:tx>
          <c:spPr>
            <a:solidFill>
              <a:schemeClr val="accent4">
                <a:lumMod val="75000"/>
              </a:schemeClr>
            </a:solidFill>
          </c:spPr>
          <c:invertIfNegative val="0"/>
          <c:dLbls>
            <c:dLbl>
              <c:idx val="0"/>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E13E-4307-8021-0FFC23A419C3}"/>
                </c:ext>
              </c:extLst>
            </c:dLbl>
            <c:dLbl>
              <c:idx val="1"/>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E13E-4307-8021-0FFC23A419C3}"/>
                </c:ext>
              </c:extLst>
            </c:dLbl>
            <c:dLbl>
              <c:idx val="2"/>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E13E-4307-8021-0FFC23A419C3}"/>
                </c:ext>
              </c:extLst>
            </c:dLbl>
            <c:dLbl>
              <c:idx val="3"/>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E13E-4307-8021-0FFC23A419C3}"/>
                </c:ext>
              </c:extLst>
            </c:dLbl>
            <c:dLbl>
              <c:idx val="4"/>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E13E-4307-8021-0FFC23A419C3}"/>
                </c:ext>
              </c:extLst>
            </c:dLbl>
            <c:dLbl>
              <c:idx val="5"/>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E13E-4307-8021-0FFC23A419C3}"/>
                </c:ext>
              </c:extLst>
            </c:dLbl>
            <c:dLbl>
              <c:idx val="6"/>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E13E-4307-8021-0FFC23A419C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c:v>
                </c:pt>
                <c:pt idx="1">
                  <c:v>...had anything stolen, off or from inside, a vehicle?</c:v>
                </c:pt>
                <c:pt idx="2">
                  <c:v>...had anything stolen from your home?</c:v>
                </c:pt>
                <c:pt idx="3">
                  <c:v>...had any personal possessions stolen whilst in a public place?</c:v>
                </c:pt>
                <c:pt idx="4">
                  <c:v>...been physically attacked by another person?</c:v>
                </c:pt>
                <c:pt idx="5">
                  <c:v>...been threatened in any way?</c:v>
                </c:pt>
                <c:pt idx="6">
                  <c:v>...been subject to online crime, cyber crime and/or identity theft?</c:v>
                </c:pt>
              </c:strCache>
            </c:strRef>
          </c:cat>
          <c:val>
            <c:numRef>
              <c:f>'Sheet1'!$E$2:$E$8</c:f>
              <c:numCache>
                <c:formatCode>0%</c:formatCode>
                <c:ptCount val="7"/>
                <c:pt idx="0">
                  <c:v>0.02</c:v>
                </c:pt>
                <c:pt idx="1">
                  <c:v>0.04</c:v>
                </c:pt>
                <c:pt idx="2">
                  <c:v>7.0000000000000007E-2</c:v>
                </c:pt>
                <c:pt idx="3">
                  <c:v>7.0000000000000007E-2</c:v>
                </c:pt>
                <c:pt idx="4">
                  <c:v>0.11</c:v>
                </c:pt>
                <c:pt idx="5">
                  <c:v>0.18</c:v>
                </c:pt>
                <c:pt idx="6">
                  <c:v>0.11</c:v>
                </c:pt>
              </c:numCache>
            </c:numRef>
          </c:val>
          <c:extLst xmlns:c16r2="http://schemas.microsoft.com/office/drawing/2015/06/chart">
            <c:ext xmlns:c16="http://schemas.microsoft.com/office/drawing/2014/chart" uri="{C3380CC4-5D6E-409C-BE32-E72D297353CC}">
              <c16:uniqueId val="{00000017-E13E-4307-8021-0FFC23A419C3}"/>
            </c:ext>
          </c:extLst>
        </c:ser>
        <c:ser>
          <c:idx val="3"/>
          <c:order val="3"/>
          <c:tx>
            <c:strRef>
              <c:f>Sheet1!$F$1</c:f>
              <c:strCache>
                <c:ptCount val="1"/>
                <c:pt idx="0">
                  <c:v>6-10 times</c:v>
                </c:pt>
              </c:strCache>
            </c:strRef>
          </c:tx>
          <c:spPr>
            <a:solidFill>
              <a:schemeClr val="accent4">
                <a:lumMod val="50000"/>
              </a:schemeClr>
            </a:solidFill>
          </c:spPr>
          <c:invertIfNegative val="0"/>
          <c:dLbls>
            <c:dLbl>
              <c:idx val="0"/>
              <c:layout/>
              <c:tx>
                <c:rich>
                  <a:bodyPr/>
                  <a:lstStyle/>
                  <a:p>
                    <a:pPr algn="ctr">
                      <a:defRPr>
                        <a:solidFill>
                          <a:schemeClr val="bg1"/>
                        </a:solidFill>
                      </a:defRPr>
                    </a:pPr>
                    <a:r>
                      <a:rPr lang="en-US">
                        <a:solidFill>
                          <a:schemeClr val="bg1"/>
                        </a:solidFill>
                      </a:rPr>
                      <a:t>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E13E-4307-8021-0FFC23A419C3}"/>
                </c:ext>
              </c:extLst>
            </c:dLbl>
            <c:dLbl>
              <c:idx val="1"/>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E13E-4307-8021-0FFC23A419C3}"/>
                </c:ext>
              </c:extLst>
            </c:dLbl>
            <c:dLbl>
              <c:idx val="2"/>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E13E-4307-8021-0FFC23A419C3}"/>
                </c:ext>
              </c:extLst>
            </c:dLbl>
            <c:dLbl>
              <c:idx val="3"/>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E13E-4307-8021-0FFC23A419C3}"/>
                </c:ext>
              </c:extLst>
            </c:dLbl>
            <c:dLbl>
              <c:idx val="4"/>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E13E-4307-8021-0FFC23A419C3}"/>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E13E-4307-8021-0FFC23A419C3}"/>
                </c:ext>
              </c:extLst>
            </c:dLbl>
            <c:dLbl>
              <c:idx val="6"/>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E13E-4307-8021-0FFC23A419C3}"/>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c:v>
                </c:pt>
                <c:pt idx="1">
                  <c:v>...had anything stolen, off or from inside, a vehicle?</c:v>
                </c:pt>
                <c:pt idx="2">
                  <c:v>...had anything stolen from your home?</c:v>
                </c:pt>
                <c:pt idx="3">
                  <c:v>...had any personal possessions stolen whilst in a public place?</c:v>
                </c:pt>
                <c:pt idx="4">
                  <c:v>...been physically attacked by another person?</c:v>
                </c:pt>
                <c:pt idx="5">
                  <c:v>...been threatened in any way?</c:v>
                </c:pt>
                <c:pt idx="6">
                  <c:v>...been subject to online crime, cyber crime and/or identity theft?</c:v>
                </c:pt>
              </c:strCache>
            </c:strRef>
          </c:cat>
          <c:val>
            <c:numRef>
              <c:f>'Sheet1'!$F$2:$F$8</c:f>
              <c:numCache>
                <c:formatCode>0%</c:formatCode>
                <c:ptCount val="7"/>
                <c:pt idx="0">
                  <c:v>0</c:v>
                </c:pt>
                <c:pt idx="1">
                  <c:v>0.01</c:v>
                </c:pt>
                <c:pt idx="2">
                  <c:v>0.01</c:v>
                </c:pt>
                <c:pt idx="3">
                  <c:v>0.01</c:v>
                </c:pt>
                <c:pt idx="4">
                  <c:v>0.02</c:v>
                </c:pt>
                <c:pt idx="5">
                  <c:v>7.0000000000000007E-2</c:v>
                </c:pt>
                <c:pt idx="6">
                  <c:v>0.04</c:v>
                </c:pt>
              </c:numCache>
            </c:numRef>
          </c:val>
          <c:extLst xmlns:c16r2="http://schemas.microsoft.com/office/drawing/2015/06/chart">
            <c:ext xmlns:c16="http://schemas.microsoft.com/office/drawing/2014/chart" uri="{C3380CC4-5D6E-409C-BE32-E72D297353CC}">
              <c16:uniqueId val="{0000001F-E13E-4307-8021-0FFC23A419C3}"/>
            </c:ext>
          </c:extLst>
        </c:ser>
        <c:ser>
          <c:idx val="4"/>
          <c:order val="4"/>
          <c:tx>
            <c:strRef>
              <c:f>Sheet1!$G$1</c:f>
              <c:strCache>
                <c:ptCount val="1"/>
                <c:pt idx="0">
                  <c:v>10+ times</c:v>
                </c:pt>
              </c:strCache>
            </c:strRef>
          </c:tx>
          <c:spPr>
            <a:solidFill>
              <a:schemeClr val="tx1"/>
            </a:solidFill>
          </c:spPr>
          <c:invertIfNegative val="0"/>
          <c:dLbls>
            <c:dLbl>
              <c:idx val="0"/>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E13E-4307-8021-0FFC23A419C3}"/>
                </c:ext>
              </c:extLst>
            </c:dLbl>
            <c:dLbl>
              <c:idx val="1"/>
              <c:layout/>
              <c:tx>
                <c:rich>
                  <a:bodyPr/>
                  <a:lstStyle/>
                  <a:p>
                    <a:pPr algn="ctr">
                      <a:defRPr>
                        <a:solidFill>
                          <a:schemeClr val="bg1"/>
                        </a:solidFill>
                      </a:defRPr>
                    </a:pPr>
                    <a:r>
                      <a:rPr lang="en-US">
                        <a:solidFill>
                          <a:schemeClr val="bg1"/>
                        </a:solidFill>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E13E-4307-8021-0FFC23A419C3}"/>
                </c:ext>
              </c:extLst>
            </c:dLbl>
            <c:dLbl>
              <c:idx val="2"/>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E13E-4307-8021-0FFC23A419C3}"/>
                </c:ext>
              </c:extLst>
            </c:dLbl>
            <c:dLbl>
              <c:idx val="3"/>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E13E-4307-8021-0FFC23A419C3}"/>
                </c:ext>
              </c:extLst>
            </c:dLbl>
            <c:dLbl>
              <c:idx val="4"/>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E13E-4307-8021-0FFC23A419C3}"/>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E13E-4307-8021-0FFC23A419C3}"/>
                </c:ext>
              </c:extLst>
            </c:dLbl>
            <c:dLbl>
              <c:idx val="6"/>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E13E-4307-8021-0FFC23A419C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...had a car, van, motorcycle, or other motor vehicle stolen?</c:v>
                </c:pt>
                <c:pt idx="1">
                  <c:v>...had anything stolen, off or from inside, a vehicle?</c:v>
                </c:pt>
                <c:pt idx="2">
                  <c:v>...had anything stolen from your home?</c:v>
                </c:pt>
                <c:pt idx="3">
                  <c:v>...had any personal possessions stolen whilst in a public place?</c:v>
                </c:pt>
                <c:pt idx="4">
                  <c:v>...been physically attacked by another person?</c:v>
                </c:pt>
                <c:pt idx="5">
                  <c:v>...been threatened in any way?</c:v>
                </c:pt>
                <c:pt idx="6">
                  <c:v>...been subject to online crime, cyber crime and/or identity theft?</c:v>
                </c:pt>
              </c:strCache>
            </c:strRef>
          </c:cat>
          <c:val>
            <c:numRef>
              <c:f>'Sheet1'!$G$2:$G$8</c:f>
              <c:numCache>
                <c:formatCode>0%</c:formatCode>
                <c:ptCount val="7"/>
                <c:pt idx="0">
                  <c:v>0.04</c:v>
                </c:pt>
                <c:pt idx="1">
                  <c:v>0.01</c:v>
                </c:pt>
                <c:pt idx="2">
                  <c:v>0.03</c:v>
                </c:pt>
                <c:pt idx="3">
                  <c:v>0.02</c:v>
                </c:pt>
                <c:pt idx="4">
                  <c:v>0.03</c:v>
                </c:pt>
                <c:pt idx="5">
                  <c:v>7.0000000000000007E-2</c:v>
                </c:pt>
                <c:pt idx="6">
                  <c:v>0.06</c:v>
                </c:pt>
              </c:numCache>
            </c:numRef>
          </c:val>
          <c:extLst xmlns:c16r2="http://schemas.microsoft.com/office/drawing/2015/06/chart">
            <c:ext xmlns:c16="http://schemas.microsoft.com/office/drawing/2014/chart" uri="{C3380CC4-5D6E-409C-BE32-E72D297353CC}">
              <c16:uniqueId val="{00000027-E13E-4307-8021-0FFC23A419C3}"/>
            </c:ext>
          </c:extLst>
        </c:ser>
        <c:dLbls>
          <c:showLegendKey val="1"/>
          <c:showVal val="1"/>
          <c:showCatName val="1"/>
          <c:showSerName val="1"/>
          <c:showPercent val="1"/>
          <c:showBubbleSize val="1"/>
        </c:dLbls>
        <c:gapWidth val="100"/>
        <c:overlap val="100"/>
        <c:axId val="237327488"/>
        <c:axId val="237329024"/>
      </c:barChart>
      <c:catAx>
        <c:axId val="237327488"/>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7329024"/>
        <c:crosses val="autoZero"/>
        <c:auto val="0"/>
        <c:lblAlgn val="ctr"/>
        <c:lblOffset val="100"/>
        <c:noMultiLvlLbl val="0"/>
      </c:catAx>
      <c:valAx>
        <c:axId val="237329024"/>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37327488"/>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Total</c:v>
                </c:pt>
              </c:strCache>
            </c:strRef>
          </c:tx>
          <c:spPr>
            <a:solidFill>
              <a:schemeClr val="tx1"/>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F42-4E63-9A95-23AEE519EEF1}"/>
                </c:ext>
              </c:extLst>
            </c:dLbl>
            <c:dLbl>
              <c:idx val="1"/>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F42-4E63-9A95-23AEE519EEF1}"/>
                </c:ext>
              </c:extLst>
            </c:dLbl>
            <c:dLbl>
              <c:idx val="2"/>
              <c:layout/>
              <c:tx>
                <c:rich>
                  <a:bodyPr/>
                  <a:lstStyle/>
                  <a:p>
                    <a:pPr algn="ctr">
                      <a:defRPr/>
                    </a:pPr>
                    <a:r>
                      <a:rPr lang="en-US"/>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F42-4E63-9A95-23AEE519EEF1}"/>
                </c:ext>
              </c:extLst>
            </c:dLbl>
            <c:dLbl>
              <c:idx val="3"/>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F42-4E63-9A95-23AEE519EEF1}"/>
                </c:ext>
              </c:extLst>
            </c:dLbl>
            <c:dLbl>
              <c:idx val="4"/>
              <c:layout/>
              <c:tx>
                <c:rich>
                  <a:bodyPr/>
                  <a:lstStyle/>
                  <a:p>
                    <a:pPr algn="ctr">
                      <a:defRPr/>
                    </a:pPr>
                    <a:r>
                      <a:rPr lang="en-US"/>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F42-4E63-9A95-23AEE519EEF1}"/>
                </c:ext>
              </c:extLst>
            </c:dLbl>
            <c:dLbl>
              <c:idx val="5"/>
              <c:layout/>
              <c:tx>
                <c:rich>
                  <a:bodyPr/>
                  <a:lstStyle/>
                  <a:p>
                    <a:pPr algn="ctr">
                      <a:defRPr/>
                    </a:pPr>
                    <a:r>
                      <a:rPr lang="en-US"/>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F42-4E63-9A95-23AEE519EEF1}"/>
                </c:ext>
              </c:extLst>
            </c:dLbl>
            <c:dLbl>
              <c:idx val="6"/>
              <c:layout/>
              <c:tx>
                <c:rich>
                  <a:bodyPr/>
                  <a:lstStyle/>
                  <a:p>
                    <a:pPr algn="ctr">
                      <a:defRPr/>
                    </a:pPr>
                    <a:r>
                      <a:rPr lang="en-US"/>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F42-4E63-9A95-23AEE519EEF1}"/>
                </c:ext>
              </c:extLst>
            </c:dLbl>
            <c:dLbl>
              <c:idx val="7"/>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F42-4E63-9A95-23AEE519EEF1}"/>
                </c:ext>
              </c:extLst>
            </c:dLbl>
            <c:dLbl>
              <c:idx val="8"/>
              <c:layout/>
              <c:tx>
                <c:rich>
                  <a:bodyPr/>
                  <a:lstStyle/>
                  <a:p>
                    <a:pPr algn="ctr">
                      <a:defRPr/>
                    </a:pPr>
                    <a:r>
                      <a:rPr lang="en-US"/>
                      <a:t>63%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BF42-4E63-9A95-23AEE519EEF1}"/>
                </c:ext>
              </c:extLst>
            </c:dLbl>
            <c:dLbl>
              <c:idx val="9"/>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F42-4E63-9A95-23AEE519EEF1}"/>
                </c:ext>
              </c:extLst>
            </c:dLbl>
            <c:dLbl>
              <c:idx val="10"/>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BF42-4E63-9A95-23AEE519EEF1}"/>
                </c:ext>
              </c:extLst>
            </c:dLbl>
            <c:dLbl>
              <c:idx val="11"/>
              <c:layout/>
              <c:tx>
                <c:rich>
                  <a:bodyPr/>
                  <a:lstStyle/>
                  <a:p>
                    <a:pPr algn="ctr">
                      <a:defRPr/>
                    </a:pPr>
                    <a:r>
                      <a:rPr lang="en-US"/>
                      <a:t>51%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F42-4E63-9A95-23AEE519EEF1}"/>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'Sheet1'!$B$2:$B$13</c:f>
              <c:strCache>
                <c:ptCount val="12"/>
                <c:pt idx="0">
                  <c:v>Age/16 to 34</c:v>
                </c:pt>
                <c:pt idx="1">
                  <c:v>Age/35 to 49</c:v>
                </c:pt>
                <c:pt idx="2">
                  <c:v>Age/65+</c:v>
                </c:pt>
                <c:pt idx="3">
                  <c:v>Local Authority/Lincoln City</c:v>
                </c:pt>
                <c:pt idx="4">
                  <c:v>Working Full Time/Working Full Time</c:v>
                </c:pt>
                <c:pt idx="5">
                  <c:v>Occupation/Middle manager, owner of a small business, mid-level civil service or public sector manager</c:v>
                </c:pt>
                <c:pt idx="6">
                  <c:v>Occupation/Junior manager, supervisor, clerical worker or self employed</c:v>
                </c:pt>
                <c:pt idx="7">
                  <c:v>Occupation/Skilled manual worker</c:v>
                </c:pt>
                <c:pt idx="8">
                  <c:v>Status/Married</c:v>
                </c:pt>
                <c:pt idx="9">
                  <c:v>Status/Single, but cohabiting with a significant other</c:v>
                </c:pt>
                <c:pt idx="10">
                  <c:v>Status/Single, never married</c:v>
                </c:pt>
                <c:pt idx="11">
                  <c:v>Gender/Female</c:v>
                </c:pt>
              </c:strCache>
            </c:strRef>
          </c:cat>
          <c:val>
            <c:numRef>
              <c:f>'Sheet1'!$C$2:$C$13</c:f>
              <c:numCache>
                <c:formatCode>0%</c:formatCode>
                <c:ptCount val="12"/>
                <c:pt idx="0">
                  <c:v>0.12</c:v>
                </c:pt>
                <c:pt idx="1">
                  <c:v>0.2</c:v>
                </c:pt>
                <c:pt idx="2">
                  <c:v>0.33</c:v>
                </c:pt>
                <c:pt idx="3">
                  <c:v>0.12</c:v>
                </c:pt>
                <c:pt idx="4">
                  <c:v>0.38</c:v>
                </c:pt>
                <c:pt idx="5">
                  <c:v>0.33</c:v>
                </c:pt>
                <c:pt idx="6">
                  <c:v>0.24</c:v>
                </c:pt>
                <c:pt idx="7">
                  <c:v>0.15</c:v>
                </c:pt>
                <c:pt idx="8">
                  <c:v>0.63</c:v>
                </c:pt>
                <c:pt idx="9">
                  <c:v>0.08</c:v>
                </c:pt>
                <c:pt idx="10">
                  <c:v>0.09</c:v>
                </c:pt>
                <c:pt idx="11">
                  <c:v>0.51</c:v>
                </c:pt>
              </c:numCache>
            </c:numRef>
          </c:val>
          <c:extLst xmlns:c16r2="http://schemas.microsoft.com/office/drawing/2015/06/chart">
            <c:ext xmlns:c16="http://schemas.microsoft.com/office/drawing/2014/chart" uri="{C3380CC4-5D6E-409C-BE32-E72D297353CC}">
              <c16:uniqueId val="{0000000C-BF42-4E63-9A95-23AEE519EEF1}"/>
            </c:ext>
          </c:extLst>
        </c:ser>
        <c:ser>
          <c:idx val="1"/>
          <c:order val="1"/>
          <c:tx>
            <c:strRef>
              <c:f>Sheet1!$D$1</c:f>
              <c:strCache>
                <c:ptCount val="1"/>
                <c:pt idx="0">
                  <c:v>2019/Threatened more than once</c:v>
                </c:pt>
              </c:strCache>
            </c:strRef>
          </c:tx>
          <c:spPr>
            <a:solidFill>
              <a:srgbClr val="FF000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F42-4E63-9A95-23AEE519EEF1}"/>
                </c:ext>
              </c:extLst>
            </c:dLbl>
            <c:dLbl>
              <c:idx val="1"/>
              <c:layout/>
              <c:tx>
                <c:rich>
                  <a:bodyPr/>
                  <a:lstStyle/>
                  <a:p>
                    <a:pPr algn="ctr">
                      <a:defRPr/>
                    </a:pPr>
                    <a:r>
                      <a:rPr lang="en-US"/>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BF42-4E63-9A95-23AEE519EEF1}"/>
                </c:ext>
              </c:extLst>
            </c:dLbl>
            <c:dLbl>
              <c:idx val="2"/>
              <c:layout/>
              <c:tx>
                <c:rich>
                  <a:bodyPr/>
                  <a:lstStyle/>
                  <a:p>
                    <a:pPr algn="ctr">
                      <a:defRPr/>
                    </a:pPr>
                    <a:r>
                      <a:rPr lang="en-US"/>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BF42-4E63-9A95-23AEE519EEF1}"/>
                </c:ext>
              </c:extLst>
            </c:dLbl>
            <c:dLbl>
              <c:idx val="3"/>
              <c:layout/>
              <c:tx>
                <c:rich>
                  <a:bodyPr/>
                  <a:lstStyle/>
                  <a:p>
                    <a:pPr algn="ctr">
                      <a:defRPr/>
                    </a:pPr>
                    <a:r>
                      <a:rPr lang="en-US"/>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BF42-4E63-9A95-23AEE519EEF1}"/>
                </c:ext>
              </c:extLst>
            </c:dLbl>
            <c:dLbl>
              <c:idx val="4"/>
              <c:layout/>
              <c:tx>
                <c:rich>
                  <a:bodyPr/>
                  <a:lstStyle/>
                  <a:p>
                    <a:pPr algn="ctr">
                      <a:defRPr/>
                    </a:pPr>
                    <a:r>
                      <a:rPr lang="en-US"/>
                      <a:t>51%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BF42-4E63-9A95-23AEE519EEF1}"/>
                </c:ext>
              </c:extLst>
            </c:dLbl>
            <c:dLbl>
              <c:idx val="5"/>
              <c:layout/>
              <c:tx>
                <c:rich>
                  <a:bodyPr/>
                  <a:lstStyle/>
                  <a:p>
                    <a:pPr algn="ctr">
                      <a:defRPr/>
                    </a:pPr>
                    <a:r>
                      <a:rPr lang="en-US"/>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BF42-4E63-9A95-23AEE519EEF1}"/>
                </c:ext>
              </c:extLst>
            </c:dLbl>
            <c:dLbl>
              <c:idx val="6"/>
              <c:layout/>
              <c:tx>
                <c:rich>
                  <a:bodyPr/>
                  <a:lstStyle/>
                  <a:p>
                    <a:pPr algn="ctr">
                      <a:defRPr/>
                    </a:pPr>
                    <a:r>
                      <a:rPr lang="en-US"/>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BF42-4E63-9A95-23AEE519EEF1}"/>
                </c:ext>
              </c:extLst>
            </c:dLbl>
            <c:dLbl>
              <c:idx val="7"/>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BF42-4E63-9A95-23AEE519EEF1}"/>
                </c:ext>
              </c:extLst>
            </c:dLbl>
            <c:dLbl>
              <c:idx val="8"/>
              <c:layout/>
              <c:tx>
                <c:rich>
                  <a:bodyPr/>
                  <a:lstStyle/>
                  <a:p>
                    <a:pPr algn="ctr">
                      <a:defRPr/>
                    </a:pPr>
                    <a:r>
                      <a:rPr lang="en-US"/>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BF42-4E63-9A95-23AEE519EEF1}"/>
                </c:ext>
              </c:extLst>
            </c:dLbl>
            <c:dLbl>
              <c:idx val="9"/>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BF42-4E63-9A95-23AEE519EEF1}"/>
                </c:ext>
              </c:extLst>
            </c:dLbl>
            <c:dLbl>
              <c:idx val="10"/>
              <c:layout/>
              <c:tx>
                <c:rich>
                  <a:bodyPr/>
                  <a:lstStyle/>
                  <a:p>
                    <a:pPr algn="ctr">
                      <a:defRPr/>
                    </a:pPr>
                    <a:r>
                      <a:rPr lang="en-US"/>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BF42-4E63-9A95-23AEE519EEF1}"/>
                </c:ext>
              </c:extLst>
            </c:dLbl>
            <c:dLbl>
              <c:idx val="11"/>
              <c:layout/>
              <c:tx>
                <c:rich>
                  <a:bodyPr/>
                  <a:lstStyle/>
                  <a:p>
                    <a:pPr algn="ctr">
                      <a:defRPr/>
                    </a:pPr>
                    <a:r>
                      <a:rPr lang="en-US"/>
                      <a:t>46%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BF42-4E63-9A95-23AEE519EEF1}"/>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'Sheet1'!$B$2:$B$13</c:f>
              <c:strCache>
                <c:ptCount val="12"/>
                <c:pt idx="0">
                  <c:v>Age/16 to 34</c:v>
                </c:pt>
                <c:pt idx="1">
                  <c:v>Age/35 to 49</c:v>
                </c:pt>
                <c:pt idx="2">
                  <c:v>Age/65+</c:v>
                </c:pt>
                <c:pt idx="3">
                  <c:v>Local Authority/Lincoln City</c:v>
                </c:pt>
                <c:pt idx="4">
                  <c:v>Working Full Time/Working Full Time</c:v>
                </c:pt>
                <c:pt idx="5">
                  <c:v>Occupation/Middle manager, owner of a small business, mid-level civil service or public sector manager</c:v>
                </c:pt>
                <c:pt idx="6">
                  <c:v>Occupation/Junior manager, supervisor, clerical worker or self employed</c:v>
                </c:pt>
                <c:pt idx="7">
                  <c:v>Occupation/Skilled manual worker</c:v>
                </c:pt>
                <c:pt idx="8">
                  <c:v>Status/Married</c:v>
                </c:pt>
                <c:pt idx="9">
                  <c:v>Status/Single, but cohabiting with a significant other</c:v>
                </c:pt>
                <c:pt idx="10">
                  <c:v>Status/Single, never married</c:v>
                </c:pt>
                <c:pt idx="11">
                  <c:v>Gender/Female</c:v>
                </c:pt>
              </c:strCache>
            </c:strRef>
          </c:cat>
          <c:val>
            <c:numRef>
              <c:f>'Sheet1'!$D$2:$D$13</c:f>
              <c:numCache>
                <c:formatCode>0%</c:formatCode>
                <c:ptCount val="12"/>
                <c:pt idx="0">
                  <c:v>0.28000000000000003</c:v>
                </c:pt>
                <c:pt idx="1">
                  <c:v>0.26</c:v>
                </c:pt>
                <c:pt idx="2">
                  <c:v>0.14000000000000001</c:v>
                </c:pt>
                <c:pt idx="3">
                  <c:v>0.22</c:v>
                </c:pt>
                <c:pt idx="4">
                  <c:v>0.51</c:v>
                </c:pt>
                <c:pt idx="5">
                  <c:v>0.27</c:v>
                </c:pt>
                <c:pt idx="6">
                  <c:v>0.19</c:v>
                </c:pt>
                <c:pt idx="7">
                  <c:v>0.2</c:v>
                </c:pt>
                <c:pt idx="8">
                  <c:v>0.47</c:v>
                </c:pt>
                <c:pt idx="9">
                  <c:v>0.13</c:v>
                </c:pt>
                <c:pt idx="10">
                  <c:v>0.17</c:v>
                </c:pt>
                <c:pt idx="11">
                  <c:v>0.46</c:v>
                </c:pt>
              </c:numCache>
            </c:numRef>
          </c:val>
          <c:extLst xmlns:c16r2="http://schemas.microsoft.com/office/drawing/2015/06/chart">
            <c:ext xmlns:c16="http://schemas.microsoft.com/office/drawing/2014/chart" uri="{C3380CC4-5D6E-409C-BE32-E72D297353CC}">
              <c16:uniqueId val="{00000019-BF42-4E63-9A95-23AEE519EEF1}"/>
            </c:ext>
          </c:extLst>
        </c:ser>
        <c:ser>
          <c:idx val="2"/>
          <c:order val="2"/>
          <c:tx>
            <c:strRef>
              <c:f>Sheet1!$E$1</c:f>
              <c:strCache>
                <c:ptCount val="1"/>
                <c:pt idx="0">
                  <c:v>2019/Threatened once or not at all</c:v>
                </c:pt>
              </c:strCache>
            </c:strRef>
          </c:tx>
          <c:spPr>
            <a:solidFill>
              <a:srgbClr val="00B05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BF42-4E63-9A95-23AEE519EEF1}"/>
                </c:ext>
              </c:extLst>
            </c:dLbl>
            <c:dLbl>
              <c:idx val="1"/>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BF42-4E63-9A95-23AEE519EEF1}"/>
                </c:ext>
              </c:extLst>
            </c:dLbl>
            <c:dLbl>
              <c:idx val="2"/>
              <c:layout/>
              <c:tx>
                <c:rich>
                  <a:bodyPr/>
                  <a:lstStyle/>
                  <a:p>
                    <a:pPr algn="ctr">
                      <a:defRPr/>
                    </a:pPr>
                    <a:r>
                      <a:rPr lang="en-US"/>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BF42-4E63-9A95-23AEE519EEF1}"/>
                </c:ext>
              </c:extLst>
            </c:dLbl>
            <c:dLbl>
              <c:idx val="3"/>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BF42-4E63-9A95-23AEE519EEF1}"/>
                </c:ext>
              </c:extLst>
            </c:dLbl>
            <c:dLbl>
              <c:idx val="4"/>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BF42-4E63-9A95-23AEE519EEF1}"/>
                </c:ext>
              </c:extLst>
            </c:dLbl>
            <c:dLbl>
              <c:idx val="5"/>
              <c:layout/>
              <c:tx>
                <c:rich>
                  <a:bodyPr/>
                  <a:lstStyle/>
                  <a:p>
                    <a:pPr algn="ctr">
                      <a:defRPr/>
                    </a:pPr>
                    <a:r>
                      <a:rPr lang="en-US"/>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BF42-4E63-9A95-23AEE519EEF1}"/>
                </c:ext>
              </c:extLst>
            </c:dLbl>
            <c:dLbl>
              <c:idx val="6"/>
              <c:layout/>
              <c:tx>
                <c:rich>
                  <a:bodyPr/>
                  <a:lstStyle/>
                  <a:p>
                    <a:pPr algn="ctr">
                      <a:defRPr/>
                    </a:pPr>
                    <a:r>
                      <a:rPr lang="en-US"/>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BF42-4E63-9A95-23AEE519EEF1}"/>
                </c:ext>
              </c:extLst>
            </c:dLbl>
            <c:dLbl>
              <c:idx val="7"/>
              <c:layout/>
              <c:tx>
                <c:rich>
                  <a:bodyPr/>
                  <a:lstStyle/>
                  <a:p>
                    <a:pPr algn="ctr">
                      <a:defRPr/>
                    </a:pPr>
                    <a:r>
                      <a:rPr lang="en-US"/>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BF42-4E63-9A95-23AEE519EEF1}"/>
                </c:ext>
              </c:extLst>
            </c:dLbl>
            <c:dLbl>
              <c:idx val="8"/>
              <c:layout/>
              <c:tx>
                <c:rich>
                  <a:bodyPr/>
                  <a:lstStyle/>
                  <a:p>
                    <a:pPr algn="ctr">
                      <a:defRPr/>
                    </a:pPr>
                    <a:r>
                      <a:rPr lang="en-US"/>
                      <a:t>65%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BF42-4E63-9A95-23AEE519EEF1}"/>
                </c:ext>
              </c:extLst>
            </c:dLbl>
            <c:dLbl>
              <c:idx val="9"/>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BF42-4E63-9A95-23AEE519EEF1}"/>
                </c:ext>
              </c:extLst>
            </c:dLbl>
            <c:dLbl>
              <c:idx val="10"/>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BF42-4E63-9A95-23AEE519EEF1}"/>
                </c:ext>
              </c:extLst>
            </c:dLbl>
            <c:dLbl>
              <c:idx val="11"/>
              <c:layout/>
              <c:tx>
                <c:rich>
                  <a:bodyPr/>
                  <a:lstStyle/>
                  <a:p>
                    <a:pPr algn="ctr">
                      <a:defRPr/>
                    </a:pPr>
                    <a:r>
                      <a:rPr lang="en-US"/>
                      <a:t>52%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BF42-4E63-9A95-23AEE519EEF1}"/>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'Sheet1'!$B$2:$B$13</c:f>
              <c:strCache>
                <c:ptCount val="12"/>
                <c:pt idx="0">
                  <c:v>Age/16 to 34</c:v>
                </c:pt>
                <c:pt idx="1">
                  <c:v>Age/35 to 49</c:v>
                </c:pt>
                <c:pt idx="2">
                  <c:v>Age/65+</c:v>
                </c:pt>
                <c:pt idx="3">
                  <c:v>Local Authority/Lincoln City</c:v>
                </c:pt>
                <c:pt idx="4">
                  <c:v>Working Full Time/Working Full Time</c:v>
                </c:pt>
                <c:pt idx="5">
                  <c:v>Occupation/Middle manager, owner of a small business, mid-level civil service or public sector manager</c:v>
                </c:pt>
                <c:pt idx="6">
                  <c:v>Occupation/Junior manager, supervisor, clerical worker or self employed</c:v>
                </c:pt>
                <c:pt idx="7">
                  <c:v>Occupation/Skilled manual worker</c:v>
                </c:pt>
                <c:pt idx="8">
                  <c:v>Status/Married</c:v>
                </c:pt>
                <c:pt idx="9">
                  <c:v>Status/Single, but cohabiting with a significant other</c:v>
                </c:pt>
                <c:pt idx="10">
                  <c:v>Status/Single, never married</c:v>
                </c:pt>
                <c:pt idx="11">
                  <c:v>Gender/Female</c:v>
                </c:pt>
              </c:strCache>
            </c:strRef>
          </c:cat>
          <c:val>
            <c:numRef>
              <c:f>'Sheet1'!$E$2:$E$13</c:f>
              <c:numCache>
                <c:formatCode>0%</c:formatCode>
                <c:ptCount val="12"/>
                <c:pt idx="0">
                  <c:v>0.09</c:v>
                </c:pt>
                <c:pt idx="1">
                  <c:v>0.2</c:v>
                </c:pt>
                <c:pt idx="2">
                  <c:v>0.35</c:v>
                </c:pt>
                <c:pt idx="3">
                  <c:v>0.11</c:v>
                </c:pt>
                <c:pt idx="4">
                  <c:v>0.36</c:v>
                </c:pt>
                <c:pt idx="5">
                  <c:v>0.34</c:v>
                </c:pt>
                <c:pt idx="6">
                  <c:v>0.25</c:v>
                </c:pt>
                <c:pt idx="7">
                  <c:v>0.14000000000000001</c:v>
                </c:pt>
                <c:pt idx="8">
                  <c:v>0.65</c:v>
                </c:pt>
                <c:pt idx="9">
                  <c:v>7.0000000000000007E-2</c:v>
                </c:pt>
                <c:pt idx="10">
                  <c:v>0.08</c:v>
                </c:pt>
                <c:pt idx="11">
                  <c:v>0.52</c:v>
                </c:pt>
              </c:numCache>
            </c:numRef>
          </c:val>
          <c:extLst xmlns:c16r2="http://schemas.microsoft.com/office/drawing/2015/06/chart">
            <c:ext xmlns:c16="http://schemas.microsoft.com/office/drawing/2014/chart" uri="{C3380CC4-5D6E-409C-BE32-E72D297353CC}">
              <c16:uniqueId val="{00000026-BF42-4E63-9A95-23AEE519EEF1}"/>
            </c:ext>
          </c:extLst>
        </c:ser>
        <c:dLbls>
          <c:showLegendKey val="1"/>
          <c:showVal val="1"/>
          <c:showCatName val="1"/>
          <c:showSerName val="1"/>
          <c:showPercent val="1"/>
          <c:showBubbleSize val="1"/>
        </c:dLbls>
        <c:gapWidth val="100"/>
        <c:axId val="237669376"/>
        <c:axId val="237703936"/>
      </c:barChart>
      <c:catAx>
        <c:axId val="23766937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37703936"/>
        <c:crosses val="autoZero"/>
        <c:auto val="0"/>
        <c:lblAlgn val="ctr"/>
        <c:lblOffset val="100"/>
        <c:noMultiLvlLbl val="0"/>
      </c:catAx>
      <c:valAx>
        <c:axId val="237703936"/>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37669376"/>
        <c:crosses val="autoZero"/>
        <c:crossBetween val="between"/>
      </c:valAx>
      <c:spPr>
        <a:noFill/>
        <a:ln w="3989">
          <a:noFill/>
          <a:round/>
        </a:ln>
      </c:spPr>
    </c:plotArea>
    <c:legend>
      <c:legendPos val="t"/>
      <c:layout>
        <c:manualLayout>
          <c:xMode val="edge"/>
          <c:yMode val="edge"/>
          <c:x val="0.12054701440001435"/>
          <c:y val="1.699747424670741E-2"/>
          <c:w val="0.62288375068071267"/>
          <c:h val="3.8409830518228896E-2"/>
        </c:manualLayout>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8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Very Ineffective</c:v>
                </c:pt>
              </c:strCache>
            </c:strRef>
          </c:tx>
          <c:spPr>
            <a:solidFill>
              <a:srgbClr val="C00000"/>
            </a:solidFill>
          </c:spPr>
          <c:invertIfNegative val="0"/>
          <c:dLbls>
            <c:dLbl>
              <c:idx val="0"/>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BF4-4926-9873-C85BA0AB3BD2}"/>
                </c:ext>
              </c:extLst>
            </c:dLbl>
            <c:dLbl>
              <c:idx val="1"/>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BF4-4926-9873-C85BA0AB3BD2}"/>
                </c:ext>
              </c:extLst>
            </c:dLbl>
            <c:dLbl>
              <c:idx val="2"/>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BF4-4926-9873-C85BA0AB3BD2}"/>
                </c:ext>
              </c:extLst>
            </c:dLbl>
            <c:dLbl>
              <c:idx val="3"/>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BF4-4926-9873-C85BA0AB3BD2}"/>
                </c:ext>
              </c:extLst>
            </c:dLbl>
            <c:dLbl>
              <c:idx val="4"/>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BF4-4926-9873-C85BA0AB3BD2}"/>
                </c:ext>
              </c:extLst>
            </c:dLbl>
            <c:dLbl>
              <c:idx val="5"/>
              <c:layout/>
              <c:tx>
                <c:rich>
                  <a:bodyPr/>
                  <a:lstStyle/>
                  <a:p>
                    <a:pPr algn="ctr">
                      <a:defRPr>
                        <a:solidFill>
                          <a:schemeClr val="bg1"/>
                        </a:solidFill>
                      </a:defRPr>
                    </a:pPr>
                    <a:r>
                      <a:rPr lang="en-US">
                        <a:solidFill>
                          <a:schemeClr val="bg1"/>
                        </a:solidFill>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BF4-4926-9873-C85BA0AB3BD2}"/>
                </c:ext>
              </c:extLst>
            </c:dLbl>
            <c:dLbl>
              <c:idx val="6"/>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BF4-4926-9873-C85BA0AB3BD2}"/>
                </c:ext>
              </c:extLst>
            </c:dLbl>
            <c:dLbl>
              <c:idx val="7"/>
              <c:layout/>
              <c:tx>
                <c:rich>
                  <a:bodyPr/>
                  <a:lstStyle/>
                  <a:p>
                    <a:pPr algn="ctr">
                      <a:defRPr>
                        <a:solidFill>
                          <a:schemeClr val="bg1"/>
                        </a:solidFill>
                      </a:defRPr>
                    </a:pPr>
                    <a:r>
                      <a:rPr lang="en-US">
                        <a:solidFill>
                          <a:schemeClr val="bg1"/>
                        </a:solidFill>
                      </a:rPr>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BF4-4926-9873-C85BA0AB3BD2}"/>
                </c:ext>
              </c:extLst>
            </c:dLbl>
            <c:dLbl>
              <c:idx val="8"/>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BF4-4926-9873-C85BA0AB3BD2}"/>
                </c:ext>
              </c:extLst>
            </c:dLbl>
            <c:dLbl>
              <c:idx val="9"/>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BF4-4926-9873-C85BA0AB3BD2}"/>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Child sexual exploitation</c:v>
                </c:pt>
                <c:pt idx="1">
                  <c:v>People trafficking</c:v>
                </c:pt>
                <c:pt idx="2">
                  <c:v>Rape and sexual offences</c:v>
                </c:pt>
                <c:pt idx="3">
                  <c:v>Knife crime</c:v>
                </c:pt>
                <c:pt idx="4">
                  <c:v>Hare coursing</c:v>
                </c:pt>
                <c:pt idx="5">
                  <c:v>County lines drug gangs</c:v>
                </c:pt>
                <c:pt idx="6">
                  <c:v>Shoplifting</c:v>
                </c:pt>
                <c:pt idx="7">
                  <c:v>Lead theft</c:v>
                </c:pt>
                <c:pt idx="8">
                  <c:v>Anti-social behaviour</c:v>
                </c:pt>
                <c:pt idx="9">
                  <c:v>Speeding &amp; reckless driving</c:v>
                </c:pt>
              </c:strCache>
            </c:strRef>
          </c:cat>
          <c:val>
            <c:numRef>
              <c:f>'Sheet1'!$C$2:$C$11</c:f>
              <c:numCache>
                <c:formatCode>0%</c:formatCode>
                <c:ptCount val="10"/>
                <c:pt idx="0">
                  <c:v>0.04</c:v>
                </c:pt>
                <c:pt idx="1">
                  <c:v>0.05</c:v>
                </c:pt>
                <c:pt idx="2">
                  <c:v>0.05</c:v>
                </c:pt>
                <c:pt idx="3">
                  <c:v>0.06</c:v>
                </c:pt>
                <c:pt idx="4">
                  <c:v>0.08</c:v>
                </c:pt>
                <c:pt idx="5">
                  <c:v>0.1</c:v>
                </c:pt>
                <c:pt idx="6">
                  <c:v>0.11</c:v>
                </c:pt>
                <c:pt idx="7">
                  <c:v>0.13</c:v>
                </c:pt>
                <c:pt idx="8">
                  <c:v>0.14000000000000001</c:v>
                </c:pt>
                <c:pt idx="9">
                  <c:v>0.2</c:v>
                </c:pt>
              </c:numCache>
            </c:numRef>
          </c:val>
          <c:extLst xmlns:c16r2="http://schemas.microsoft.com/office/drawing/2015/06/chart">
            <c:ext xmlns:c16="http://schemas.microsoft.com/office/drawing/2014/chart" uri="{C3380CC4-5D6E-409C-BE32-E72D297353CC}">
              <c16:uniqueId val="{0000000A-4BF4-4926-9873-C85BA0AB3BD2}"/>
            </c:ext>
          </c:extLst>
        </c:ser>
        <c:ser>
          <c:idx val="1"/>
          <c:order val="1"/>
          <c:tx>
            <c:strRef>
              <c:f>Sheet1!$D$1</c:f>
              <c:strCache>
                <c:ptCount val="1"/>
                <c:pt idx="0">
                  <c:v>Fairly Ineffective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4BF4-4926-9873-C85BA0AB3BD2}"/>
                </c:ext>
              </c:extLst>
            </c:dLbl>
            <c:dLbl>
              <c:idx val="1"/>
              <c:layout/>
              <c:tx>
                <c:rich>
                  <a:bodyPr/>
                  <a:lstStyle/>
                  <a:p>
                    <a:pPr algn="ctr">
                      <a:defRPr>
                        <a:solidFill>
                          <a:schemeClr val="bg1"/>
                        </a:solidFill>
                      </a:defRPr>
                    </a:pPr>
                    <a:r>
                      <a:rPr lang="en-US">
                        <a:solidFill>
                          <a:schemeClr val="bg1"/>
                        </a:solidFill>
                      </a:rPr>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BF4-4926-9873-C85BA0AB3BD2}"/>
                </c:ext>
              </c:extLst>
            </c:dLbl>
            <c:dLbl>
              <c:idx val="2"/>
              <c:layout/>
              <c:tx>
                <c:rich>
                  <a:bodyPr/>
                  <a:lstStyle/>
                  <a:p>
                    <a:pPr algn="ctr">
                      <a:defRPr>
                        <a:solidFill>
                          <a:schemeClr val="bg1"/>
                        </a:solidFill>
                      </a:defRPr>
                    </a:pPr>
                    <a:r>
                      <a:rPr lang="en-US">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BF4-4926-9873-C85BA0AB3BD2}"/>
                </c:ext>
              </c:extLst>
            </c:dLbl>
            <c:dLbl>
              <c:idx val="3"/>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4BF4-4926-9873-C85BA0AB3BD2}"/>
                </c:ext>
              </c:extLst>
            </c:dLbl>
            <c:dLbl>
              <c:idx val="4"/>
              <c:layout/>
              <c:tx>
                <c:rich>
                  <a:bodyPr/>
                  <a:lstStyle/>
                  <a:p>
                    <a:pPr algn="ctr">
                      <a:defRPr>
                        <a:solidFill>
                          <a:schemeClr val="bg1"/>
                        </a:solidFill>
                      </a:defRPr>
                    </a:pPr>
                    <a:r>
                      <a:rPr lang="en-US">
                        <a:solidFill>
                          <a:schemeClr val="bg1"/>
                        </a:solidFill>
                      </a:rPr>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4BF4-4926-9873-C85BA0AB3BD2}"/>
                </c:ext>
              </c:extLst>
            </c:dLbl>
            <c:dLbl>
              <c:idx val="5"/>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4BF4-4926-9873-C85BA0AB3BD2}"/>
                </c:ext>
              </c:extLst>
            </c:dLbl>
            <c:dLbl>
              <c:idx val="6"/>
              <c:layout/>
              <c:tx>
                <c:rich>
                  <a:bodyPr/>
                  <a:lstStyle/>
                  <a:p>
                    <a:pPr algn="ctr">
                      <a:defRPr>
                        <a:solidFill>
                          <a:schemeClr val="bg1"/>
                        </a:solidFill>
                      </a:defRPr>
                    </a:pPr>
                    <a:r>
                      <a:rPr lang="en-US">
                        <a:solidFill>
                          <a:schemeClr val="bg1"/>
                        </a:solidFill>
                      </a:rPr>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4BF4-4926-9873-C85BA0AB3BD2}"/>
                </c:ext>
              </c:extLst>
            </c:dLbl>
            <c:dLbl>
              <c:idx val="7"/>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4BF4-4926-9873-C85BA0AB3BD2}"/>
                </c:ext>
              </c:extLst>
            </c:dLbl>
            <c:dLbl>
              <c:idx val="8"/>
              <c:layout/>
              <c:tx>
                <c:rich>
                  <a:bodyPr/>
                  <a:lstStyle/>
                  <a:p>
                    <a:pPr algn="ctr">
                      <a:defRPr>
                        <a:solidFill>
                          <a:schemeClr val="bg1"/>
                        </a:solidFill>
                      </a:defRPr>
                    </a:pPr>
                    <a:r>
                      <a:rPr lang="en-US">
                        <a:solidFill>
                          <a:schemeClr val="bg1"/>
                        </a:solidFill>
                      </a:rPr>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4BF4-4926-9873-C85BA0AB3BD2}"/>
                </c:ext>
              </c:extLst>
            </c:dLbl>
            <c:dLbl>
              <c:idx val="9"/>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4BF4-4926-9873-C85BA0AB3BD2}"/>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Child sexual exploitation</c:v>
                </c:pt>
                <c:pt idx="1">
                  <c:v>People trafficking</c:v>
                </c:pt>
                <c:pt idx="2">
                  <c:v>Rape and sexual offences</c:v>
                </c:pt>
                <c:pt idx="3">
                  <c:v>Knife crime</c:v>
                </c:pt>
                <c:pt idx="4">
                  <c:v>Hare coursing</c:v>
                </c:pt>
                <c:pt idx="5">
                  <c:v>County lines drug gangs</c:v>
                </c:pt>
                <c:pt idx="6">
                  <c:v>Shoplifting</c:v>
                </c:pt>
                <c:pt idx="7">
                  <c:v>Lead theft</c:v>
                </c:pt>
                <c:pt idx="8">
                  <c:v>Anti-social behaviour</c:v>
                </c:pt>
                <c:pt idx="9">
                  <c:v>Speeding &amp; reckless driving</c:v>
                </c:pt>
              </c:strCache>
            </c:strRef>
          </c:cat>
          <c:val>
            <c:numRef>
              <c:f>'Sheet1'!$D$2:$D$11</c:f>
              <c:numCache>
                <c:formatCode>0%</c:formatCode>
                <c:ptCount val="10"/>
                <c:pt idx="0">
                  <c:v>0.09</c:v>
                </c:pt>
                <c:pt idx="1">
                  <c:v>0.12</c:v>
                </c:pt>
                <c:pt idx="2">
                  <c:v>0.11</c:v>
                </c:pt>
                <c:pt idx="3">
                  <c:v>0.16</c:v>
                </c:pt>
                <c:pt idx="4">
                  <c:v>0.16</c:v>
                </c:pt>
                <c:pt idx="5">
                  <c:v>0.2</c:v>
                </c:pt>
                <c:pt idx="6">
                  <c:v>0.22</c:v>
                </c:pt>
                <c:pt idx="7">
                  <c:v>0.27</c:v>
                </c:pt>
                <c:pt idx="8">
                  <c:v>0.26</c:v>
                </c:pt>
                <c:pt idx="9">
                  <c:v>0.27</c:v>
                </c:pt>
              </c:numCache>
            </c:numRef>
          </c:val>
          <c:extLst xmlns:c16r2="http://schemas.microsoft.com/office/drawing/2015/06/chart">
            <c:ext xmlns:c16="http://schemas.microsoft.com/office/drawing/2014/chart" uri="{C3380CC4-5D6E-409C-BE32-E72D297353CC}">
              <c16:uniqueId val="{00000015-4BF4-4926-9873-C85BA0AB3BD2}"/>
            </c:ext>
          </c:extLst>
        </c:ser>
        <c:ser>
          <c:idx val="2"/>
          <c:order val="2"/>
          <c:tx>
            <c:strRef>
              <c:f>Sheet1!$E$1</c:f>
              <c:strCache>
                <c:ptCount val="1"/>
                <c:pt idx="0">
                  <c:v>Nether Effective nor Ineffective</c:v>
                </c:pt>
              </c:strCache>
            </c:strRef>
          </c:tx>
          <c:spPr>
            <a:solidFill>
              <a:schemeClr val="bg1">
                <a:lumMod val="65000"/>
              </a:schemeClr>
            </a:solidFill>
          </c:spPr>
          <c:invertIfNegative val="0"/>
          <c:dLbls>
            <c:dLbl>
              <c:idx val="0"/>
              <c:layout/>
              <c:tx>
                <c:rich>
                  <a:bodyPr/>
                  <a:lstStyle/>
                  <a:p>
                    <a:pPr algn="ctr">
                      <a:defRPr/>
                    </a:pPr>
                    <a:r>
                      <a:rPr lang="en-US"/>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4BF4-4926-9873-C85BA0AB3BD2}"/>
                </c:ext>
              </c:extLst>
            </c:dLbl>
            <c:dLbl>
              <c:idx val="1"/>
              <c:layout/>
              <c:tx>
                <c:rich>
                  <a:bodyPr/>
                  <a:lstStyle/>
                  <a:p>
                    <a:pPr algn="ctr">
                      <a:defRPr/>
                    </a:pPr>
                    <a:r>
                      <a:rPr lang="en-US"/>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4BF4-4926-9873-C85BA0AB3BD2}"/>
                </c:ext>
              </c:extLst>
            </c:dLbl>
            <c:dLbl>
              <c:idx val="2"/>
              <c:layout/>
              <c:tx>
                <c:rich>
                  <a:bodyPr/>
                  <a:lstStyle/>
                  <a:p>
                    <a:pPr algn="ctr">
                      <a:defRPr/>
                    </a:pPr>
                    <a:r>
                      <a:rPr lang="en-US"/>
                      <a:t>52%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4BF4-4926-9873-C85BA0AB3BD2}"/>
                </c:ext>
              </c:extLst>
            </c:dLbl>
            <c:dLbl>
              <c:idx val="3"/>
              <c:layout/>
              <c:tx>
                <c:rich>
                  <a:bodyPr/>
                  <a:lstStyle/>
                  <a:p>
                    <a:pPr algn="ctr">
                      <a:defRPr/>
                    </a:pPr>
                    <a:r>
                      <a:rPr lang="en-US"/>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4BF4-4926-9873-C85BA0AB3BD2}"/>
                </c:ext>
              </c:extLst>
            </c:dLbl>
            <c:dLbl>
              <c:idx val="4"/>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4BF4-4926-9873-C85BA0AB3BD2}"/>
                </c:ext>
              </c:extLst>
            </c:dLbl>
            <c:dLbl>
              <c:idx val="5"/>
              <c:layout/>
              <c:tx>
                <c:rich>
                  <a:bodyPr/>
                  <a:lstStyle/>
                  <a:p>
                    <a:pPr algn="ctr">
                      <a:defRPr/>
                    </a:pPr>
                    <a:r>
                      <a:rPr lang="en-US"/>
                      <a:t>42%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4BF4-4926-9873-C85BA0AB3BD2}"/>
                </c:ext>
              </c:extLst>
            </c:dLbl>
            <c:dLbl>
              <c:idx val="6"/>
              <c:layout/>
              <c:tx>
                <c:rich>
                  <a:bodyPr/>
                  <a:lstStyle/>
                  <a:p>
                    <a:pPr algn="ctr">
                      <a:defRPr/>
                    </a:pPr>
                    <a:r>
                      <a:rPr lang="en-US"/>
                      <a:t>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4BF4-4926-9873-C85BA0AB3BD2}"/>
                </c:ext>
              </c:extLst>
            </c:dLbl>
            <c:dLbl>
              <c:idx val="7"/>
              <c:layout/>
              <c:tx>
                <c:rich>
                  <a:bodyPr/>
                  <a:lstStyle/>
                  <a:p>
                    <a:pPr algn="ctr">
                      <a:defRPr/>
                    </a:pPr>
                    <a:r>
                      <a:rPr lang="en-US"/>
                      <a:t>44%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4BF4-4926-9873-C85BA0AB3BD2}"/>
                </c:ext>
              </c:extLst>
            </c:dLbl>
            <c:dLbl>
              <c:idx val="8"/>
              <c:layout/>
              <c:tx>
                <c:rich>
                  <a:bodyPr/>
                  <a:lstStyle/>
                  <a:p>
                    <a:pPr algn="ctr">
                      <a:defRPr/>
                    </a:pPr>
                    <a:r>
                      <a:rPr lang="en-US"/>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4BF4-4926-9873-C85BA0AB3BD2}"/>
                </c:ext>
              </c:extLst>
            </c:dLbl>
            <c:dLbl>
              <c:idx val="9"/>
              <c:layout/>
              <c:tx>
                <c:rich>
                  <a:bodyPr/>
                  <a:lstStyle/>
                  <a:p>
                    <a:pPr algn="ctr">
                      <a:defRPr/>
                    </a:pPr>
                    <a:r>
                      <a:rPr lang="en-US"/>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4BF4-4926-9873-C85BA0AB3BD2}"/>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Child sexual exploitation</c:v>
                </c:pt>
                <c:pt idx="1">
                  <c:v>People trafficking</c:v>
                </c:pt>
                <c:pt idx="2">
                  <c:v>Rape and sexual offences</c:v>
                </c:pt>
                <c:pt idx="3">
                  <c:v>Knife crime</c:v>
                </c:pt>
                <c:pt idx="4">
                  <c:v>Hare coursing</c:v>
                </c:pt>
                <c:pt idx="5">
                  <c:v>County lines drug gangs</c:v>
                </c:pt>
                <c:pt idx="6">
                  <c:v>Shoplifting</c:v>
                </c:pt>
                <c:pt idx="7">
                  <c:v>Lead theft</c:v>
                </c:pt>
                <c:pt idx="8">
                  <c:v>Anti-social behaviour</c:v>
                </c:pt>
                <c:pt idx="9">
                  <c:v>Speeding &amp; reckless driving</c:v>
                </c:pt>
              </c:strCache>
            </c:strRef>
          </c:cat>
          <c:val>
            <c:numRef>
              <c:f>'Sheet1'!$E$2:$E$11</c:f>
              <c:numCache>
                <c:formatCode>0%</c:formatCode>
                <c:ptCount val="10"/>
                <c:pt idx="0">
                  <c:v>0.53</c:v>
                </c:pt>
                <c:pt idx="1">
                  <c:v>0.53</c:v>
                </c:pt>
                <c:pt idx="2">
                  <c:v>0.52</c:v>
                </c:pt>
                <c:pt idx="3">
                  <c:v>0.47</c:v>
                </c:pt>
                <c:pt idx="4">
                  <c:v>0.36</c:v>
                </c:pt>
                <c:pt idx="5">
                  <c:v>0.42</c:v>
                </c:pt>
                <c:pt idx="6">
                  <c:v>0.44</c:v>
                </c:pt>
                <c:pt idx="7">
                  <c:v>0.44</c:v>
                </c:pt>
                <c:pt idx="8">
                  <c:v>0.32</c:v>
                </c:pt>
                <c:pt idx="9">
                  <c:v>0.25</c:v>
                </c:pt>
              </c:numCache>
            </c:numRef>
          </c:val>
          <c:extLst xmlns:c16r2="http://schemas.microsoft.com/office/drawing/2015/06/chart">
            <c:ext xmlns:c16="http://schemas.microsoft.com/office/drawing/2014/chart" uri="{C3380CC4-5D6E-409C-BE32-E72D297353CC}">
              <c16:uniqueId val="{00000020-4BF4-4926-9873-C85BA0AB3BD2}"/>
            </c:ext>
          </c:extLst>
        </c:ser>
        <c:ser>
          <c:idx val="3"/>
          <c:order val="3"/>
          <c:tx>
            <c:strRef>
              <c:f>Sheet1!$F$1</c:f>
              <c:strCache>
                <c:ptCount val="1"/>
                <c:pt idx="0">
                  <c:v>Fairly Effective</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4BF4-4926-9873-C85BA0AB3BD2}"/>
                </c:ext>
              </c:extLst>
            </c:dLbl>
            <c:dLbl>
              <c:idx val="1"/>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4BF4-4926-9873-C85BA0AB3BD2}"/>
                </c:ext>
              </c:extLst>
            </c:dLbl>
            <c:dLbl>
              <c:idx val="2"/>
              <c:layout/>
              <c:tx>
                <c:rich>
                  <a:bodyPr/>
                  <a:lstStyle/>
                  <a:p>
                    <a:pPr algn="ctr">
                      <a:defRPr>
                        <a:solidFill>
                          <a:schemeClr val="bg1"/>
                        </a:solidFill>
                      </a:defRPr>
                    </a:pPr>
                    <a:r>
                      <a:rPr lang="en-US">
                        <a:solidFill>
                          <a:schemeClr val="bg1"/>
                        </a:solidFill>
                      </a:rPr>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4BF4-4926-9873-C85BA0AB3BD2}"/>
                </c:ext>
              </c:extLst>
            </c:dLbl>
            <c:dLbl>
              <c:idx val="3"/>
              <c:layout/>
              <c:tx>
                <c:rich>
                  <a:bodyPr/>
                  <a:lstStyle/>
                  <a:p>
                    <a:pPr algn="ctr">
                      <a:defRPr>
                        <a:solidFill>
                          <a:schemeClr val="bg1"/>
                        </a:solidFill>
                      </a:defRPr>
                    </a:pPr>
                    <a:r>
                      <a:rPr lang="en-US">
                        <a:solidFill>
                          <a:schemeClr val="bg1"/>
                        </a:solidFill>
                      </a:rPr>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4BF4-4926-9873-C85BA0AB3BD2}"/>
                </c:ext>
              </c:extLst>
            </c:dLbl>
            <c:dLbl>
              <c:idx val="4"/>
              <c:layout/>
              <c:tx>
                <c:rich>
                  <a:bodyPr/>
                  <a:lstStyle/>
                  <a:p>
                    <a:pPr algn="ctr">
                      <a:defRPr>
                        <a:solidFill>
                          <a:schemeClr val="bg1"/>
                        </a:solidFill>
                      </a:defRPr>
                    </a:pPr>
                    <a:r>
                      <a:rPr lang="en-US">
                        <a:solidFill>
                          <a:schemeClr val="bg1"/>
                        </a:solidFill>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4BF4-4926-9873-C85BA0AB3BD2}"/>
                </c:ext>
              </c:extLst>
            </c:dLbl>
            <c:dLbl>
              <c:idx val="5"/>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4BF4-4926-9873-C85BA0AB3BD2}"/>
                </c:ext>
              </c:extLst>
            </c:dLbl>
            <c:dLbl>
              <c:idx val="6"/>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4BF4-4926-9873-C85BA0AB3BD2}"/>
                </c:ext>
              </c:extLst>
            </c:dLbl>
            <c:dLbl>
              <c:idx val="7"/>
              <c:layout/>
              <c:tx>
                <c:rich>
                  <a:bodyPr/>
                  <a:lstStyle/>
                  <a:p>
                    <a:pPr algn="ctr">
                      <a:defRPr>
                        <a:solidFill>
                          <a:schemeClr val="bg1"/>
                        </a:solidFill>
                      </a:defRPr>
                    </a:pPr>
                    <a:r>
                      <a:rPr lang="en-US">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4BF4-4926-9873-C85BA0AB3BD2}"/>
                </c:ext>
              </c:extLst>
            </c:dLbl>
            <c:dLbl>
              <c:idx val="8"/>
              <c:layout/>
              <c:tx>
                <c:rich>
                  <a:bodyPr/>
                  <a:lstStyle/>
                  <a:p>
                    <a:pPr algn="ctr">
                      <a:defRPr>
                        <a:solidFill>
                          <a:schemeClr val="bg1"/>
                        </a:solidFill>
                      </a:defRPr>
                    </a:pPr>
                    <a:r>
                      <a:rPr lang="en-US">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4BF4-4926-9873-C85BA0AB3BD2}"/>
                </c:ext>
              </c:extLst>
            </c:dLbl>
            <c:dLbl>
              <c:idx val="9"/>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4BF4-4926-9873-C85BA0AB3BD2}"/>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Child sexual exploitation</c:v>
                </c:pt>
                <c:pt idx="1">
                  <c:v>People trafficking</c:v>
                </c:pt>
                <c:pt idx="2">
                  <c:v>Rape and sexual offences</c:v>
                </c:pt>
                <c:pt idx="3">
                  <c:v>Knife crime</c:v>
                </c:pt>
                <c:pt idx="4">
                  <c:v>Hare coursing</c:v>
                </c:pt>
                <c:pt idx="5">
                  <c:v>County lines drug gangs</c:v>
                </c:pt>
                <c:pt idx="6">
                  <c:v>Shoplifting</c:v>
                </c:pt>
                <c:pt idx="7">
                  <c:v>Lead theft</c:v>
                </c:pt>
                <c:pt idx="8">
                  <c:v>Anti-social behaviour</c:v>
                </c:pt>
                <c:pt idx="9">
                  <c:v>Speeding &amp; reckless driving</c:v>
                </c:pt>
              </c:strCache>
            </c:strRef>
          </c:cat>
          <c:val>
            <c:numRef>
              <c:f>'Sheet1'!$F$2:$F$11</c:f>
              <c:numCache>
                <c:formatCode>0%</c:formatCode>
                <c:ptCount val="10"/>
                <c:pt idx="0">
                  <c:v>0.28000000000000003</c:v>
                </c:pt>
                <c:pt idx="1">
                  <c:v>0.25</c:v>
                </c:pt>
                <c:pt idx="2">
                  <c:v>0.28000000000000003</c:v>
                </c:pt>
                <c:pt idx="3">
                  <c:v>0.26</c:v>
                </c:pt>
                <c:pt idx="4">
                  <c:v>0.32</c:v>
                </c:pt>
                <c:pt idx="5">
                  <c:v>0.25</c:v>
                </c:pt>
                <c:pt idx="6">
                  <c:v>0.21</c:v>
                </c:pt>
                <c:pt idx="7">
                  <c:v>0.14000000000000001</c:v>
                </c:pt>
                <c:pt idx="8">
                  <c:v>0.25</c:v>
                </c:pt>
                <c:pt idx="9">
                  <c:v>0.24</c:v>
                </c:pt>
              </c:numCache>
            </c:numRef>
          </c:val>
          <c:extLst xmlns:c16r2="http://schemas.microsoft.com/office/drawing/2015/06/chart">
            <c:ext xmlns:c16="http://schemas.microsoft.com/office/drawing/2014/chart" uri="{C3380CC4-5D6E-409C-BE32-E72D297353CC}">
              <c16:uniqueId val="{0000002B-4BF4-4926-9873-C85BA0AB3BD2}"/>
            </c:ext>
          </c:extLst>
        </c:ser>
        <c:ser>
          <c:idx val="4"/>
          <c:order val="4"/>
          <c:tx>
            <c:strRef>
              <c:f>Sheet1!$G$1</c:f>
              <c:strCache>
                <c:ptCount val="1"/>
                <c:pt idx="0">
                  <c:v>Very Effective</c:v>
                </c:pt>
              </c:strCache>
            </c:strRef>
          </c:tx>
          <c:spPr>
            <a:solidFill>
              <a:srgbClr val="4F7A27"/>
            </a:solidFill>
          </c:spPr>
          <c:invertIfNegative val="0"/>
          <c:dLbls>
            <c:dLbl>
              <c:idx val="0"/>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C-4BF4-4926-9873-C85BA0AB3BD2}"/>
                </c:ext>
              </c:extLst>
            </c:dLbl>
            <c:dLbl>
              <c:idx val="1"/>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D-4BF4-4926-9873-C85BA0AB3BD2}"/>
                </c:ext>
              </c:extLst>
            </c:dLbl>
            <c:dLbl>
              <c:idx val="2"/>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E-4BF4-4926-9873-C85BA0AB3BD2}"/>
                </c:ext>
              </c:extLst>
            </c:dLbl>
            <c:dLbl>
              <c:idx val="3"/>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F-4BF4-4926-9873-C85BA0AB3BD2}"/>
                </c:ext>
              </c:extLst>
            </c:dLbl>
            <c:dLbl>
              <c:idx val="4"/>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0-4BF4-4926-9873-C85BA0AB3BD2}"/>
                </c:ext>
              </c:extLst>
            </c:dLbl>
            <c:dLbl>
              <c:idx val="5"/>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1-4BF4-4926-9873-C85BA0AB3BD2}"/>
                </c:ext>
              </c:extLst>
            </c:dLbl>
            <c:dLbl>
              <c:idx val="6"/>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2-4BF4-4926-9873-C85BA0AB3BD2}"/>
                </c:ext>
              </c:extLst>
            </c:dLbl>
            <c:dLbl>
              <c:idx val="7"/>
              <c:layout/>
              <c:tx>
                <c:rich>
                  <a:bodyPr/>
                  <a:lstStyle/>
                  <a:p>
                    <a:pPr algn="ctr">
                      <a:defRPr>
                        <a:solidFill>
                          <a:schemeClr val="bg1"/>
                        </a:solidFill>
                      </a:defRPr>
                    </a:pPr>
                    <a:r>
                      <a:rPr lang="en-US">
                        <a:solidFill>
                          <a:schemeClr val="bg1"/>
                        </a:solidFill>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3-4BF4-4926-9873-C85BA0AB3BD2}"/>
                </c:ext>
              </c:extLst>
            </c:dLbl>
            <c:dLbl>
              <c:idx val="8"/>
              <c:layout/>
              <c:tx>
                <c:rich>
                  <a:bodyPr/>
                  <a:lstStyle/>
                  <a:p>
                    <a:pPr algn="ctr">
                      <a:defRPr>
                        <a:solidFill>
                          <a:schemeClr val="bg1"/>
                        </a:solidFill>
                      </a:defRPr>
                    </a:pPr>
                    <a:r>
                      <a:rPr lang="en-US">
                        <a:solidFill>
                          <a:schemeClr val="bg1"/>
                        </a:solidFill>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4-4BF4-4926-9873-C85BA0AB3BD2}"/>
                </c:ext>
              </c:extLst>
            </c:dLbl>
            <c:dLbl>
              <c:idx val="9"/>
              <c:layout/>
              <c:tx>
                <c:rich>
                  <a:bodyPr/>
                  <a:lstStyle/>
                  <a:p>
                    <a:pPr algn="ctr">
                      <a:defRPr>
                        <a:solidFill>
                          <a:schemeClr val="bg1"/>
                        </a:solidFill>
                      </a:defRPr>
                    </a:pPr>
                    <a:r>
                      <a:rPr lang="en-US">
                        <a:solidFill>
                          <a:schemeClr val="bg1"/>
                        </a:solidFill>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35-4BF4-4926-9873-C85BA0AB3BD2}"/>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'Sheet1'!$B$2:$B$11</c:f>
              <c:strCache>
                <c:ptCount val="10"/>
                <c:pt idx="0">
                  <c:v>Child sexual exploitation</c:v>
                </c:pt>
                <c:pt idx="1">
                  <c:v>People trafficking</c:v>
                </c:pt>
                <c:pt idx="2">
                  <c:v>Rape and sexual offences</c:v>
                </c:pt>
                <c:pt idx="3">
                  <c:v>Knife crime</c:v>
                </c:pt>
                <c:pt idx="4">
                  <c:v>Hare coursing</c:v>
                </c:pt>
                <c:pt idx="5">
                  <c:v>County lines drug gangs</c:v>
                </c:pt>
                <c:pt idx="6">
                  <c:v>Shoplifting</c:v>
                </c:pt>
                <c:pt idx="7">
                  <c:v>Lead theft</c:v>
                </c:pt>
                <c:pt idx="8">
                  <c:v>Anti-social behaviour</c:v>
                </c:pt>
                <c:pt idx="9">
                  <c:v>Speeding &amp; reckless driving</c:v>
                </c:pt>
              </c:strCache>
            </c:strRef>
          </c:cat>
          <c:val>
            <c:numRef>
              <c:f>'Sheet1'!$G$2:$G$11</c:f>
              <c:numCache>
                <c:formatCode>0%</c:formatCode>
                <c:ptCount val="10"/>
                <c:pt idx="0">
                  <c:v>0.06</c:v>
                </c:pt>
                <c:pt idx="1">
                  <c:v>0.05</c:v>
                </c:pt>
                <c:pt idx="2">
                  <c:v>0.05</c:v>
                </c:pt>
                <c:pt idx="3">
                  <c:v>0.04</c:v>
                </c:pt>
                <c:pt idx="4">
                  <c:v>0.08</c:v>
                </c:pt>
                <c:pt idx="5">
                  <c:v>0.03</c:v>
                </c:pt>
                <c:pt idx="6">
                  <c:v>0.03</c:v>
                </c:pt>
                <c:pt idx="7">
                  <c:v>0.02</c:v>
                </c:pt>
                <c:pt idx="8">
                  <c:v>0.03</c:v>
                </c:pt>
                <c:pt idx="9">
                  <c:v>0.04</c:v>
                </c:pt>
              </c:numCache>
            </c:numRef>
          </c:val>
          <c:extLst xmlns:c16r2="http://schemas.microsoft.com/office/drawing/2015/06/chart">
            <c:ext xmlns:c16="http://schemas.microsoft.com/office/drawing/2014/chart" uri="{C3380CC4-5D6E-409C-BE32-E72D297353CC}">
              <c16:uniqueId val="{00000036-4BF4-4926-9873-C85BA0AB3BD2}"/>
            </c:ext>
          </c:extLst>
        </c:ser>
        <c:dLbls>
          <c:showLegendKey val="1"/>
          <c:showVal val="1"/>
          <c:showCatName val="1"/>
          <c:showSerName val="1"/>
          <c:showPercent val="1"/>
          <c:showBubbleSize val="1"/>
        </c:dLbls>
        <c:gapWidth val="100"/>
        <c:overlap val="100"/>
        <c:axId val="238017536"/>
        <c:axId val="238031616"/>
      </c:barChart>
      <c:catAx>
        <c:axId val="238017536"/>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8031616"/>
        <c:crosses val="autoZero"/>
        <c:auto val="0"/>
        <c:lblAlgn val="ctr"/>
        <c:lblOffset val="100"/>
        <c:noMultiLvlLbl val="0"/>
      </c:catAx>
      <c:valAx>
        <c:axId val="238031616"/>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38017536"/>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Very Ineffective</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804-4E89-BBE5-BFEDFF573479}"/>
                </c:ext>
              </c:extLst>
            </c:dLbl>
            <c:dLbl>
              <c:idx val="1"/>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804-4E89-BBE5-BFEDFF573479}"/>
                </c:ext>
              </c:extLst>
            </c:dLbl>
            <c:dLbl>
              <c:idx val="2"/>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804-4E89-BBE5-BFEDFF573479}"/>
                </c:ext>
              </c:extLst>
            </c:dLbl>
            <c:dLbl>
              <c:idx val="3"/>
              <c:layout/>
              <c:tx>
                <c:rich>
                  <a:bodyPr/>
                  <a:lstStyle/>
                  <a:p>
                    <a:pPr algn="ctr">
                      <a:defRPr b="1">
                        <a:solidFill>
                          <a:schemeClr val="bg1"/>
                        </a:solidFill>
                      </a:defRPr>
                    </a:pPr>
                    <a:r>
                      <a:rPr lang="en-US" b="1">
                        <a:solidFill>
                          <a:schemeClr val="bg1"/>
                        </a:solidFill>
                      </a:rPr>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804-4E89-BBE5-BFEDFF573479}"/>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A city</c:v>
                </c:pt>
                <c:pt idx="1">
                  <c:v>A town</c:v>
                </c:pt>
                <c:pt idx="2">
                  <c:v>A village or hamlet</c:v>
                </c:pt>
                <c:pt idx="3">
                  <c:v>An isolated dwelling</c:v>
                </c:pt>
              </c:strCache>
            </c:strRef>
          </c:cat>
          <c:val>
            <c:numRef>
              <c:f>'Sheet1'!$C$2:$C$5</c:f>
              <c:numCache>
                <c:formatCode>0%</c:formatCode>
                <c:ptCount val="4"/>
                <c:pt idx="0">
                  <c:v>7.0000000000000007E-2</c:v>
                </c:pt>
                <c:pt idx="1">
                  <c:v>7.0000000000000007E-2</c:v>
                </c:pt>
                <c:pt idx="2">
                  <c:v>0.08</c:v>
                </c:pt>
                <c:pt idx="3">
                  <c:v>0.17</c:v>
                </c:pt>
              </c:numCache>
            </c:numRef>
          </c:val>
          <c:extLst xmlns:c16r2="http://schemas.microsoft.com/office/drawing/2015/06/chart">
            <c:ext xmlns:c16="http://schemas.microsoft.com/office/drawing/2014/chart" uri="{C3380CC4-5D6E-409C-BE32-E72D297353CC}">
              <c16:uniqueId val="{00000004-3804-4E89-BBE5-BFEDFF573479}"/>
            </c:ext>
          </c:extLst>
        </c:ser>
        <c:ser>
          <c:idx val="1"/>
          <c:order val="1"/>
          <c:tx>
            <c:strRef>
              <c:f>Sheet1!$D$1</c:f>
              <c:strCache>
                <c:ptCount val="1"/>
                <c:pt idx="0">
                  <c:v>Fairly Ineffective</c:v>
                </c:pt>
              </c:strCache>
            </c:strRef>
          </c:tx>
          <c:spPr>
            <a:solidFill>
              <a:srgbClr val="FF9B9B"/>
            </a:solidFill>
          </c:spPr>
          <c:invertIfNegative val="0"/>
          <c:dLbls>
            <c:dLbl>
              <c:idx val="0"/>
              <c:layout/>
              <c:tx>
                <c:rich>
                  <a:bodyPr/>
                  <a:lstStyle/>
                  <a:p>
                    <a:pPr algn="ctr">
                      <a:defRPr b="0"/>
                    </a:pPr>
                    <a:r>
                      <a:rPr lang="en-US" b="0"/>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804-4E89-BBE5-BFEDFF573479}"/>
                </c:ext>
              </c:extLst>
            </c:dLbl>
            <c:dLbl>
              <c:idx val="1"/>
              <c:layout/>
              <c:tx>
                <c:rich>
                  <a:bodyPr/>
                  <a:lstStyle/>
                  <a:p>
                    <a:pPr algn="ctr">
                      <a:defRPr b="0"/>
                    </a:pPr>
                    <a:r>
                      <a:rPr lang="en-US" b="0"/>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804-4E89-BBE5-BFEDFF573479}"/>
                </c:ext>
              </c:extLst>
            </c:dLbl>
            <c:dLbl>
              <c:idx val="2"/>
              <c:layout/>
              <c:tx>
                <c:rich>
                  <a:bodyPr/>
                  <a:lstStyle/>
                  <a:p>
                    <a:pPr algn="ctr">
                      <a:defRPr b="0"/>
                    </a:pPr>
                    <a:r>
                      <a:rPr lang="en-US" b="0"/>
                      <a:t>19%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804-4E89-BBE5-BFEDFF573479}"/>
                </c:ext>
              </c:extLst>
            </c:dLbl>
            <c:dLbl>
              <c:idx val="3"/>
              <c:layout/>
              <c:tx>
                <c:rich>
                  <a:bodyPr/>
                  <a:lstStyle/>
                  <a:p>
                    <a:pPr algn="ctr">
                      <a:defRPr b="1"/>
                    </a:pPr>
                    <a:r>
                      <a:rPr lang="en-US" b="1"/>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3804-4E89-BBE5-BFEDFF573479}"/>
                </c:ext>
              </c:extLst>
            </c:dLbl>
            <c:spPr>
              <a:noFill/>
              <a:ln>
                <a:noFill/>
              </a:ln>
              <a:effectLst/>
            </c:spPr>
            <c:txPr>
              <a:bodyPr/>
              <a:lstStyle/>
              <a:p>
                <a:pPr>
                  <a:defRPr b="0"/>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A city</c:v>
                </c:pt>
                <c:pt idx="1">
                  <c:v>A town</c:v>
                </c:pt>
                <c:pt idx="2">
                  <c:v>A village or hamlet</c:v>
                </c:pt>
                <c:pt idx="3">
                  <c:v>An isolated dwelling</c:v>
                </c:pt>
              </c:strCache>
            </c:strRef>
          </c:cat>
          <c:val>
            <c:numRef>
              <c:f>'Sheet1'!$D$2:$D$5</c:f>
              <c:numCache>
                <c:formatCode>0%</c:formatCode>
                <c:ptCount val="4"/>
                <c:pt idx="0">
                  <c:v>0.11</c:v>
                </c:pt>
                <c:pt idx="1">
                  <c:v>0.14000000000000001</c:v>
                </c:pt>
                <c:pt idx="2">
                  <c:v>0.19</c:v>
                </c:pt>
                <c:pt idx="3">
                  <c:v>0.25</c:v>
                </c:pt>
              </c:numCache>
            </c:numRef>
          </c:val>
          <c:extLst xmlns:c16r2="http://schemas.microsoft.com/office/drawing/2015/06/chart">
            <c:ext xmlns:c16="http://schemas.microsoft.com/office/drawing/2014/chart" uri="{C3380CC4-5D6E-409C-BE32-E72D297353CC}">
              <c16:uniqueId val="{00000009-3804-4E89-BBE5-BFEDFF573479}"/>
            </c:ext>
          </c:extLst>
        </c:ser>
        <c:ser>
          <c:idx val="2"/>
          <c:order val="2"/>
          <c:tx>
            <c:strRef>
              <c:f>Sheet1!$E$1</c:f>
              <c:strCache>
                <c:ptCount val="1"/>
                <c:pt idx="0">
                  <c:v>Nether Effective nor Ineffective</c:v>
                </c:pt>
              </c:strCache>
            </c:strRef>
          </c:tx>
          <c:spPr>
            <a:solidFill>
              <a:srgbClr val="F79646"/>
            </a:solidFill>
          </c:spPr>
          <c:invertIfNegative val="0"/>
          <c:dLbls>
            <c:dLbl>
              <c:idx val="0"/>
              <c:layout/>
              <c:tx>
                <c:rich>
                  <a:bodyPr/>
                  <a:lstStyle/>
                  <a:p>
                    <a:pPr algn="ctr">
                      <a:defRPr>
                        <a:solidFill>
                          <a:schemeClr val="bg1"/>
                        </a:solidFill>
                      </a:defRPr>
                    </a:pPr>
                    <a:r>
                      <a:rPr lang="en-US">
                        <a:solidFill>
                          <a:schemeClr val="bg1"/>
                        </a:solidFill>
                      </a:rPr>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3804-4E89-BBE5-BFEDFF573479}"/>
                </c:ext>
              </c:extLst>
            </c:dLbl>
            <c:dLbl>
              <c:idx val="1"/>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3804-4E89-BBE5-BFEDFF573479}"/>
                </c:ext>
              </c:extLst>
            </c:dLbl>
            <c:dLbl>
              <c:idx val="2"/>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804-4E89-BBE5-BFEDFF573479}"/>
                </c:ext>
              </c:extLst>
            </c:dLbl>
            <c:dLbl>
              <c:idx val="3"/>
              <c:layout/>
              <c:tx>
                <c:rich>
                  <a:bodyPr/>
                  <a:lstStyle/>
                  <a:p>
                    <a:pPr algn="ctr">
                      <a:defRPr>
                        <a:solidFill>
                          <a:schemeClr val="bg1"/>
                        </a:solidFill>
                      </a:defRPr>
                    </a:pPr>
                    <a:r>
                      <a:rPr lang="en-US">
                        <a:solidFill>
                          <a:schemeClr val="bg1"/>
                        </a:solidFill>
                      </a:rPr>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804-4E89-BBE5-BFEDFF573479}"/>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A city</c:v>
                </c:pt>
                <c:pt idx="1">
                  <c:v>A town</c:v>
                </c:pt>
                <c:pt idx="2">
                  <c:v>A village or hamlet</c:v>
                </c:pt>
                <c:pt idx="3">
                  <c:v>An isolated dwelling</c:v>
                </c:pt>
              </c:strCache>
            </c:strRef>
          </c:cat>
          <c:val>
            <c:numRef>
              <c:f>'Sheet1'!$E$2:$E$5</c:f>
              <c:numCache>
                <c:formatCode>0%</c:formatCode>
                <c:ptCount val="4"/>
                <c:pt idx="0">
                  <c:v>0.43</c:v>
                </c:pt>
                <c:pt idx="1">
                  <c:v>0.38</c:v>
                </c:pt>
                <c:pt idx="2">
                  <c:v>0.33</c:v>
                </c:pt>
                <c:pt idx="3">
                  <c:v>0.23</c:v>
                </c:pt>
              </c:numCache>
            </c:numRef>
          </c:val>
          <c:extLst xmlns:c16r2="http://schemas.microsoft.com/office/drawing/2015/06/chart">
            <c:ext xmlns:c16="http://schemas.microsoft.com/office/drawing/2014/chart" uri="{C3380CC4-5D6E-409C-BE32-E72D297353CC}">
              <c16:uniqueId val="{0000000E-3804-4E89-BBE5-BFEDFF573479}"/>
            </c:ext>
          </c:extLst>
        </c:ser>
        <c:ser>
          <c:idx val="3"/>
          <c:order val="3"/>
          <c:tx>
            <c:strRef>
              <c:f>Sheet1!$F$1</c:f>
              <c:strCache>
                <c:ptCount val="1"/>
                <c:pt idx="0">
                  <c:v>Fairly Effective</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31%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3804-4E89-BBE5-BFEDFF573479}"/>
                </c:ext>
              </c:extLst>
            </c:dLbl>
            <c:dLbl>
              <c:idx val="1"/>
              <c:layout/>
              <c:tx>
                <c:rich>
                  <a:bodyPr/>
                  <a:lstStyle/>
                  <a:p>
                    <a:pPr algn="ctr">
                      <a:defRPr>
                        <a:solidFill>
                          <a:schemeClr val="bg1"/>
                        </a:solidFill>
                      </a:defRPr>
                    </a:pPr>
                    <a:r>
                      <a:rPr lang="en-US">
                        <a:solidFill>
                          <a:schemeClr val="bg1"/>
                        </a:solidFill>
                      </a:rPr>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3804-4E89-BBE5-BFEDFF573479}"/>
                </c:ext>
              </c:extLst>
            </c:dLbl>
            <c:dLbl>
              <c:idx val="2"/>
              <c:layout/>
              <c:tx>
                <c:rich>
                  <a:bodyPr/>
                  <a:lstStyle/>
                  <a:p>
                    <a:pPr algn="ctr">
                      <a:defRPr>
                        <a:solidFill>
                          <a:schemeClr val="bg1"/>
                        </a:solidFill>
                      </a:defRPr>
                    </a:pPr>
                    <a:r>
                      <a:rPr lang="en-US">
                        <a:solidFill>
                          <a:schemeClr val="bg1"/>
                        </a:solidFill>
                      </a:rPr>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3804-4E89-BBE5-BFEDFF573479}"/>
                </c:ext>
              </c:extLst>
            </c:dLbl>
            <c:dLbl>
              <c:idx val="3"/>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3804-4E89-BBE5-BFEDFF573479}"/>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A city</c:v>
                </c:pt>
                <c:pt idx="1">
                  <c:v>A town</c:v>
                </c:pt>
                <c:pt idx="2">
                  <c:v>A village or hamlet</c:v>
                </c:pt>
                <c:pt idx="3">
                  <c:v>An isolated dwelling</c:v>
                </c:pt>
              </c:strCache>
            </c:strRef>
          </c:cat>
          <c:val>
            <c:numRef>
              <c:f>'Sheet1'!$F$2:$F$5</c:f>
              <c:numCache>
                <c:formatCode>0%</c:formatCode>
                <c:ptCount val="4"/>
                <c:pt idx="0">
                  <c:v>0.31</c:v>
                </c:pt>
                <c:pt idx="1">
                  <c:v>0.34</c:v>
                </c:pt>
                <c:pt idx="2">
                  <c:v>0.32</c:v>
                </c:pt>
                <c:pt idx="3">
                  <c:v>0.28999999999999998</c:v>
                </c:pt>
              </c:numCache>
            </c:numRef>
          </c:val>
          <c:extLst xmlns:c16r2="http://schemas.microsoft.com/office/drawing/2015/06/chart">
            <c:ext xmlns:c16="http://schemas.microsoft.com/office/drawing/2014/chart" uri="{C3380CC4-5D6E-409C-BE32-E72D297353CC}">
              <c16:uniqueId val="{00000013-3804-4E89-BBE5-BFEDFF573479}"/>
            </c:ext>
          </c:extLst>
        </c:ser>
        <c:ser>
          <c:idx val="4"/>
          <c:order val="4"/>
          <c:tx>
            <c:strRef>
              <c:f>Sheet1!$G$1</c:f>
              <c:strCache>
                <c:ptCount val="1"/>
                <c:pt idx="0">
                  <c:v>Very Effective</c:v>
                </c:pt>
              </c:strCache>
            </c:strRef>
          </c:tx>
          <c:spPr>
            <a:solidFill>
              <a:srgbClr val="00B050"/>
            </a:solidFill>
          </c:spPr>
          <c:invertIfNegative val="0"/>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3804-4E89-BBE5-BFEDFF573479}"/>
                </c:ext>
              </c:extLst>
            </c:dLbl>
            <c:dLbl>
              <c:idx val="1"/>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3804-4E89-BBE5-BFEDFF573479}"/>
                </c:ext>
              </c:extLst>
            </c:dLbl>
            <c:dLbl>
              <c:idx val="2"/>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3804-4E89-BBE5-BFEDFF573479}"/>
                </c:ext>
              </c:extLst>
            </c:dLbl>
            <c:dLbl>
              <c:idx val="3"/>
              <c:layout/>
              <c:tx>
                <c:rich>
                  <a:bodyPr/>
                  <a:lstStyle/>
                  <a:p>
                    <a:pPr algn="ctr">
                      <a:defRPr>
                        <a:solidFill>
                          <a:schemeClr val="bg1"/>
                        </a:solidFill>
                      </a:defRPr>
                    </a:pPr>
                    <a:r>
                      <a:rPr lang="en-US">
                        <a:solidFill>
                          <a:schemeClr val="bg1"/>
                        </a:solidFill>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3804-4E89-BBE5-BFEDFF573479}"/>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'Sheet1'!$B$2:$B$5</c:f>
              <c:strCache>
                <c:ptCount val="4"/>
                <c:pt idx="0">
                  <c:v>A city</c:v>
                </c:pt>
                <c:pt idx="1">
                  <c:v>A town</c:v>
                </c:pt>
                <c:pt idx="2">
                  <c:v>A village or hamlet</c:v>
                </c:pt>
                <c:pt idx="3">
                  <c:v>An isolated dwelling</c:v>
                </c:pt>
              </c:strCache>
            </c:strRef>
          </c:cat>
          <c:val>
            <c:numRef>
              <c:f>'Sheet1'!$G$2:$G$5</c:f>
              <c:numCache>
                <c:formatCode>0%</c:formatCode>
                <c:ptCount val="4"/>
                <c:pt idx="0">
                  <c:v>0.09</c:v>
                </c:pt>
                <c:pt idx="1">
                  <c:v>7.0000000000000007E-2</c:v>
                </c:pt>
                <c:pt idx="2">
                  <c:v>0.08</c:v>
                </c:pt>
                <c:pt idx="3">
                  <c:v>0.06</c:v>
                </c:pt>
              </c:numCache>
            </c:numRef>
          </c:val>
          <c:extLst xmlns:c16r2="http://schemas.microsoft.com/office/drawing/2015/06/chart">
            <c:ext xmlns:c16="http://schemas.microsoft.com/office/drawing/2014/chart" uri="{C3380CC4-5D6E-409C-BE32-E72D297353CC}">
              <c16:uniqueId val="{00000018-3804-4E89-BBE5-BFEDFF573479}"/>
            </c:ext>
          </c:extLst>
        </c:ser>
        <c:dLbls>
          <c:showLegendKey val="1"/>
          <c:showVal val="1"/>
          <c:showCatName val="1"/>
          <c:showSerName val="1"/>
          <c:showPercent val="1"/>
          <c:showBubbleSize val="1"/>
        </c:dLbls>
        <c:gapWidth val="100"/>
        <c:overlap val="100"/>
        <c:axId val="238272512"/>
        <c:axId val="238274048"/>
      </c:barChart>
      <c:catAx>
        <c:axId val="238272512"/>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38274048"/>
        <c:crosses val="autoZero"/>
        <c:auto val="0"/>
        <c:lblAlgn val="ctr"/>
        <c:lblOffset val="100"/>
        <c:noMultiLvlLbl val="0"/>
      </c:catAx>
      <c:valAx>
        <c:axId val="238274048"/>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38272512"/>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38186594626511"/>
          <c:y val="0"/>
          <c:w val="0.75730814148679493"/>
          <c:h val="0.89544832706201749"/>
        </c:manualLayout>
      </c:layout>
      <c:barChart>
        <c:barDir val="bar"/>
        <c:grouping val="clustered"/>
        <c:varyColors val="0"/>
        <c:ser>
          <c:idx val="0"/>
          <c:order val="0"/>
          <c:spPr>
            <a:solidFill>
              <a:srgbClr val="7030A0"/>
            </a:solidFill>
            <a:ln>
              <a:noFill/>
            </a:ln>
            <a:effectLst/>
          </c:spPr>
          <c:invertIfNegative val="0"/>
          <c:dLbls>
            <c:dLbl>
              <c:idx val="11"/>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dLbl>
              <c:idx val="12"/>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'1st saving'!$K$24:$K$36</c:f>
              <c:strCache>
                <c:ptCount val="13"/>
                <c:pt idx="0">
                  <c:v>Less focus on speeding/traffic crime</c:v>
                </c:pt>
                <c:pt idx="1">
                  <c:v>More fixed speed cameras</c:v>
                </c:pt>
                <c:pt idx="2">
                  <c:v>Reduce police vehicle expenditure</c:v>
                </c:pt>
                <c:pt idx="3">
                  <c:v>Divert rescources from Hare Coursing </c:v>
                </c:pt>
                <c:pt idx="4">
                  <c:v>Improve efficiency</c:v>
                </c:pt>
                <c:pt idx="5">
                  <c:v>Inrease officer numbers 'on the beat' (to reduce crime levels)</c:v>
                </c:pt>
                <c:pt idx="6">
                  <c:v>Reduce Paperwork</c:v>
                </c:pt>
                <c:pt idx="7">
                  <c:v>Reduce administration</c:v>
                </c:pt>
                <c:pt idx="8">
                  <c:v>Abolish PCC</c:v>
                </c:pt>
                <c:pt idx="9">
                  <c:v>Misc </c:v>
                </c:pt>
                <c:pt idx="10">
                  <c:v>Reduce management numbers</c:v>
                </c:pt>
                <c:pt idx="11">
                  <c:v>Don’t know</c:v>
                </c:pt>
                <c:pt idx="12">
                  <c:v>No cuts possible</c:v>
                </c:pt>
              </c:strCache>
            </c:strRef>
          </c:cat>
          <c:val>
            <c:numRef>
              <c:f>'1st saving'!$L$24:$L$36</c:f>
              <c:numCache>
                <c:formatCode>0%</c:formatCode>
                <c:ptCount val="13"/>
                <c:pt idx="0">
                  <c:v>1.4974262985493684E-2</c:v>
                </c:pt>
                <c:pt idx="1">
                  <c:v>1.6378100140383715E-2</c:v>
                </c:pt>
                <c:pt idx="2">
                  <c:v>1.9653720168460457E-2</c:v>
                </c:pt>
                <c:pt idx="3" formatCode="0.00%">
                  <c:v>2.105755732335049E-2</c:v>
                </c:pt>
                <c:pt idx="4" formatCode="0.00%">
                  <c:v>3.2288254562470753E-2</c:v>
                </c:pt>
                <c:pt idx="5" formatCode="0.00%">
                  <c:v>3.6499766027140855E-2</c:v>
                </c:pt>
                <c:pt idx="6" formatCode="0.00%">
                  <c:v>4.1647168928404303E-2</c:v>
                </c:pt>
                <c:pt idx="7" formatCode="0.00%">
                  <c:v>5.1006083294337853E-2</c:v>
                </c:pt>
                <c:pt idx="8" formatCode="0.00%">
                  <c:v>5.240992044922789E-2</c:v>
                </c:pt>
                <c:pt idx="9" formatCode="0.00%">
                  <c:v>0.12447356106691623</c:v>
                </c:pt>
                <c:pt idx="10" formatCode="0.00%">
                  <c:v>0.14787084698175013</c:v>
                </c:pt>
                <c:pt idx="11" formatCode="0.00%">
                  <c:v>0.15208235844642021</c:v>
                </c:pt>
                <c:pt idx="12" formatCode="0.00%">
                  <c:v>0.16846045858680392</c:v>
                </c:pt>
              </c:numCache>
            </c:numRef>
          </c:val>
          <c:extLst xmlns:c16r2="http://schemas.microsoft.com/office/drawing/2015/06/chart">
            <c:ext xmlns:c16="http://schemas.microsoft.com/office/drawing/2014/chart" uri="{C3380CC4-5D6E-409C-BE32-E72D297353CC}">
              <c16:uniqueId val="{00000000-53CE-4494-98C0-6522E29639BE}"/>
            </c:ext>
          </c:extLst>
        </c:ser>
        <c:dLbls>
          <c:dLblPos val="outEnd"/>
          <c:showLegendKey val="0"/>
          <c:showVal val="1"/>
          <c:showCatName val="0"/>
          <c:showSerName val="0"/>
          <c:showPercent val="0"/>
          <c:showBubbleSize val="0"/>
        </c:dLbls>
        <c:gapWidth val="53"/>
        <c:axId val="238316928"/>
        <c:axId val="238343296"/>
      </c:barChart>
      <c:catAx>
        <c:axId val="238316928"/>
        <c:scaling>
          <c:orientation val="minMax"/>
        </c:scaling>
        <c:delete val="0"/>
        <c:axPos val="l"/>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38343296"/>
        <c:crosses val="autoZero"/>
        <c:auto val="1"/>
        <c:lblAlgn val="ctr"/>
        <c:lblOffset val="100"/>
        <c:noMultiLvlLbl val="0"/>
      </c:catAx>
      <c:valAx>
        <c:axId val="238343296"/>
        <c:scaling>
          <c:orientation val="minMax"/>
        </c:scaling>
        <c:delete val="0"/>
        <c:axPos val="b"/>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383169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4C4-40CF-B121-9411764847ED}"/>
                </c:ext>
              </c:extLst>
            </c:dLbl>
            <c:dLbl>
              <c:idx val="1"/>
              <c:layout/>
              <c:tx>
                <c:rich>
                  <a:bodyPr/>
                  <a:lstStyle/>
                  <a:p>
                    <a:pPr algn="ctr">
                      <a:defRPr/>
                    </a:pPr>
                    <a:r>
                      <a:rPr lang="en-US"/>
                      <a:t>89%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4C4-40CF-B121-9411764847ED}"/>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'Sheet1'!$B$2:$B$3</c:f>
              <c:strCache>
                <c:ptCount val="2"/>
                <c:pt idx="0">
                  <c:v>Yes</c:v>
                </c:pt>
                <c:pt idx="1">
                  <c:v>No</c:v>
                </c:pt>
              </c:strCache>
            </c:strRef>
          </c:cat>
          <c:val>
            <c:numRef>
              <c:f>'Sheet1'!$C$2:$C$3</c:f>
              <c:numCache>
                <c:formatCode>0%</c:formatCode>
                <c:ptCount val="2"/>
                <c:pt idx="0">
                  <c:v>0.11</c:v>
                </c:pt>
                <c:pt idx="1">
                  <c:v>0.89</c:v>
                </c:pt>
              </c:numCache>
            </c:numRef>
          </c:val>
          <c:extLst xmlns:c16r2="http://schemas.microsoft.com/office/drawing/2015/06/chart">
            <c:ext xmlns:c16="http://schemas.microsoft.com/office/drawing/2014/chart" uri="{C3380CC4-5D6E-409C-BE32-E72D297353CC}">
              <c16:uniqueId val="{00000002-A4C4-40CF-B121-9411764847ED}"/>
            </c:ext>
          </c:extLst>
        </c:ser>
        <c:dLbls>
          <c:showLegendKey val="1"/>
          <c:showVal val="1"/>
          <c:showCatName val="1"/>
          <c:showSerName val="1"/>
          <c:showPercent val="1"/>
          <c:showBubbleSize val="1"/>
        </c:dLbls>
        <c:gapWidth val="100"/>
        <c:axId val="244005504"/>
        <c:axId val="244007296"/>
      </c:barChart>
      <c:catAx>
        <c:axId val="244005504"/>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44007296"/>
        <c:crosses val="autoZero"/>
        <c:auto val="0"/>
        <c:lblAlgn val="ctr"/>
        <c:lblOffset val="100"/>
        <c:noMultiLvlLbl val="0"/>
      </c:catAx>
      <c:valAx>
        <c:axId val="244007296"/>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44005504"/>
        <c:crosses val="autoZero"/>
        <c:crossBetween val="between"/>
      </c:valAx>
      <c:spPr>
        <a:noFill/>
        <a:ln w="3989">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Very Uninterested</c:v>
                </c:pt>
              </c:strCache>
            </c:strRef>
          </c:tx>
          <c:spPr>
            <a:solidFill>
              <a:srgbClr val="C00000"/>
            </a:solidFill>
          </c:spPr>
          <c:invertIfNegative val="0"/>
          <c:dLbls>
            <c:dLbl>
              <c:idx val="0"/>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E0F-42D2-A92F-5807A6C87B48}"/>
                </c:ext>
              </c:extLst>
            </c:dLbl>
            <c:dLbl>
              <c:idx val="1"/>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E0F-42D2-A92F-5807A6C87B48}"/>
                </c:ext>
              </c:extLst>
            </c:dLbl>
            <c:dLbl>
              <c:idx val="2"/>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E0F-42D2-A92F-5807A6C87B48}"/>
                </c:ext>
              </c:extLst>
            </c:dLbl>
            <c:dLbl>
              <c:idx val="3"/>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E0F-42D2-A92F-5807A6C87B48}"/>
                </c:ext>
              </c:extLst>
            </c:dLbl>
            <c:dLbl>
              <c:idx val="4"/>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E0F-42D2-A92F-5807A6C87B48}"/>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E0F-42D2-A92F-5807A6C87B48}"/>
                </c:ext>
              </c:extLst>
            </c:dLbl>
            <c:dLbl>
              <c:idx val="6"/>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E0F-42D2-A92F-5807A6C87B48}"/>
                </c:ext>
              </c:extLst>
            </c:dLbl>
            <c:dLbl>
              <c:idx val="7"/>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E0F-42D2-A92F-5807A6C87B4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Removing items that may help in committing an offence</c:v>
                </c:pt>
                <c:pt idx="1">
                  <c:v>Adopting habits and behaviours that reduce the risk of crime</c:v>
                </c:pt>
                <c:pt idx="2">
                  <c:v>Measures to control access to your house and any vehicles you own</c:v>
                </c:pt>
                <c:pt idx="3">
                  <c:v>Improving surveillance around your home to deter criminals</c:v>
                </c:pt>
                <c:pt idx="4">
                  <c:v>Making your property a less attractive target for offenders</c:v>
                </c:pt>
                <c:pt idx="5">
                  <c:v>Making your property harder for an offender to access</c:v>
                </c:pt>
                <c:pt idx="6">
                  <c:v>Reducing the profit the criminal can make from an offence</c:v>
                </c:pt>
                <c:pt idx="7">
                  <c:v>Taking steps to increase the chances of an offender being caught</c:v>
                </c:pt>
              </c:strCache>
            </c:strRef>
          </c:cat>
          <c:val>
            <c:numRef>
              <c:f>Sheet1!$C$2:$C$9</c:f>
              <c:numCache>
                <c:formatCode>0%</c:formatCode>
                <c:ptCount val="8"/>
                <c:pt idx="0">
                  <c:v>0.08</c:v>
                </c:pt>
                <c:pt idx="1">
                  <c:v>7.0000000000000007E-2</c:v>
                </c:pt>
                <c:pt idx="2">
                  <c:v>7.0000000000000007E-2</c:v>
                </c:pt>
                <c:pt idx="3">
                  <c:v>7.0000000000000007E-2</c:v>
                </c:pt>
                <c:pt idx="4">
                  <c:v>7.0000000000000007E-2</c:v>
                </c:pt>
                <c:pt idx="5">
                  <c:v>7.0000000000000007E-2</c:v>
                </c:pt>
                <c:pt idx="6">
                  <c:v>0.08</c:v>
                </c:pt>
                <c:pt idx="7">
                  <c:v>7.0000000000000007E-2</c:v>
                </c:pt>
              </c:numCache>
            </c:numRef>
          </c:val>
          <c:extLst xmlns:c16r2="http://schemas.microsoft.com/office/drawing/2015/06/chart">
            <c:ext xmlns:c16="http://schemas.microsoft.com/office/drawing/2014/chart" uri="{C3380CC4-5D6E-409C-BE32-E72D297353CC}">
              <c16:uniqueId val="{00000008-5E0F-42D2-A92F-5807A6C87B48}"/>
            </c:ext>
          </c:extLst>
        </c:ser>
        <c:ser>
          <c:idx val="1"/>
          <c:order val="1"/>
          <c:tx>
            <c:strRef>
              <c:f>Sheet1!$D$1</c:f>
              <c:strCache>
                <c:ptCount val="1"/>
                <c:pt idx="0">
                  <c:v>Fairly Uninterested</c:v>
                </c:pt>
              </c:strCache>
            </c:strRef>
          </c:tx>
          <c:spPr>
            <a:solidFill>
              <a:srgbClr val="FF0000"/>
            </a:solidFill>
          </c:spPr>
          <c:invertIfNegative val="0"/>
          <c:dLbls>
            <c:dLbl>
              <c:idx val="0"/>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E0F-42D2-A92F-5807A6C87B48}"/>
                </c:ext>
              </c:extLst>
            </c:dLbl>
            <c:dLbl>
              <c:idx val="1"/>
              <c:layout/>
              <c:tx>
                <c:rich>
                  <a:bodyPr/>
                  <a:lstStyle/>
                  <a:p>
                    <a:pPr algn="ctr">
                      <a:defRPr>
                        <a:solidFill>
                          <a:schemeClr val="bg1"/>
                        </a:solidFill>
                      </a:defRPr>
                    </a:pPr>
                    <a:r>
                      <a:rPr lang="en-US">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E0F-42D2-A92F-5807A6C87B48}"/>
                </c:ext>
              </c:extLst>
            </c:dLbl>
            <c:dLbl>
              <c:idx val="2"/>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5E0F-42D2-A92F-5807A6C87B48}"/>
                </c:ext>
              </c:extLst>
            </c:dLbl>
            <c:dLbl>
              <c:idx val="3"/>
              <c:layout/>
              <c:tx>
                <c:rich>
                  <a:bodyPr/>
                  <a:lstStyle/>
                  <a:p>
                    <a:pPr algn="ctr">
                      <a:defRPr>
                        <a:solidFill>
                          <a:schemeClr val="bg1"/>
                        </a:solidFill>
                      </a:defRPr>
                    </a:pPr>
                    <a:r>
                      <a:rPr lang="en-US">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E0F-42D2-A92F-5807A6C87B48}"/>
                </c:ext>
              </c:extLst>
            </c:dLbl>
            <c:dLbl>
              <c:idx val="4"/>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E0F-42D2-A92F-5807A6C87B48}"/>
                </c:ext>
              </c:extLst>
            </c:dLbl>
            <c:dLbl>
              <c:idx val="5"/>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5E0F-42D2-A92F-5807A6C87B48}"/>
                </c:ext>
              </c:extLst>
            </c:dLbl>
            <c:dLbl>
              <c:idx val="6"/>
              <c:layout/>
              <c:tx>
                <c:rich>
                  <a:bodyPr/>
                  <a:lstStyle/>
                  <a:p>
                    <a:pPr algn="ctr">
                      <a:defRPr>
                        <a:solidFill>
                          <a:schemeClr val="bg1"/>
                        </a:solidFill>
                      </a:defRPr>
                    </a:pPr>
                    <a:r>
                      <a:rPr lang="en-US">
                        <a:solidFill>
                          <a:schemeClr val="bg1"/>
                        </a:solidFill>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5E0F-42D2-A92F-5807A6C87B48}"/>
                </c:ext>
              </c:extLst>
            </c:dLbl>
            <c:dLbl>
              <c:idx val="7"/>
              <c:layout/>
              <c:tx>
                <c:rich>
                  <a:bodyPr/>
                  <a:lstStyle/>
                  <a:p>
                    <a:pPr algn="ctr">
                      <a:defRPr>
                        <a:solidFill>
                          <a:schemeClr val="bg1"/>
                        </a:solidFill>
                      </a:defRPr>
                    </a:pPr>
                    <a:r>
                      <a:rPr lang="en-US">
                        <a:solidFill>
                          <a:schemeClr val="bg1"/>
                        </a:solidFill>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E0F-42D2-A92F-5807A6C87B4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Removing items that may help in committing an offence</c:v>
                </c:pt>
                <c:pt idx="1">
                  <c:v>Adopting habits and behaviours that reduce the risk of crime</c:v>
                </c:pt>
                <c:pt idx="2">
                  <c:v>Measures to control access to your house and any vehicles you own</c:v>
                </c:pt>
                <c:pt idx="3">
                  <c:v>Improving surveillance around your home to deter criminals</c:v>
                </c:pt>
                <c:pt idx="4">
                  <c:v>Making your property a less attractive target for offenders</c:v>
                </c:pt>
                <c:pt idx="5">
                  <c:v>Making your property harder for an offender to access</c:v>
                </c:pt>
                <c:pt idx="6">
                  <c:v>Reducing the profit the criminal can make from an offence</c:v>
                </c:pt>
                <c:pt idx="7">
                  <c:v>Taking steps to increase the chances of an offender being caught</c:v>
                </c:pt>
              </c:strCache>
            </c:strRef>
          </c:cat>
          <c:val>
            <c:numRef>
              <c:f>Sheet1!$D$2:$D$9</c:f>
              <c:numCache>
                <c:formatCode>0%</c:formatCode>
                <c:ptCount val="8"/>
                <c:pt idx="0">
                  <c:v>0.09</c:v>
                </c:pt>
                <c:pt idx="1">
                  <c:v>0.09</c:v>
                </c:pt>
                <c:pt idx="2">
                  <c:v>0.08</c:v>
                </c:pt>
                <c:pt idx="3">
                  <c:v>0.08</c:v>
                </c:pt>
                <c:pt idx="4">
                  <c:v>7.0000000000000007E-2</c:v>
                </c:pt>
                <c:pt idx="5">
                  <c:v>7.0000000000000007E-2</c:v>
                </c:pt>
                <c:pt idx="6">
                  <c:v>7.0000000000000007E-2</c:v>
                </c:pt>
                <c:pt idx="7">
                  <c:v>0.05</c:v>
                </c:pt>
              </c:numCache>
            </c:numRef>
          </c:val>
          <c:extLst xmlns:c16r2="http://schemas.microsoft.com/office/drawing/2015/06/chart">
            <c:ext xmlns:c16="http://schemas.microsoft.com/office/drawing/2014/chart" uri="{C3380CC4-5D6E-409C-BE32-E72D297353CC}">
              <c16:uniqueId val="{00000011-5E0F-42D2-A92F-5807A6C87B48}"/>
            </c:ext>
          </c:extLst>
        </c:ser>
        <c:ser>
          <c:idx val="2"/>
          <c:order val="2"/>
          <c:tx>
            <c:strRef>
              <c:f>Sheet1!$E$1</c:f>
              <c:strCache>
                <c:ptCount val="1"/>
                <c:pt idx="0">
                  <c:v>Neither Interested nor Uninterested</c:v>
                </c:pt>
              </c:strCache>
            </c:strRef>
          </c:tx>
          <c:spPr>
            <a:solidFill>
              <a:schemeClr val="bg1">
                <a:lumMod val="75000"/>
              </a:schemeClr>
            </a:solidFill>
          </c:spPr>
          <c:invertIfNegative val="0"/>
          <c:dLbls>
            <c:dLbl>
              <c:idx val="0"/>
              <c:layout/>
              <c:tx>
                <c:rich>
                  <a:bodyPr/>
                  <a:lstStyle/>
                  <a:p>
                    <a:pPr algn="ctr">
                      <a:defRPr/>
                    </a:pPr>
                    <a:r>
                      <a:rPr lang="en-US"/>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5E0F-42D2-A92F-5807A6C87B48}"/>
                </c:ext>
              </c:extLst>
            </c:dLbl>
            <c:dLbl>
              <c:idx val="1"/>
              <c:layout/>
              <c:tx>
                <c:rich>
                  <a:bodyPr/>
                  <a:lstStyle/>
                  <a:p>
                    <a:pPr algn="ctr">
                      <a:defRPr/>
                    </a:pPr>
                    <a:r>
                      <a:rPr lang="en-US"/>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5E0F-42D2-A92F-5807A6C87B48}"/>
                </c:ext>
              </c:extLst>
            </c:dLbl>
            <c:dLbl>
              <c:idx val="2"/>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5E0F-42D2-A92F-5807A6C87B48}"/>
                </c:ext>
              </c:extLst>
            </c:dLbl>
            <c:dLbl>
              <c:idx val="3"/>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5E0F-42D2-A92F-5807A6C87B48}"/>
                </c:ext>
              </c:extLst>
            </c:dLbl>
            <c:dLbl>
              <c:idx val="4"/>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5E0F-42D2-A92F-5807A6C87B48}"/>
                </c:ext>
              </c:extLst>
            </c:dLbl>
            <c:dLbl>
              <c:idx val="5"/>
              <c:layout/>
              <c:tx>
                <c:rich>
                  <a:bodyPr/>
                  <a:lstStyle/>
                  <a:p>
                    <a:pPr algn="ctr">
                      <a:defRPr/>
                    </a:pPr>
                    <a:r>
                      <a:rPr lang="en-US"/>
                      <a:t>16%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5E0F-42D2-A92F-5807A6C87B48}"/>
                </c:ext>
              </c:extLst>
            </c:dLbl>
            <c:dLbl>
              <c:idx val="6"/>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5E0F-42D2-A92F-5807A6C87B48}"/>
                </c:ext>
              </c:extLst>
            </c:dLbl>
            <c:dLbl>
              <c:idx val="7"/>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5E0F-42D2-A92F-5807A6C87B48}"/>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Removing items that may help in committing an offence</c:v>
                </c:pt>
                <c:pt idx="1">
                  <c:v>Adopting habits and behaviours that reduce the risk of crime</c:v>
                </c:pt>
                <c:pt idx="2">
                  <c:v>Measures to control access to your house and any vehicles you own</c:v>
                </c:pt>
                <c:pt idx="3">
                  <c:v>Improving surveillance around your home to deter criminals</c:v>
                </c:pt>
                <c:pt idx="4">
                  <c:v>Making your property a less attractive target for offenders</c:v>
                </c:pt>
                <c:pt idx="5">
                  <c:v>Making your property harder for an offender to access</c:v>
                </c:pt>
                <c:pt idx="6">
                  <c:v>Reducing the profit the criminal can make from an offence</c:v>
                </c:pt>
                <c:pt idx="7">
                  <c:v>Taking steps to increase the chances of an offender being caught</c:v>
                </c:pt>
              </c:strCache>
            </c:strRef>
          </c:cat>
          <c:val>
            <c:numRef>
              <c:f>Sheet1!$E$2:$E$9</c:f>
              <c:numCache>
                <c:formatCode>0%</c:formatCode>
                <c:ptCount val="8"/>
                <c:pt idx="0">
                  <c:v>0.28999999999999998</c:v>
                </c:pt>
                <c:pt idx="1">
                  <c:v>0.22</c:v>
                </c:pt>
                <c:pt idx="2">
                  <c:v>0.2</c:v>
                </c:pt>
                <c:pt idx="3">
                  <c:v>0.2</c:v>
                </c:pt>
                <c:pt idx="4">
                  <c:v>0.2</c:v>
                </c:pt>
                <c:pt idx="5">
                  <c:v>0.16</c:v>
                </c:pt>
                <c:pt idx="6">
                  <c:v>0.2</c:v>
                </c:pt>
                <c:pt idx="7">
                  <c:v>0.13</c:v>
                </c:pt>
              </c:numCache>
            </c:numRef>
          </c:val>
          <c:extLst xmlns:c16r2="http://schemas.microsoft.com/office/drawing/2015/06/chart">
            <c:ext xmlns:c16="http://schemas.microsoft.com/office/drawing/2014/chart" uri="{C3380CC4-5D6E-409C-BE32-E72D297353CC}">
              <c16:uniqueId val="{0000001A-5E0F-42D2-A92F-5807A6C87B48}"/>
            </c:ext>
          </c:extLst>
        </c:ser>
        <c:ser>
          <c:idx val="3"/>
          <c:order val="3"/>
          <c:tx>
            <c:strRef>
              <c:f>Sheet1!$F$1</c:f>
              <c:strCache>
                <c:ptCount val="1"/>
                <c:pt idx="0">
                  <c:v>Fairly Interested</c:v>
                </c:pt>
              </c:strCache>
            </c:strRef>
          </c:tx>
          <c:spPr>
            <a:solidFill>
              <a:srgbClr val="92D050"/>
            </a:solidFill>
          </c:spPr>
          <c:invertIfNegative val="0"/>
          <c:dLbls>
            <c:dLbl>
              <c:idx val="0"/>
              <c:layout/>
              <c:tx>
                <c:rich>
                  <a:bodyPr/>
                  <a:lstStyle/>
                  <a:p>
                    <a:pPr algn="ctr">
                      <a:defRPr>
                        <a:solidFill>
                          <a:schemeClr val="bg1"/>
                        </a:solidFill>
                      </a:defRPr>
                    </a:pPr>
                    <a:r>
                      <a:rPr lang="en-US">
                        <a:solidFill>
                          <a:schemeClr val="bg1"/>
                        </a:solidFill>
                      </a:rPr>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5E0F-42D2-A92F-5807A6C87B48}"/>
                </c:ext>
              </c:extLst>
            </c:dLbl>
            <c:dLbl>
              <c:idx val="1"/>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5E0F-42D2-A92F-5807A6C87B48}"/>
                </c:ext>
              </c:extLst>
            </c:dLbl>
            <c:dLbl>
              <c:idx val="2"/>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5E0F-42D2-A92F-5807A6C87B48}"/>
                </c:ext>
              </c:extLst>
            </c:dLbl>
            <c:dLbl>
              <c:idx val="3"/>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5E0F-42D2-A92F-5807A6C87B48}"/>
                </c:ext>
              </c:extLst>
            </c:dLbl>
            <c:dLbl>
              <c:idx val="4"/>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5E0F-42D2-A92F-5807A6C87B48}"/>
                </c:ext>
              </c:extLst>
            </c:dLbl>
            <c:dLbl>
              <c:idx val="5"/>
              <c:layout/>
              <c:tx>
                <c:rich>
                  <a:bodyPr/>
                  <a:lstStyle/>
                  <a:p>
                    <a:pPr algn="ctr">
                      <a:defRPr>
                        <a:solidFill>
                          <a:schemeClr val="bg1"/>
                        </a:solidFill>
                      </a:defRPr>
                    </a:pPr>
                    <a:r>
                      <a:rPr lang="en-US">
                        <a:solidFill>
                          <a:schemeClr val="bg1"/>
                        </a:solidFill>
                      </a:rPr>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5E0F-42D2-A92F-5807A6C87B48}"/>
                </c:ext>
              </c:extLst>
            </c:dLbl>
            <c:dLbl>
              <c:idx val="6"/>
              <c:layout/>
              <c:tx>
                <c:rich>
                  <a:bodyPr/>
                  <a:lstStyle/>
                  <a:p>
                    <a:pPr algn="ctr">
                      <a:defRPr>
                        <a:solidFill>
                          <a:schemeClr val="bg1"/>
                        </a:solidFill>
                      </a:defRPr>
                    </a:pPr>
                    <a:r>
                      <a:rPr lang="en-US">
                        <a:solidFill>
                          <a:schemeClr val="bg1"/>
                        </a:solidFill>
                      </a:rPr>
                      <a:t>29%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5E0F-42D2-A92F-5807A6C87B48}"/>
                </c:ext>
              </c:extLst>
            </c:dLbl>
            <c:dLbl>
              <c:idx val="7"/>
              <c:layout/>
              <c:tx>
                <c:rich>
                  <a:bodyPr/>
                  <a:lstStyle/>
                  <a:p>
                    <a:pPr algn="ctr">
                      <a:defRPr>
                        <a:solidFill>
                          <a:schemeClr val="bg1"/>
                        </a:solidFill>
                      </a:defRPr>
                    </a:pPr>
                    <a:r>
                      <a:rPr lang="en-US">
                        <a:solidFill>
                          <a:schemeClr val="bg1"/>
                        </a:solidFill>
                      </a:rPr>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5E0F-42D2-A92F-5807A6C87B48}"/>
                </c:ext>
              </c:extLst>
            </c:dLbl>
            <c:spPr>
              <a:noFill/>
              <a:ln w="31875">
                <a:noFill/>
                <a:round/>
              </a:ln>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Removing items that may help in committing an offence</c:v>
                </c:pt>
                <c:pt idx="1">
                  <c:v>Adopting habits and behaviours that reduce the risk of crime</c:v>
                </c:pt>
                <c:pt idx="2">
                  <c:v>Measures to control access to your house and any vehicles you own</c:v>
                </c:pt>
                <c:pt idx="3">
                  <c:v>Improving surveillance around your home to deter criminals</c:v>
                </c:pt>
                <c:pt idx="4">
                  <c:v>Making your property a less attractive target for offenders</c:v>
                </c:pt>
                <c:pt idx="5">
                  <c:v>Making your property harder for an offender to access</c:v>
                </c:pt>
                <c:pt idx="6">
                  <c:v>Reducing the profit the criminal can make from an offence</c:v>
                </c:pt>
                <c:pt idx="7">
                  <c:v>Taking steps to increase the chances of an offender being caught</c:v>
                </c:pt>
              </c:strCache>
            </c:strRef>
          </c:cat>
          <c:val>
            <c:numRef>
              <c:f>Sheet1!$F$2:$F$9</c:f>
              <c:numCache>
                <c:formatCode>0%</c:formatCode>
                <c:ptCount val="8"/>
                <c:pt idx="0">
                  <c:v>0.34</c:v>
                </c:pt>
                <c:pt idx="1">
                  <c:v>0.38</c:v>
                </c:pt>
                <c:pt idx="2">
                  <c:v>0.38</c:v>
                </c:pt>
                <c:pt idx="3">
                  <c:v>0.36</c:v>
                </c:pt>
                <c:pt idx="4">
                  <c:v>0.36</c:v>
                </c:pt>
                <c:pt idx="5">
                  <c:v>0.36</c:v>
                </c:pt>
                <c:pt idx="6">
                  <c:v>0.28999999999999998</c:v>
                </c:pt>
                <c:pt idx="7">
                  <c:v>0.35</c:v>
                </c:pt>
              </c:numCache>
            </c:numRef>
          </c:val>
          <c:extLst xmlns:c16r2="http://schemas.microsoft.com/office/drawing/2015/06/chart">
            <c:ext xmlns:c16="http://schemas.microsoft.com/office/drawing/2014/chart" uri="{C3380CC4-5D6E-409C-BE32-E72D297353CC}">
              <c16:uniqueId val="{00000023-5E0F-42D2-A92F-5807A6C87B48}"/>
            </c:ext>
          </c:extLst>
        </c:ser>
        <c:ser>
          <c:idx val="4"/>
          <c:order val="4"/>
          <c:tx>
            <c:strRef>
              <c:f>Sheet1!$G$1</c:f>
              <c:strCache>
                <c:ptCount val="1"/>
                <c:pt idx="0">
                  <c:v>Very Interested</c:v>
                </c:pt>
              </c:strCache>
            </c:strRef>
          </c:tx>
          <c:spPr>
            <a:solidFill>
              <a:srgbClr val="4F7A27"/>
            </a:solidFill>
          </c:spPr>
          <c:invertIfNegative val="0"/>
          <c:dLbls>
            <c:dLbl>
              <c:idx val="0"/>
              <c:layout/>
              <c:tx>
                <c:rich>
                  <a:bodyPr/>
                  <a:lstStyle/>
                  <a:p>
                    <a:pPr algn="ctr">
                      <a:defRPr>
                        <a:solidFill>
                          <a:schemeClr val="bg1"/>
                        </a:solidFill>
                      </a:defRPr>
                    </a:pPr>
                    <a:r>
                      <a:rPr lang="en-US">
                        <a:solidFill>
                          <a:schemeClr val="bg1"/>
                        </a:solidFill>
                      </a:rPr>
                      <a:t>21%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5E0F-42D2-A92F-5807A6C87B48}"/>
                </c:ext>
              </c:extLst>
            </c:dLbl>
            <c:dLbl>
              <c:idx val="1"/>
              <c:layout/>
              <c:tx>
                <c:rich>
                  <a:bodyPr/>
                  <a:lstStyle/>
                  <a:p>
                    <a:pPr algn="ctr">
                      <a:defRPr>
                        <a:solidFill>
                          <a:schemeClr val="bg1"/>
                        </a:solidFill>
                      </a:defRPr>
                    </a:pPr>
                    <a:r>
                      <a:rPr lang="en-US">
                        <a:solidFill>
                          <a:schemeClr val="bg1"/>
                        </a:solidFill>
                      </a:rPr>
                      <a:t>24%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5E0F-42D2-A92F-5807A6C87B48}"/>
                </c:ext>
              </c:extLst>
            </c:dLbl>
            <c:dLbl>
              <c:idx val="2"/>
              <c:layout/>
              <c:tx>
                <c:rich>
                  <a:bodyPr/>
                  <a:lstStyle/>
                  <a:p>
                    <a:pPr algn="ctr">
                      <a:defRPr>
                        <a:solidFill>
                          <a:schemeClr val="bg1"/>
                        </a:solidFill>
                      </a:defRPr>
                    </a:pPr>
                    <a:r>
                      <a:rPr lang="en-US">
                        <a:solidFill>
                          <a:schemeClr val="bg1"/>
                        </a:solidFill>
                      </a:rPr>
                      <a:t>27%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5E0F-42D2-A92F-5807A6C87B48}"/>
                </c:ext>
              </c:extLst>
            </c:dLbl>
            <c:dLbl>
              <c:idx val="3"/>
              <c:layout/>
              <c:tx>
                <c:rich>
                  <a:bodyPr/>
                  <a:lstStyle/>
                  <a:p>
                    <a:pPr algn="ctr">
                      <a:defRPr>
                        <a:solidFill>
                          <a:schemeClr val="bg1"/>
                        </a:solidFill>
                      </a:defRPr>
                    </a:pPr>
                    <a:r>
                      <a:rPr lang="en-US">
                        <a:solidFill>
                          <a:schemeClr val="bg1"/>
                        </a:solidFill>
                      </a:rPr>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5E0F-42D2-A92F-5807A6C87B48}"/>
                </c:ext>
              </c:extLst>
            </c:dLbl>
            <c:dLbl>
              <c:idx val="4"/>
              <c:layout/>
              <c:tx>
                <c:rich>
                  <a:bodyPr/>
                  <a:lstStyle/>
                  <a:p>
                    <a:pPr algn="ctr">
                      <a:defRPr>
                        <a:solidFill>
                          <a:schemeClr val="bg1"/>
                        </a:solidFill>
                      </a:defRPr>
                    </a:pPr>
                    <a:r>
                      <a:rPr lang="en-US">
                        <a:solidFill>
                          <a:schemeClr val="bg1"/>
                        </a:solidFill>
                      </a:rPr>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5E0F-42D2-A92F-5807A6C87B48}"/>
                </c:ext>
              </c:extLst>
            </c:dLbl>
            <c:dLbl>
              <c:idx val="5"/>
              <c:layout/>
              <c:tx>
                <c:rich>
                  <a:bodyPr/>
                  <a:lstStyle/>
                  <a:p>
                    <a:pPr algn="ctr">
                      <a:defRPr>
                        <a:solidFill>
                          <a:schemeClr val="bg1"/>
                        </a:solidFill>
                      </a:defRPr>
                    </a:pPr>
                    <a:r>
                      <a:rPr lang="en-US">
                        <a:solidFill>
                          <a:schemeClr val="bg1"/>
                        </a:solidFill>
                      </a:rPr>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5E0F-42D2-A92F-5807A6C87B48}"/>
                </c:ext>
              </c:extLst>
            </c:dLbl>
            <c:dLbl>
              <c:idx val="6"/>
              <c:layout/>
              <c:tx>
                <c:rich>
                  <a:bodyPr/>
                  <a:lstStyle/>
                  <a:p>
                    <a:pPr algn="ctr">
                      <a:defRPr>
                        <a:solidFill>
                          <a:schemeClr val="bg1"/>
                        </a:solidFill>
                      </a:defRPr>
                    </a:pPr>
                    <a:r>
                      <a:rPr lang="en-US">
                        <a:solidFill>
                          <a:schemeClr val="bg1"/>
                        </a:solidFill>
                      </a:rPr>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5E0F-42D2-A92F-5807A6C87B48}"/>
                </c:ext>
              </c:extLst>
            </c:dLbl>
            <c:dLbl>
              <c:idx val="7"/>
              <c:layout/>
              <c:tx>
                <c:rich>
                  <a:bodyPr/>
                  <a:lstStyle/>
                  <a:p>
                    <a:pPr algn="ctr">
                      <a:defRPr>
                        <a:solidFill>
                          <a:schemeClr val="bg1"/>
                        </a:solidFill>
                      </a:defRPr>
                    </a:pPr>
                    <a:r>
                      <a:rPr lang="en-US">
                        <a:solidFill>
                          <a:schemeClr val="bg1"/>
                        </a:solidFill>
                      </a:rPr>
                      <a:t>39%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B-5E0F-42D2-A92F-5807A6C87B48}"/>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Removing items that may help in committing an offence</c:v>
                </c:pt>
                <c:pt idx="1">
                  <c:v>Adopting habits and behaviours that reduce the risk of crime</c:v>
                </c:pt>
                <c:pt idx="2">
                  <c:v>Measures to control access to your house and any vehicles you own</c:v>
                </c:pt>
                <c:pt idx="3">
                  <c:v>Improving surveillance around your home to deter criminals</c:v>
                </c:pt>
                <c:pt idx="4">
                  <c:v>Making your property a less attractive target for offenders</c:v>
                </c:pt>
                <c:pt idx="5">
                  <c:v>Making your property harder for an offender to access</c:v>
                </c:pt>
                <c:pt idx="6">
                  <c:v>Reducing the profit the criminal can make from an offence</c:v>
                </c:pt>
                <c:pt idx="7">
                  <c:v>Taking steps to increase the chances of an offender being caught</c:v>
                </c:pt>
              </c:strCache>
            </c:strRef>
          </c:cat>
          <c:val>
            <c:numRef>
              <c:f>Sheet1!$G$2:$G$9</c:f>
              <c:numCache>
                <c:formatCode>0%</c:formatCode>
                <c:ptCount val="8"/>
                <c:pt idx="0">
                  <c:v>0.21</c:v>
                </c:pt>
                <c:pt idx="1">
                  <c:v>0.24</c:v>
                </c:pt>
                <c:pt idx="2">
                  <c:v>0.27</c:v>
                </c:pt>
                <c:pt idx="3">
                  <c:v>0.28000000000000003</c:v>
                </c:pt>
                <c:pt idx="4">
                  <c:v>0.3</c:v>
                </c:pt>
                <c:pt idx="5">
                  <c:v>0.33</c:v>
                </c:pt>
                <c:pt idx="6">
                  <c:v>0.37</c:v>
                </c:pt>
                <c:pt idx="7">
                  <c:v>0.39</c:v>
                </c:pt>
              </c:numCache>
            </c:numRef>
          </c:val>
          <c:extLst xmlns:c16r2="http://schemas.microsoft.com/office/drawing/2015/06/chart">
            <c:ext xmlns:c16="http://schemas.microsoft.com/office/drawing/2014/chart" uri="{C3380CC4-5D6E-409C-BE32-E72D297353CC}">
              <c16:uniqueId val="{0000002C-5E0F-42D2-A92F-5807A6C87B48}"/>
            </c:ext>
          </c:extLst>
        </c:ser>
        <c:dLbls>
          <c:showLegendKey val="1"/>
          <c:showVal val="1"/>
          <c:showCatName val="1"/>
          <c:showSerName val="1"/>
          <c:showPercent val="1"/>
          <c:showBubbleSize val="1"/>
        </c:dLbls>
        <c:gapWidth val="100"/>
        <c:overlap val="100"/>
        <c:axId val="244163712"/>
        <c:axId val="244165248"/>
      </c:barChart>
      <c:catAx>
        <c:axId val="244163712"/>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44165248"/>
        <c:crosses val="autoZero"/>
        <c:auto val="0"/>
        <c:lblAlgn val="ctr"/>
        <c:lblOffset val="100"/>
        <c:noMultiLvlLbl val="0"/>
      </c:catAx>
      <c:valAx>
        <c:axId val="244165248"/>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44163712"/>
        <c:crosses val="autoZero"/>
        <c:crossBetween val="between"/>
      </c:valAx>
      <c:spPr>
        <a:noFill/>
        <a:ln>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Yes</c:v>
                </c:pt>
              </c:strCache>
            </c:strRef>
          </c:tx>
          <c:spPr>
            <a:solidFill>
              <a:srgbClr val="00B050"/>
            </a:solidFill>
          </c:spPr>
          <c:invertIfNegative val="0"/>
          <c:dLbls>
            <c:dLbl>
              <c:idx val="0"/>
              <c:layout/>
              <c:tx>
                <c:rich>
                  <a:bodyPr/>
                  <a:lstStyle/>
                  <a:p>
                    <a:pPr algn="ctr">
                      <a:defRPr sz="1200">
                        <a:solidFill>
                          <a:schemeClr val="bg1"/>
                        </a:solidFill>
                      </a:defRPr>
                    </a:pPr>
                    <a:r>
                      <a:rPr lang="en-US" sz="1200">
                        <a:solidFill>
                          <a:schemeClr val="bg1"/>
                        </a:solidFill>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D05-4A97-BA62-3EE9D1840ACD}"/>
                </c:ext>
              </c:extLst>
            </c:dLbl>
            <c:dLbl>
              <c:idx val="1"/>
              <c:layout/>
              <c:tx>
                <c:rich>
                  <a:bodyPr/>
                  <a:lstStyle/>
                  <a:p>
                    <a:pPr algn="ctr">
                      <a:defRPr sz="1200">
                        <a:solidFill>
                          <a:schemeClr val="bg1"/>
                        </a:solidFill>
                      </a:defRPr>
                    </a:pPr>
                    <a:r>
                      <a:rPr lang="en-US" sz="1200">
                        <a:solidFill>
                          <a:schemeClr val="bg1"/>
                        </a:solidFill>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D05-4A97-BA62-3EE9D1840ACD}"/>
                </c:ext>
              </c:extLst>
            </c:dLbl>
            <c:dLbl>
              <c:idx val="2"/>
              <c:layout/>
              <c:tx>
                <c:rich>
                  <a:bodyPr/>
                  <a:lstStyle/>
                  <a:p>
                    <a:pPr algn="ctr">
                      <a:defRPr sz="1200">
                        <a:solidFill>
                          <a:schemeClr val="bg1"/>
                        </a:solidFill>
                      </a:defRPr>
                    </a:pPr>
                    <a:r>
                      <a:rPr lang="en-US" sz="1200">
                        <a:solidFill>
                          <a:schemeClr val="bg1"/>
                        </a:solidFill>
                      </a:rPr>
                      <a:t>11%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D05-4A97-BA62-3EE9D1840ACD}"/>
                </c:ext>
              </c:extLst>
            </c:dLbl>
            <c:dLbl>
              <c:idx val="3"/>
              <c:layout/>
              <c:tx>
                <c:rich>
                  <a:bodyPr/>
                  <a:lstStyle/>
                  <a:p>
                    <a:pPr algn="ctr">
                      <a:defRPr sz="1200">
                        <a:solidFill>
                          <a:schemeClr val="bg1"/>
                        </a:solidFill>
                      </a:defRPr>
                    </a:pPr>
                    <a:r>
                      <a:rPr lang="en-US" sz="1200">
                        <a:solidFill>
                          <a:schemeClr val="bg1"/>
                        </a:solidFill>
                      </a:rPr>
                      <a:t>14%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D05-4A97-BA62-3EE9D1840ACD}"/>
                </c:ext>
              </c:extLst>
            </c:dLbl>
            <c:dLbl>
              <c:idx val="4"/>
              <c:layout/>
              <c:tx>
                <c:rich>
                  <a:bodyPr/>
                  <a:lstStyle/>
                  <a:p>
                    <a:pPr algn="ctr">
                      <a:defRPr sz="1200">
                        <a:solidFill>
                          <a:schemeClr val="bg1"/>
                        </a:solidFill>
                      </a:defRPr>
                    </a:pPr>
                    <a:r>
                      <a:rPr lang="en-US" sz="1200">
                        <a:solidFill>
                          <a:schemeClr val="bg1"/>
                        </a:solidFill>
                      </a:rPr>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D05-4A97-BA62-3EE9D1840ACD}"/>
                </c:ext>
              </c:extLst>
            </c:dLbl>
            <c:dLbl>
              <c:idx val="5"/>
              <c:layout/>
              <c:tx>
                <c:rich>
                  <a:bodyPr/>
                  <a:lstStyle/>
                  <a:p>
                    <a:pPr algn="ctr">
                      <a:defRPr sz="1200">
                        <a:solidFill>
                          <a:schemeClr val="bg1"/>
                        </a:solidFill>
                      </a:defRPr>
                    </a:pPr>
                    <a:r>
                      <a:rPr lang="en-US" sz="1200">
                        <a:solidFill>
                          <a:schemeClr val="bg1"/>
                        </a:solidFill>
                      </a:rPr>
                      <a:t>25%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D05-4A97-BA62-3EE9D1840ACD}"/>
                </c:ext>
              </c:extLst>
            </c:dLbl>
            <c:dLbl>
              <c:idx val="6"/>
              <c:layout/>
              <c:tx>
                <c:rich>
                  <a:bodyPr/>
                  <a:lstStyle/>
                  <a:p>
                    <a:pPr algn="ctr">
                      <a:defRPr sz="1200">
                        <a:solidFill>
                          <a:schemeClr val="bg1"/>
                        </a:solidFill>
                      </a:defRPr>
                    </a:pPr>
                    <a:r>
                      <a:rPr lang="en-US" sz="1200">
                        <a:solidFill>
                          <a:schemeClr val="bg1"/>
                        </a:solidFill>
                      </a:rPr>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D05-4A97-BA62-3EE9D1840ACD}"/>
                </c:ext>
              </c:extLst>
            </c:dLbl>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CEO, board director, senior manager, professional, high level civil service or public sector manager</c:v>
                </c:pt>
                <c:pt idx="1">
                  <c:v>Middle manager, owner of a small business, mid-level civil service or public sector manager</c:v>
                </c:pt>
                <c:pt idx="2">
                  <c:v>Junior manager, supervisor, clerical worker or self employed</c:v>
                </c:pt>
                <c:pt idx="3">
                  <c:v>Skilled manual worker</c:v>
                </c:pt>
                <c:pt idx="4">
                  <c:v>Semi or unskilled manual worker</c:v>
                </c:pt>
                <c:pt idx="5">
                  <c:v>Unemployed</c:v>
                </c:pt>
                <c:pt idx="6">
                  <c:v>Full time or part time student in higher or further education</c:v>
                </c:pt>
              </c:strCache>
            </c:strRef>
          </c:cat>
          <c:val>
            <c:numRef>
              <c:f>'Sheet1'!$C$2:$C$8</c:f>
              <c:numCache>
                <c:formatCode>0%</c:formatCode>
                <c:ptCount val="7"/>
                <c:pt idx="0">
                  <c:v>0.09</c:v>
                </c:pt>
                <c:pt idx="1">
                  <c:v>0.08</c:v>
                </c:pt>
                <c:pt idx="2">
                  <c:v>0.11</c:v>
                </c:pt>
                <c:pt idx="3">
                  <c:v>0.14000000000000001</c:v>
                </c:pt>
                <c:pt idx="4">
                  <c:v>0.15</c:v>
                </c:pt>
                <c:pt idx="5">
                  <c:v>0.25</c:v>
                </c:pt>
                <c:pt idx="6">
                  <c:v>0.37</c:v>
                </c:pt>
              </c:numCache>
            </c:numRef>
          </c:val>
          <c:extLst xmlns:c16r2="http://schemas.microsoft.com/office/drawing/2015/06/chart">
            <c:ext xmlns:c16="http://schemas.microsoft.com/office/drawing/2014/chart" uri="{C3380CC4-5D6E-409C-BE32-E72D297353CC}">
              <c16:uniqueId val="{00000007-AD05-4A97-BA62-3EE9D1840ACD}"/>
            </c:ext>
          </c:extLst>
        </c:ser>
        <c:ser>
          <c:idx val="1"/>
          <c:order val="1"/>
          <c:tx>
            <c:strRef>
              <c:f>Sheet1!$D$1</c:f>
              <c:strCache>
                <c:ptCount val="1"/>
                <c:pt idx="0">
                  <c:v>No</c:v>
                </c:pt>
              </c:strCache>
            </c:strRef>
          </c:tx>
          <c:spPr>
            <a:solidFill>
              <a:srgbClr val="FF0000"/>
            </a:solidFill>
          </c:spPr>
          <c:invertIfNegative val="0"/>
          <c:dLbls>
            <c:dLbl>
              <c:idx val="0"/>
              <c:layout/>
              <c:tx>
                <c:rich>
                  <a:bodyPr/>
                  <a:lstStyle/>
                  <a:p>
                    <a:pPr algn="ctr">
                      <a:defRPr sz="1200">
                        <a:solidFill>
                          <a:schemeClr val="bg1"/>
                        </a:solidFill>
                      </a:defRPr>
                    </a:pPr>
                    <a:r>
                      <a:rPr lang="en-US" sz="1200">
                        <a:solidFill>
                          <a:schemeClr val="bg1"/>
                        </a:solidFill>
                      </a:rPr>
                      <a:t>91%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D05-4A97-BA62-3EE9D1840ACD}"/>
                </c:ext>
              </c:extLst>
            </c:dLbl>
            <c:dLbl>
              <c:idx val="1"/>
              <c:layout/>
              <c:tx>
                <c:rich>
                  <a:bodyPr/>
                  <a:lstStyle/>
                  <a:p>
                    <a:pPr algn="ctr">
                      <a:defRPr sz="1200">
                        <a:solidFill>
                          <a:schemeClr val="bg1"/>
                        </a:solidFill>
                      </a:defRPr>
                    </a:pPr>
                    <a:r>
                      <a:rPr lang="en-US" sz="1200">
                        <a:solidFill>
                          <a:schemeClr val="bg1"/>
                        </a:solidFill>
                      </a:rPr>
                      <a:t>92%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D05-4A97-BA62-3EE9D1840ACD}"/>
                </c:ext>
              </c:extLst>
            </c:dLbl>
            <c:dLbl>
              <c:idx val="2"/>
              <c:layout/>
              <c:tx>
                <c:rich>
                  <a:bodyPr/>
                  <a:lstStyle/>
                  <a:p>
                    <a:pPr algn="ctr">
                      <a:defRPr sz="1200">
                        <a:solidFill>
                          <a:schemeClr val="bg1"/>
                        </a:solidFill>
                      </a:defRPr>
                    </a:pPr>
                    <a:r>
                      <a:rPr lang="en-US" sz="1200">
                        <a:solidFill>
                          <a:schemeClr val="bg1"/>
                        </a:solidFill>
                      </a:rPr>
                      <a:t>89%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D05-4A97-BA62-3EE9D1840ACD}"/>
                </c:ext>
              </c:extLst>
            </c:dLbl>
            <c:dLbl>
              <c:idx val="3"/>
              <c:layout/>
              <c:tx>
                <c:rich>
                  <a:bodyPr/>
                  <a:lstStyle/>
                  <a:p>
                    <a:pPr algn="ctr">
                      <a:defRPr sz="1200">
                        <a:solidFill>
                          <a:schemeClr val="bg1"/>
                        </a:solidFill>
                      </a:defRPr>
                    </a:pPr>
                    <a:r>
                      <a:rPr lang="en-US" sz="1200">
                        <a:solidFill>
                          <a:schemeClr val="bg1"/>
                        </a:solidFill>
                      </a:rPr>
                      <a:t>86%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D05-4A97-BA62-3EE9D1840ACD}"/>
                </c:ext>
              </c:extLst>
            </c:dLbl>
            <c:dLbl>
              <c:idx val="4"/>
              <c:layout/>
              <c:tx>
                <c:rich>
                  <a:bodyPr/>
                  <a:lstStyle/>
                  <a:p>
                    <a:pPr algn="ctr">
                      <a:defRPr sz="1200">
                        <a:solidFill>
                          <a:schemeClr val="bg1"/>
                        </a:solidFill>
                      </a:defRPr>
                    </a:pPr>
                    <a:r>
                      <a:rPr lang="en-US" sz="1200">
                        <a:solidFill>
                          <a:schemeClr val="bg1"/>
                        </a:solidFill>
                      </a:rPr>
                      <a:t>85%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D05-4A97-BA62-3EE9D1840ACD}"/>
                </c:ext>
              </c:extLst>
            </c:dLbl>
            <c:dLbl>
              <c:idx val="5"/>
              <c:layout/>
              <c:tx>
                <c:rich>
                  <a:bodyPr/>
                  <a:lstStyle/>
                  <a:p>
                    <a:pPr algn="ctr">
                      <a:defRPr sz="1200">
                        <a:solidFill>
                          <a:schemeClr val="bg1"/>
                        </a:solidFill>
                      </a:defRPr>
                    </a:pPr>
                    <a:r>
                      <a:rPr lang="en-US" sz="1200">
                        <a:solidFill>
                          <a:schemeClr val="bg1"/>
                        </a:solidFill>
                      </a:rPr>
                      <a:t>75%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D05-4A97-BA62-3EE9D1840ACD}"/>
                </c:ext>
              </c:extLst>
            </c:dLbl>
            <c:dLbl>
              <c:idx val="6"/>
              <c:layout/>
              <c:tx>
                <c:rich>
                  <a:bodyPr/>
                  <a:lstStyle/>
                  <a:p>
                    <a:pPr algn="ctr">
                      <a:defRPr sz="1200" b="1">
                        <a:solidFill>
                          <a:schemeClr val="bg1"/>
                        </a:solidFill>
                      </a:defRPr>
                    </a:pPr>
                    <a:r>
                      <a:rPr lang="en-US" sz="1200" b="1">
                        <a:solidFill>
                          <a:schemeClr val="bg1"/>
                        </a:solidFill>
                      </a:rPr>
                      <a:t>63%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D05-4A97-BA62-3EE9D1840ACD}"/>
                </c:ext>
              </c:extLst>
            </c:dLbl>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CEO, board director, senior manager, professional, high level civil service or public sector manager</c:v>
                </c:pt>
                <c:pt idx="1">
                  <c:v>Middle manager, owner of a small business, mid-level civil service or public sector manager</c:v>
                </c:pt>
                <c:pt idx="2">
                  <c:v>Junior manager, supervisor, clerical worker or self employed</c:v>
                </c:pt>
                <c:pt idx="3">
                  <c:v>Skilled manual worker</c:v>
                </c:pt>
                <c:pt idx="4">
                  <c:v>Semi or unskilled manual worker</c:v>
                </c:pt>
                <c:pt idx="5">
                  <c:v>Unemployed</c:v>
                </c:pt>
                <c:pt idx="6">
                  <c:v>Full time or part time student in higher or further education</c:v>
                </c:pt>
              </c:strCache>
            </c:strRef>
          </c:cat>
          <c:val>
            <c:numRef>
              <c:f>'Sheet1'!$D$2:$D$8</c:f>
              <c:numCache>
                <c:formatCode>0%</c:formatCode>
                <c:ptCount val="7"/>
                <c:pt idx="0">
                  <c:v>0.91</c:v>
                </c:pt>
                <c:pt idx="1">
                  <c:v>0.92</c:v>
                </c:pt>
                <c:pt idx="2">
                  <c:v>0.89</c:v>
                </c:pt>
                <c:pt idx="3">
                  <c:v>0.86</c:v>
                </c:pt>
                <c:pt idx="4">
                  <c:v>0.85</c:v>
                </c:pt>
                <c:pt idx="5">
                  <c:v>0.75</c:v>
                </c:pt>
                <c:pt idx="6">
                  <c:v>0.63</c:v>
                </c:pt>
              </c:numCache>
            </c:numRef>
          </c:val>
          <c:extLst xmlns:c16r2="http://schemas.microsoft.com/office/drawing/2015/06/chart">
            <c:ext xmlns:c16="http://schemas.microsoft.com/office/drawing/2014/chart" uri="{C3380CC4-5D6E-409C-BE32-E72D297353CC}">
              <c16:uniqueId val="{0000000F-AD05-4A97-BA62-3EE9D1840ACD}"/>
            </c:ext>
          </c:extLst>
        </c:ser>
        <c:dLbls>
          <c:showLegendKey val="1"/>
          <c:showVal val="1"/>
          <c:showCatName val="1"/>
          <c:showSerName val="1"/>
          <c:showPercent val="1"/>
          <c:showBubbleSize val="1"/>
        </c:dLbls>
        <c:gapWidth val="100"/>
        <c:overlap val="100"/>
        <c:axId val="243819264"/>
        <c:axId val="243820800"/>
      </c:barChart>
      <c:catAx>
        <c:axId val="243819264"/>
        <c:scaling>
          <c:orientation val="minMax"/>
        </c:scaling>
        <c:delete val="0"/>
        <c:axPos val="b"/>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43820800"/>
        <c:crosses val="autoZero"/>
        <c:auto val="0"/>
        <c:lblAlgn val="ctr"/>
        <c:lblOffset val="100"/>
        <c:noMultiLvlLbl val="0"/>
      </c:catAx>
      <c:valAx>
        <c:axId val="243820800"/>
        <c:scaling>
          <c:orientation val="minMax"/>
          <c:min val="0"/>
        </c:scaling>
        <c:delete val="0"/>
        <c:axPos val="l"/>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43819264"/>
        <c:crosses val="autoZero"/>
        <c:crossBetween val="between"/>
      </c:valAx>
      <c:spPr>
        <a:noFill/>
        <a:ln>
          <a:noFill/>
          <a:round/>
        </a:ln>
      </c:spPr>
    </c:plotArea>
    <c:legend>
      <c:legendPos val="r"/>
      <c:layout/>
      <c:overlay val="0"/>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2018</c:v>
                </c:pt>
              </c:strCache>
            </c:strRef>
          </c:tx>
          <c:spPr>
            <a:solidFill>
              <a:schemeClr val="accent1"/>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DA9-4E7B-AFC5-DA0F8D1279FE}"/>
                </c:ext>
              </c:extLst>
            </c:dLbl>
            <c:dLbl>
              <c:idx val="1"/>
              <c:layout/>
              <c:tx>
                <c:rich>
                  <a:bodyPr/>
                  <a:lstStyle/>
                  <a:p>
                    <a:pPr algn="ctr">
                      <a:defRPr/>
                    </a:pPr>
                    <a:r>
                      <a:rPr lang="en-US"/>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DA9-4E7B-AFC5-DA0F8D1279FE}"/>
                </c:ext>
              </c:extLst>
            </c:dLbl>
            <c:dLbl>
              <c:idx val="2"/>
              <c:layout/>
              <c:tx>
                <c:rich>
                  <a:bodyPr/>
                  <a:lstStyle/>
                  <a:p>
                    <a:pPr algn="ctr">
                      <a:defRPr/>
                    </a:pPr>
                    <a:r>
                      <a:rPr lang="en-US"/>
                      <a:t>13%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DA9-4E7B-AFC5-DA0F8D1279FE}"/>
                </c:ext>
              </c:extLst>
            </c:dLbl>
            <c:dLbl>
              <c:idx val="3"/>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DA9-4E7B-AFC5-DA0F8D1279FE}"/>
                </c:ext>
              </c:extLst>
            </c:dLbl>
            <c:dLbl>
              <c:idx val="4"/>
              <c:layout/>
              <c:tx>
                <c:rich>
                  <a:bodyPr/>
                  <a:lstStyle/>
                  <a:p>
                    <a:pPr algn="ctr">
                      <a:defRPr/>
                    </a:pPr>
                    <a:r>
                      <a:rPr lang="en-US"/>
                      <a:t>32%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DA9-4E7B-AFC5-DA0F8D1279FE}"/>
                </c:ext>
              </c:extLst>
            </c:dLbl>
            <c:dLbl>
              <c:idx val="5"/>
              <c:layout/>
              <c:tx>
                <c:rich>
                  <a:bodyPr/>
                  <a:lstStyle/>
                  <a:p>
                    <a:pPr algn="ctr">
                      <a:defRPr/>
                    </a:pPr>
                    <a:r>
                      <a:rPr lang="en-US"/>
                      <a:t>40%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DA9-4E7B-AFC5-DA0F8D1279FE}"/>
                </c:ext>
              </c:extLst>
            </c:dLbl>
            <c:dLbl>
              <c:idx val="6"/>
              <c:layout/>
              <c:tx>
                <c:rich>
                  <a:bodyPr/>
                  <a:lstStyle/>
                  <a:p>
                    <a:pPr algn="ctr">
                      <a:defRPr/>
                    </a:pPr>
                    <a:r>
                      <a:rPr lang="en-US"/>
                      <a:t>53%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DA9-4E7B-AFC5-DA0F8D1279FE}"/>
                </c:ext>
              </c:extLst>
            </c:dLbl>
            <c:dLbl>
              <c:idx val="7"/>
              <c:layout/>
              <c:tx>
                <c:rich>
                  <a:bodyPr/>
                  <a:lstStyle/>
                  <a:p>
                    <a:pPr algn="ctr">
                      <a:defRPr/>
                    </a:pPr>
                    <a:r>
                      <a:rPr lang="en-US"/>
                      <a:t>84%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DA9-4E7B-AFC5-DA0F8D1279FE}"/>
                </c:ext>
              </c:extLst>
            </c:dLbl>
            <c:dLbl>
              <c:idx val="8"/>
              <c:layout/>
              <c:tx>
                <c:rich>
                  <a:bodyPr/>
                  <a:lstStyle/>
                  <a:p>
                    <a:pPr algn="ctr">
                      <a:defRPr/>
                    </a:pPr>
                    <a:r>
                      <a:rPr lang="en-US"/>
                      <a:t>87%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DA9-4E7B-AFC5-DA0F8D1279F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None of the above</c:v>
                </c:pt>
                <c:pt idx="1">
                  <c:v>Friends Against Scams</c:v>
                </c:pt>
                <c:pt idx="2">
                  <c:v>Stop Hate UK</c:v>
                </c:pt>
                <c:pt idx="3">
                  <c:v>Victims Lincs</c:v>
                </c:pt>
                <c:pt idx="4">
                  <c:v>Mini Police</c:v>
                </c:pt>
                <c:pt idx="5">
                  <c:v>Community Speed Watch</c:v>
                </c:pt>
                <c:pt idx="6">
                  <c:v>Lincs Alert</c:v>
                </c:pt>
                <c:pt idx="7">
                  <c:v>Crimestoppers</c:v>
                </c:pt>
                <c:pt idx="8">
                  <c:v>Neighbourhood Watch schemes</c:v>
                </c:pt>
              </c:strCache>
            </c:strRef>
          </c:cat>
          <c:val>
            <c:numRef>
              <c:f>Sheet1!$C$2:$C$10</c:f>
              <c:numCache>
                <c:formatCode>0%</c:formatCode>
                <c:ptCount val="9"/>
                <c:pt idx="0">
                  <c:v>0.04</c:v>
                </c:pt>
                <c:pt idx="1">
                  <c:v>0.09</c:v>
                </c:pt>
                <c:pt idx="2">
                  <c:v>0.13</c:v>
                </c:pt>
                <c:pt idx="3">
                  <c:v>0.15</c:v>
                </c:pt>
                <c:pt idx="4">
                  <c:v>0.32</c:v>
                </c:pt>
                <c:pt idx="5">
                  <c:v>0.4</c:v>
                </c:pt>
                <c:pt idx="6">
                  <c:v>0.53</c:v>
                </c:pt>
                <c:pt idx="7">
                  <c:v>0.84</c:v>
                </c:pt>
                <c:pt idx="8">
                  <c:v>0.87</c:v>
                </c:pt>
              </c:numCache>
            </c:numRef>
          </c:val>
          <c:extLst xmlns:c16r2="http://schemas.microsoft.com/office/drawing/2015/06/chart">
            <c:ext xmlns:c16="http://schemas.microsoft.com/office/drawing/2014/chart" uri="{C3380CC4-5D6E-409C-BE32-E72D297353CC}">
              <c16:uniqueId val="{0000000A-FDA9-4E7B-AFC5-DA0F8D1279FE}"/>
            </c:ext>
          </c:extLst>
        </c:ser>
        <c:ser>
          <c:idx val="1"/>
          <c:order val="1"/>
          <c:tx>
            <c:strRef>
              <c:f>Sheet1!$D$1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FDA9-4E7B-AFC5-DA0F8D1279FE}"/>
                </c:ext>
              </c:extLst>
            </c:dLbl>
            <c:dLbl>
              <c:idx val="1"/>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FDA9-4E7B-AFC5-DA0F8D1279FE}"/>
                </c:ext>
              </c:extLst>
            </c:dLbl>
            <c:dLbl>
              <c:idx val="2"/>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FDA9-4E7B-AFC5-DA0F8D1279FE}"/>
                </c:ext>
              </c:extLst>
            </c:dLbl>
            <c:dLbl>
              <c:idx val="3"/>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FDA9-4E7B-AFC5-DA0F8D1279FE}"/>
                </c:ext>
              </c:extLst>
            </c:dLbl>
            <c:dLbl>
              <c:idx val="4"/>
              <c:layout/>
              <c:tx>
                <c:rich>
                  <a:bodyPr/>
                  <a:lstStyle/>
                  <a:p>
                    <a:pPr algn="ctr">
                      <a:defRPr/>
                    </a:pPr>
                    <a:r>
                      <a:rPr lang="en-US"/>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FDA9-4E7B-AFC5-DA0F8D1279FE}"/>
                </c:ext>
              </c:extLst>
            </c:dLbl>
            <c:dLbl>
              <c:idx val="5"/>
              <c:layout/>
              <c:tx>
                <c:rich>
                  <a:bodyPr/>
                  <a:lstStyle/>
                  <a:p>
                    <a:pPr algn="ctr">
                      <a:defRPr/>
                    </a:pPr>
                    <a:r>
                      <a:rPr lang="en-US"/>
                      <a:t>48%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FDA9-4E7B-AFC5-DA0F8D1279FE}"/>
                </c:ext>
              </c:extLst>
            </c:dLbl>
            <c:dLbl>
              <c:idx val="6"/>
              <c:layout/>
              <c:tx>
                <c:rich>
                  <a:bodyPr/>
                  <a:lstStyle/>
                  <a:p>
                    <a:pPr algn="ctr">
                      <a:defRPr/>
                    </a:pPr>
                    <a:r>
                      <a:rPr lang="en-US"/>
                      <a:t>43%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FDA9-4E7B-AFC5-DA0F8D1279FE}"/>
                </c:ext>
              </c:extLst>
            </c:dLbl>
            <c:dLbl>
              <c:idx val="7"/>
              <c:layout/>
              <c:tx>
                <c:rich>
                  <a:bodyPr/>
                  <a:lstStyle/>
                  <a:p>
                    <a:pPr algn="ctr">
                      <a:defRPr/>
                    </a:pPr>
                    <a:r>
                      <a:rPr lang="en-US"/>
                      <a:t>77%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FDA9-4E7B-AFC5-DA0F8D1279FE}"/>
                </c:ext>
              </c:extLst>
            </c:dLbl>
            <c:dLbl>
              <c:idx val="8"/>
              <c:layout/>
              <c:tx>
                <c:rich>
                  <a:bodyPr/>
                  <a:lstStyle/>
                  <a:p>
                    <a:pPr algn="ctr">
                      <a:defRPr/>
                    </a:pPr>
                    <a:r>
                      <a:rPr lang="en-US"/>
                      <a:t>79%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FDA9-4E7B-AFC5-DA0F8D1279FE}"/>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Sheet1!$B$2:$B$10</c:f>
              <c:strCache>
                <c:ptCount val="9"/>
                <c:pt idx="0">
                  <c:v>None of the above</c:v>
                </c:pt>
                <c:pt idx="1">
                  <c:v>Friends Against Scams</c:v>
                </c:pt>
                <c:pt idx="2">
                  <c:v>Stop Hate UK</c:v>
                </c:pt>
                <c:pt idx="3">
                  <c:v>Victims Lincs</c:v>
                </c:pt>
                <c:pt idx="4">
                  <c:v>Mini Police</c:v>
                </c:pt>
                <c:pt idx="5">
                  <c:v>Community Speed Watch</c:v>
                </c:pt>
                <c:pt idx="6">
                  <c:v>Lincs Alert</c:v>
                </c:pt>
                <c:pt idx="7">
                  <c:v>Crimestoppers</c:v>
                </c:pt>
                <c:pt idx="8">
                  <c:v>Neighbourhood Watch schemes</c:v>
                </c:pt>
              </c:strCache>
            </c:strRef>
          </c:cat>
          <c:val>
            <c:numRef>
              <c:f>Sheet1!$D$2:$D$10</c:f>
              <c:numCache>
                <c:formatCode>0%</c:formatCode>
                <c:ptCount val="9"/>
                <c:pt idx="0">
                  <c:v>0.04</c:v>
                </c:pt>
                <c:pt idx="1">
                  <c:v>0.12</c:v>
                </c:pt>
                <c:pt idx="2">
                  <c:v>0.2</c:v>
                </c:pt>
                <c:pt idx="3">
                  <c:v>0.2</c:v>
                </c:pt>
                <c:pt idx="4">
                  <c:v>0.37</c:v>
                </c:pt>
                <c:pt idx="5">
                  <c:v>0.48</c:v>
                </c:pt>
                <c:pt idx="6">
                  <c:v>0.43</c:v>
                </c:pt>
                <c:pt idx="7">
                  <c:v>0.77</c:v>
                </c:pt>
                <c:pt idx="8">
                  <c:v>0.79</c:v>
                </c:pt>
              </c:numCache>
            </c:numRef>
          </c:val>
          <c:extLst xmlns:c16r2="http://schemas.microsoft.com/office/drawing/2015/06/chart">
            <c:ext xmlns:c16="http://schemas.microsoft.com/office/drawing/2014/chart" uri="{C3380CC4-5D6E-409C-BE32-E72D297353CC}">
              <c16:uniqueId val="{00000015-FDA9-4E7B-AFC5-DA0F8D1279FE}"/>
            </c:ext>
          </c:extLst>
        </c:ser>
        <c:dLbls>
          <c:showLegendKey val="1"/>
          <c:showVal val="1"/>
          <c:showCatName val="1"/>
          <c:showSerName val="1"/>
          <c:showPercent val="1"/>
          <c:showBubbleSize val="1"/>
        </c:dLbls>
        <c:gapWidth val="100"/>
        <c:axId val="244292992"/>
        <c:axId val="244315264"/>
      </c:barChart>
      <c:catAx>
        <c:axId val="244292992"/>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a:pPr>
            <a:endParaRPr lang="en-US"/>
          </a:p>
        </c:txPr>
        <c:crossAx val="244315264"/>
        <c:crosses val="autoZero"/>
        <c:auto val="0"/>
        <c:lblAlgn val="ctr"/>
        <c:lblOffset val="100"/>
        <c:noMultiLvlLbl val="0"/>
      </c:catAx>
      <c:valAx>
        <c:axId val="244315264"/>
        <c:scaling>
          <c:orientation val="minMax"/>
          <c:min val="0"/>
        </c:scaling>
        <c:delete val="0"/>
        <c:axPos val="b"/>
        <c:title>
          <c:tx>
            <c:rich>
              <a:bodyPr/>
              <a:lstStyle/>
              <a:p>
                <a:pPr algn="ctr">
                  <a:defRPr/>
                </a:pPr>
                <a:r>
                  <a:rPr lang="en-GB"/>
                  <a:t>% Valid Cases</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44292992"/>
        <c:crosses val="autoZero"/>
        <c:crossBetween val="between"/>
      </c:valAx>
      <c:spPr>
        <a:noFill/>
        <a:ln>
          <a:noFill/>
          <a:round/>
        </a:ln>
      </c:spPr>
    </c:plotArea>
    <c:legend>
      <c:legendPos val="r"/>
      <c:layout/>
      <c:overlay val="1"/>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Sheet1!$C$1</c:f>
              <c:strCache>
                <c:ptCount val="1"/>
                <c:pt idx="0">
                  <c:v>Aware</c:v>
                </c:pt>
              </c:strCache>
            </c:strRef>
          </c:tx>
          <c:spPr>
            <a:solidFill>
              <a:srgbClr val="00B050"/>
            </a:solidFill>
          </c:spPr>
          <c:invertIfNegative val="0"/>
          <c:dPt>
            <c:idx val="3"/>
            <c:invertIfNegative val="0"/>
            <c:bubble3D val="0"/>
            <c:spPr>
              <a:solidFill>
                <a:srgbClr val="92D050"/>
              </a:solidFill>
            </c:spPr>
            <c:extLst xmlns:c16r2="http://schemas.microsoft.com/office/drawing/2015/06/chart">
              <c:ext xmlns:c16="http://schemas.microsoft.com/office/drawing/2014/chart" uri="{C3380CC4-5D6E-409C-BE32-E72D297353CC}">
                <c16:uniqueId val="{00000003-6E37-46B9-8D6E-5ECE6451901B}"/>
              </c:ext>
            </c:extLst>
          </c:dPt>
          <c:dPt>
            <c:idx val="5"/>
            <c:invertIfNegative val="0"/>
            <c:bubble3D val="0"/>
            <c:spPr>
              <a:solidFill>
                <a:srgbClr val="92D050"/>
              </a:solidFill>
            </c:spPr>
            <c:extLst xmlns:c16r2="http://schemas.microsoft.com/office/drawing/2015/06/chart">
              <c:ext xmlns:c16="http://schemas.microsoft.com/office/drawing/2014/chart" uri="{C3380CC4-5D6E-409C-BE32-E72D297353CC}">
                <c16:uniqueId val="{00000005-6E37-46B9-8D6E-5ECE6451901B}"/>
              </c:ext>
            </c:extLst>
          </c:dPt>
          <c:dPt>
            <c:idx val="7"/>
            <c:invertIfNegative val="0"/>
            <c:bubble3D val="0"/>
            <c:spPr>
              <a:solidFill>
                <a:srgbClr val="92D050"/>
              </a:solidFill>
            </c:spPr>
            <c:extLst xmlns:c16r2="http://schemas.microsoft.com/office/drawing/2015/06/chart">
              <c:ext xmlns:c16="http://schemas.microsoft.com/office/drawing/2014/chart" uri="{C3380CC4-5D6E-409C-BE32-E72D297353CC}">
                <c16:uniqueId val="{00000007-6E37-46B9-8D6E-5ECE6451901B}"/>
              </c:ext>
            </c:extLst>
          </c:dPt>
          <c:dPt>
            <c:idx val="9"/>
            <c:invertIfNegative val="0"/>
            <c:bubble3D val="0"/>
            <c:spPr>
              <a:solidFill>
                <a:srgbClr val="92D050"/>
              </a:solidFill>
            </c:spPr>
            <c:extLst xmlns:c16r2="http://schemas.microsoft.com/office/drawing/2015/06/chart">
              <c:ext xmlns:c16="http://schemas.microsoft.com/office/drawing/2014/chart" uri="{C3380CC4-5D6E-409C-BE32-E72D297353CC}">
                <c16:uniqueId val="{00000004-9BF5-45CE-AC91-D82BFBE88006}"/>
              </c:ext>
            </c:extLst>
          </c:dPt>
          <c:dPt>
            <c:idx val="11"/>
            <c:invertIfNegative val="0"/>
            <c:bubble3D val="0"/>
            <c:spPr>
              <a:solidFill>
                <a:srgbClr val="92D050"/>
              </a:solidFill>
            </c:spPr>
            <c:extLst xmlns:c16r2="http://schemas.microsoft.com/office/drawing/2015/06/chart">
              <c:ext xmlns:c16="http://schemas.microsoft.com/office/drawing/2014/chart" uri="{C3380CC4-5D6E-409C-BE32-E72D297353CC}">
                <c16:uniqueId val="{00000000-9BF5-45CE-AC91-D82BFBE88006}"/>
              </c:ext>
            </c:extLst>
          </c:dPt>
          <c:dLbls>
            <c:dLbl>
              <c:idx val="0"/>
              <c:layout/>
              <c:tx>
                <c:rich>
                  <a:bodyPr/>
                  <a:lstStyle/>
                  <a:p>
                    <a:pPr algn="ctr">
                      <a:defRPr b="1">
                        <a:solidFill>
                          <a:schemeClr val="bg1"/>
                        </a:solidFill>
                      </a:defRPr>
                    </a:pPr>
                    <a:r>
                      <a:rPr lang="en-US" b="1">
                        <a:solidFill>
                          <a:schemeClr val="bg1"/>
                        </a:solidFill>
                      </a:rPr>
                      <a:t>28%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E37-46B9-8D6E-5ECE6451901B}"/>
                </c:ext>
              </c:extLst>
            </c:dLbl>
            <c:dLbl>
              <c:idx val="1"/>
              <c:layout/>
              <c:tx>
                <c:rich>
                  <a:bodyPr/>
                  <a:lstStyle/>
                  <a:p>
                    <a:pPr algn="ctr">
                      <a:defRPr b="1">
                        <a:solidFill>
                          <a:schemeClr val="bg1"/>
                        </a:solidFill>
                      </a:defRPr>
                    </a:pPr>
                    <a:r>
                      <a:rPr lang="en-US" b="1">
                        <a:solidFill>
                          <a:schemeClr val="bg1"/>
                        </a:solidFill>
                      </a:rPr>
                      <a:t>37%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E37-46B9-8D6E-5ECE6451901B}"/>
                </c:ext>
              </c:extLst>
            </c:dLbl>
            <c:dLbl>
              <c:idx val="2"/>
              <c:layout/>
              <c:tx>
                <c:rich>
                  <a:bodyPr/>
                  <a:lstStyle/>
                  <a:p>
                    <a:pPr algn="ctr">
                      <a:defRPr>
                        <a:solidFill>
                          <a:schemeClr val="bg1"/>
                        </a:solidFill>
                      </a:defRPr>
                    </a:pPr>
                    <a:r>
                      <a:rPr lang="en-US">
                        <a:solidFill>
                          <a:schemeClr val="bg1"/>
                        </a:solidFill>
                      </a:rPr>
                      <a:t>55%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E37-46B9-8D6E-5ECE6451901B}"/>
                </c:ext>
              </c:extLst>
            </c:dLbl>
            <c:dLbl>
              <c:idx val="3"/>
              <c:layout/>
              <c:tx>
                <c:rich>
                  <a:bodyPr/>
                  <a:lstStyle/>
                  <a:p>
                    <a:pPr algn="ctr">
                      <a:defRPr>
                        <a:solidFill>
                          <a:schemeClr val="bg1"/>
                        </a:solidFill>
                      </a:defRPr>
                    </a:pPr>
                    <a:r>
                      <a:rPr lang="en-US">
                        <a:solidFill>
                          <a:schemeClr val="bg1"/>
                        </a:solidFill>
                      </a:rPr>
                      <a:t>58%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E37-46B9-8D6E-5ECE6451901B}"/>
                </c:ext>
              </c:extLst>
            </c:dLbl>
            <c:dLbl>
              <c:idx val="4"/>
              <c:layout/>
              <c:tx>
                <c:rich>
                  <a:bodyPr/>
                  <a:lstStyle/>
                  <a:p>
                    <a:pPr algn="ctr">
                      <a:defRPr>
                        <a:solidFill>
                          <a:schemeClr val="bg1"/>
                        </a:solidFill>
                      </a:defRPr>
                    </a:pPr>
                    <a:r>
                      <a:rPr lang="en-US">
                        <a:solidFill>
                          <a:schemeClr val="bg1"/>
                        </a:solidFill>
                      </a:rPr>
                      <a:t>67%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E37-46B9-8D6E-5ECE6451901B}"/>
                </c:ext>
              </c:extLst>
            </c:dLbl>
            <c:dLbl>
              <c:idx val="5"/>
              <c:layout/>
              <c:tx>
                <c:rich>
                  <a:bodyPr/>
                  <a:lstStyle/>
                  <a:p>
                    <a:pPr algn="ctr">
                      <a:defRPr>
                        <a:solidFill>
                          <a:schemeClr val="bg1"/>
                        </a:solidFill>
                      </a:defRPr>
                    </a:pPr>
                    <a:r>
                      <a:rPr lang="en-US">
                        <a:solidFill>
                          <a:schemeClr val="bg1"/>
                        </a:solidFill>
                      </a:rPr>
                      <a:t>70%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E37-46B9-8D6E-5ECE6451901B}"/>
                </c:ext>
              </c:extLst>
            </c:dLbl>
            <c:dLbl>
              <c:idx val="6"/>
              <c:layout/>
              <c:tx>
                <c:rich>
                  <a:bodyPr/>
                  <a:lstStyle/>
                  <a:p>
                    <a:pPr algn="ctr">
                      <a:defRPr b="1">
                        <a:solidFill>
                          <a:schemeClr val="bg1"/>
                        </a:solidFill>
                      </a:defRPr>
                    </a:pPr>
                    <a:r>
                      <a:rPr lang="en-US" b="1">
                        <a:solidFill>
                          <a:schemeClr val="bg1"/>
                        </a:solidFill>
                      </a:rPr>
                      <a:t>75%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E37-46B9-8D6E-5ECE6451901B}"/>
                </c:ext>
              </c:extLst>
            </c:dLbl>
            <c:dLbl>
              <c:idx val="7"/>
              <c:layout/>
              <c:tx>
                <c:rich>
                  <a:bodyPr/>
                  <a:lstStyle/>
                  <a:p>
                    <a:pPr algn="ctr">
                      <a:defRPr>
                        <a:solidFill>
                          <a:schemeClr val="bg1"/>
                        </a:solidFill>
                      </a:defRPr>
                    </a:pPr>
                    <a:r>
                      <a:rPr lang="en-US">
                        <a:solidFill>
                          <a:schemeClr val="bg1"/>
                        </a:solidFill>
                      </a:rPr>
                      <a:t>78%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E37-46B9-8D6E-5ECE6451901B}"/>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2019 That the introduction of the PCC role replaced the Police Authority saving £170,000 per annum in Lincolnshire</c:v>
                </c:pt>
                <c:pt idx="1">
                  <c:v>2019 That the Office of Police and Crime Commissioner receives funding to commission and oversee victim services for the county</c:v>
                </c:pt>
                <c:pt idx="2">
                  <c:v> 2019That the PCC is responsible for holding and spending the total police budget</c:v>
                </c:pt>
                <c:pt idx="3">
                  <c:v>2018 That the purpose of the PCC is to influence and provide a link to national policy on criminal justice, policing and victim support</c:v>
                </c:pt>
                <c:pt idx="4">
                  <c:v>2019 That the purpose of the PCC is to influence and provide a link to national policy on criminal justice, policing and victim support</c:v>
                </c:pt>
                <c:pt idx="5">
                  <c:v>2018That Marc Jones is the current Police &amp; Crime Commissioner for Lincolnshire</c:v>
                </c:pt>
                <c:pt idx="6">
                  <c:v>2019That Marc Jones is the current Police &amp; Crime Commissioner for Lincolnshire</c:v>
                </c:pt>
                <c:pt idx="7">
                  <c:v>2018 That the role of the PCC is to be the voice of the people and hold the police to account</c:v>
                </c:pt>
                <c:pt idx="8">
                  <c:v>2019 That the role of the PCC is to be the voice of the people and hold the police to account</c:v>
                </c:pt>
                <c:pt idx="9">
                  <c:v>2018 That the aim of the PCC is to cut crime and deliver an effective and efficient police service</c:v>
                </c:pt>
                <c:pt idx="10">
                  <c:v>2019 That the aim of the PCC is to cut crime and deliver an effective and efficient police service</c:v>
                </c:pt>
                <c:pt idx="11">
                  <c:v>2018 The position of Lincolnshire Police &amp; Crime Commissioner (PCC)</c:v>
                </c:pt>
                <c:pt idx="12">
                  <c:v>2019 The position of Lincolnshire Police &amp; Crime Commissioner (PCC)</c:v>
                </c:pt>
              </c:strCache>
            </c:strRef>
          </c:cat>
          <c:val>
            <c:numRef>
              <c:f>Sheet1!$C$2:$C$14</c:f>
              <c:numCache>
                <c:formatCode>0%</c:formatCode>
                <c:ptCount val="13"/>
                <c:pt idx="0">
                  <c:v>0.28000000000000003</c:v>
                </c:pt>
                <c:pt idx="1">
                  <c:v>0.37</c:v>
                </c:pt>
                <c:pt idx="2">
                  <c:v>0.55000000000000004</c:v>
                </c:pt>
                <c:pt idx="3">
                  <c:v>0.61</c:v>
                </c:pt>
                <c:pt idx="4">
                  <c:v>0.57999999999999996</c:v>
                </c:pt>
                <c:pt idx="5">
                  <c:v>0.62</c:v>
                </c:pt>
                <c:pt idx="6">
                  <c:v>0.67</c:v>
                </c:pt>
                <c:pt idx="7">
                  <c:v>0.69</c:v>
                </c:pt>
                <c:pt idx="8">
                  <c:v>0.7</c:v>
                </c:pt>
                <c:pt idx="9">
                  <c:v>0.72</c:v>
                </c:pt>
                <c:pt idx="10">
                  <c:v>0.75</c:v>
                </c:pt>
                <c:pt idx="11">
                  <c:v>0.77</c:v>
                </c:pt>
                <c:pt idx="12">
                  <c:v>0.78</c:v>
                </c:pt>
              </c:numCache>
            </c:numRef>
          </c:val>
          <c:extLst xmlns:c16r2="http://schemas.microsoft.com/office/drawing/2015/06/chart">
            <c:ext xmlns:c16="http://schemas.microsoft.com/office/drawing/2014/chart" uri="{C3380CC4-5D6E-409C-BE32-E72D297353CC}">
              <c16:uniqueId val="{00000008-6E37-46B9-8D6E-5ECE6451901B}"/>
            </c:ext>
          </c:extLst>
        </c:ser>
        <c:ser>
          <c:idx val="1"/>
          <c:order val="1"/>
          <c:tx>
            <c:strRef>
              <c:f>Sheet1!$D$1</c:f>
              <c:strCache>
                <c:ptCount val="1"/>
                <c:pt idx="0">
                  <c:v>Unaware</c:v>
                </c:pt>
              </c:strCache>
            </c:strRef>
          </c:tx>
          <c:spPr>
            <a:solidFill>
              <a:srgbClr val="FF0000"/>
            </a:solidFill>
          </c:spPr>
          <c:invertIfNegative val="0"/>
          <c:dPt>
            <c:idx val="3"/>
            <c:invertIfNegative val="0"/>
            <c:bubble3D val="0"/>
            <c:spPr>
              <a:solidFill>
                <a:srgbClr val="FF9B9B"/>
              </a:solidFill>
            </c:spPr>
            <c:extLst xmlns:c16r2="http://schemas.microsoft.com/office/drawing/2015/06/chart">
              <c:ext xmlns:c16="http://schemas.microsoft.com/office/drawing/2014/chart" uri="{C3380CC4-5D6E-409C-BE32-E72D297353CC}">
                <c16:uniqueId val="{0000000C-6E37-46B9-8D6E-5ECE6451901B}"/>
              </c:ext>
            </c:extLst>
          </c:dPt>
          <c:dPt>
            <c:idx val="5"/>
            <c:invertIfNegative val="0"/>
            <c:bubble3D val="0"/>
            <c:spPr>
              <a:solidFill>
                <a:srgbClr val="FF9B9B"/>
              </a:solidFill>
            </c:spPr>
            <c:extLst xmlns:c16r2="http://schemas.microsoft.com/office/drawing/2015/06/chart">
              <c:ext xmlns:c16="http://schemas.microsoft.com/office/drawing/2014/chart" uri="{C3380CC4-5D6E-409C-BE32-E72D297353CC}">
                <c16:uniqueId val="{0000000E-6E37-46B9-8D6E-5ECE6451901B}"/>
              </c:ext>
            </c:extLst>
          </c:dPt>
          <c:dPt>
            <c:idx val="7"/>
            <c:invertIfNegative val="0"/>
            <c:bubble3D val="0"/>
            <c:spPr>
              <a:solidFill>
                <a:srgbClr val="FF9B9B"/>
              </a:solidFill>
            </c:spPr>
            <c:extLst xmlns:c16r2="http://schemas.microsoft.com/office/drawing/2015/06/chart">
              <c:ext xmlns:c16="http://schemas.microsoft.com/office/drawing/2014/chart" uri="{C3380CC4-5D6E-409C-BE32-E72D297353CC}">
                <c16:uniqueId val="{00000010-6E37-46B9-8D6E-5ECE6451901B}"/>
              </c:ext>
            </c:extLst>
          </c:dPt>
          <c:dPt>
            <c:idx val="9"/>
            <c:invertIfNegative val="0"/>
            <c:bubble3D val="0"/>
            <c:spPr>
              <a:solidFill>
                <a:srgbClr val="FF9B9B"/>
              </a:solidFill>
            </c:spPr>
            <c:extLst xmlns:c16r2="http://schemas.microsoft.com/office/drawing/2015/06/chart">
              <c:ext xmlns:c16="http://schemas.microsoft.com/office/drawing/2014/chart" uri="{C3380CC4-5D6E-409C-BE32-E72D297353CC}">
                <c16:uniqueId val="{00000003-9BF5-45CE-AC91-D82BFBE88006}"/>
              </c:ext>
            </c:extLst>
          </c:dPt>
          <c:dPt>
            <c:idx val="11"/>
            <c:invertIfNegative val="0"/>
            <c:bubble3D val="0"/>
            <c:spPr>
              <a:solidFill>
                <a:srgbClr val="FF9B9B"/>
              </a:solidFill>
            </c:spPr>
            <c:extLst xmlns:c16r2="http://schemas.microsoft.com/office/drawing/2015/06/chart">
              <c:ext xmlns:c16="http://schemas.microsoft.com/office/drawing/2014/chart" uri="{C3380CC4-5D6E-409C-BE32-E72D297353CC}">
                <c16:uniqueId val="{00000001-9BF5-45CE-AC91-D82BFBE88006}"/>
              </c:ext>
            </c:extLst>
          </c:dPt>
          <c:dLbls>
            <c:dLbl>
              <c:idx val="0"/>
              <c:layout/>
              <c:tx>
                <c:rich>
                  <a:bodyPr/>
                  <a:lstStyle/>
                  <a:p>
                    <a:pPr algn="ctr">
                      <a:defRPr>
                        <a:solidFill>
                          <a:schemeClr val="bg1"/>
                        </a:solidFill>
                      </a:defRPr>
                    </a:pPr>
                    <a:r>
                      <a:rPr lang="en-US">
                        <a:solidFill>
                          <a:schemeClr val="bg1"/>
                        </a:solidFill>
                      </a:rPr>
                      <a:t>64%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E37-46B9-8D6E-5ECE6451901B}"/>
                </c:ext>
              </c:extLst>
            </c:dLbl>
            <c:dLbl>
              <c:idx val="1"/>
              <c:layout/>
              <c:tx>
                <c:rich>
                  <a:bodyPr/>
                  <a:lstStyle/>
                  <a:p>
                    <a:pPr algn="ctr">
                      <a:defRPr>
                        <a:solidFill>
                          <a:schemeClr val="bg1"/>
                        </a:solidFill>
                      </a:defRPr>
                    </a:pPr>
                    <a:r>
                      <a:rPr lang="en-US">
                        <a:solidFill>
                          <a:schemeClr val="bg1"/>
                        </a:solidFill>
                      </a:rPr>
                      <a:t>56%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E37-46B9-8D6E-5ECE6451901B}"/>
                </c:ext>
              </c:extLst>
            </c:dLbl>
            <c:dLbl>
              <c:idx val="2"/>
              <c:layout/>
              <c:tx>
                <c:rich>
                  <a:bodyPr/>
                  <a:lstStyle/>
                  <a:p>
                    <a:pPr algn="ctr">
                      <a:defRPr>
                        <a:solidFill>
                          <a:schemeClr val="bg1"/>
                        </a:solidFill>
                      </a:defRPr>
                    </a:pPr>
                    <a:r>
                      <a:rPr lang="en-US">
                        <a:solidFill>
                          <a:schemeClr val="bg1"/>
                        </a:solidFill>
                      </a:rPr>
                      <a:t>38%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E37-46B9-8D6E-5ECE6451901B}"/>
                </c:ext>
              </c:extLst>
            </c:dLbl>
            <c:dLbl>
              <c:idx val="3"/>
              <c:layout/>
              <c:tx>
                <c:rich>
                  <a:bodyPr/>
                  <a:lstStyle/>
                  <a:p>
                    <a:pPr algn="ctr">
                      <a:defRPr>
                        <a:solidFill>
                          <a:schemeClr val="bg1"/>
                        </a:solidFill>
                      </a:defRPr>
                    </a:pPr>
                    <a:r>
                      <a:rPr lang="en-US">
                        <a:solidFill>
                          <a:schemeClr val="bg1"/>
                        </a:solidFill>
                      </a:rPr>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E37-46B9-8D6E-5ECE6451901B}"/>
                </c:ext>
              </c:extLst>
            </c:dLbl>
            <c:dLbl>
              <c:idx val="4"/>
              <c:layout/>
              <c:tx>
                <c:rich>
                  <a:bodyPr/>
                  <a:lstStyle/>
                  <a:p>
                    <a:pPr algn="ctr">
                      <a:defRPr>
                        <a:solidFill>
                          <a:schemeClr val="bg1"/>
                        </a:solidFill>
                      </a:defRPr>
                    </a:pPr>
                    <a:r>
                      <a:rPr lang="en-US">
                        <a:solidFill>
                          <a:schemeClr val="bg1"/>
                        </a:solidFill>
                      </a:rPr>
                      <a:t>30%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E37-46B9-8D6E-5ECE6451901B}"/>
                </c:ext>
              </c:extLst>
            </c:dLbl>
            <c:dLbl>
              <c:idx val="5"/>
              <c:layout/>
              <c:tx>
                <c:rich>
                  <a:bodyPr/>
                  <a:lstStyle/>
                  <a:p>
                    <a:pPr algn="ctr">
                      <a:defRPr>
                        <a:solidFill>
                          <a:schemeClr val="bg1"/>
                        </a:solidFill>
                      </a:defRPr>
                    </a:pPr>
                    <a:r>
                      <a:rPr lang="en-US">
                        <a:solidFill>
                          <a:schemeClr val="bg1"/>
                        </a:solidFill>
                      </a:rPr>
                      <a:t>26%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E37-46B9-8D6E-5ECE6451901B}"/>
                </c:ext>
              </c:extLst>
            </c:dLbl>
            <c:dLbl>
              <c:idx val="6"/>
              <c:layout/>
              <c:tx>
                <c:rich>
                  <a:bodyPr/>
                  <a:lstStyle/>
                  <a:p>
                    <a:pPr algn="ctr">
                      <a:defRPr>
                        <a:solidFill>
                          <a:schemeClr val="bg1"/>
                        </a:solidFill>
                      </a:defRPr>
                    </a:pPr>
                    <a:r>
                      <a:rPr lang="en-US">
                        <a:solidFill>
                          <a:schemeClr val="bg1"/>
                        </a:solidFill>
                      </a:rPr>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E37-46B9-8D6E-5ECE6451901B}"/>
                </c:ext>
              </c:extLst>
            </c:dLbl>
            <c:dLbl>
              <c:idx val="7"/>
              <c:layout/>
              <c:tx>
                <c:rich>
                  <a:bodyPr/>
                  <a:lstStyle/>
                  <a:p>
                    <a:pPr algn="ctr">
                      <a:defRPr>
                        <a:solidFill>
                          <a:schemeClr val="bg1"/>
                        </a:solidFill>
                      </a:defRPr>
                    </a:pPr>
                    <a:r>
                      <a:rPr lang="en-US">
                        <a:solidFill>
                          <a:schemeClr val="bg1"/>
                        </a:solidFill>
                      </a:rPr>
                      <a:t>18%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E37-46B9-8D6E-5ECE6451901B}"/>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2019 That the introduction of the PCC role replaced the Police Authority saving £170,000 per annum in Lincolnshire</c:v>
                </c:pt>
                <c:pt idx="1">
                  <c:v>2019 That the Office of Police and Crime Commissioner receives funding to commission and oversee victim services for the county</c:v>
                </c:pt>
                <c:pt idx="2">
                  <c:v> 2019That the PCC is responsible for holding and spending the total police budget</c:v>
                </c:pt>
                <c:pt idx="3">
                  <c:v>2018 That the purpose of the PCC is to influence and provide a link to national policy on criminal justice, policing and victim support</c:v>
                </c:pt>
                <c:pt idx="4">
                  <c:v>2019 That the purpose of the PCC is to influence and provide a link to national policy on criminal justice, policing and victim support</c:v>
                </c:pt>
                <c:pt idx="5">
                  <c:v>2018That Marc Jones is the current Police &amp; Crime Commissioner for Lincolnshire</c:v>
                </c:pt>
                <c:pt idx="6">
                  <c:v>2019That Marc Jones is the current Police &amp; Crime Commissioner for Lincolnshire</c:v>
                </c:pt>
                <c:pt idx="7">
                  <c:v>2018 That the role of the PCC is to be the voice of the people and hold the police to account</c:v>
                </c:pt>
                <c:pt idx="8">
                  <c:v>2019 That the role of the PCC is to be the voice of the people and hold the police to account</c:v>
                </c:pt>
                <c:pt idx="9">
                  <c:v>2018 That the aim of the PCC is to cut crime and deliver an effective and efficient police service</c:v>
                </c:pt>
                <c:pt idx="10">
                  <c:v>2019 That the aim of the PCC is to cut crime and deliver an effective and efficient police service</c:v>
                </c:pt>
                <c:pt idx="11">
                  <c:v>2018 The position of Lincolnshire Police &amp; Crime Commissioner (PCC)</c:v>
                </c:pt>
                <c:pt idx="12">
                  <c:v>2019 The position of Lincolnshire Police &amp; Crime Commissioner (PCC)</c:v>
                </c:pt>
              </c:strCache>
            </c:strRef>
          </c:cat>
          <c:val>
            <c:numRef>
              <c:f>Sheet1!$D$2:$D$14</c:f>
              <c:numCache>
                <c:formatCode>0%</c:formatCode>
                <c:ptCount val="13"/>
                <c:pt idx="0">
                  <c:v>0.64</c:v>
                </c:pt>
                <c:pt idx="1">
                  <c:v>0.56000000000000005</c:v>
                </c:pt>
                <c:pt idx="2">
                  <c:v>0.38</c:v>
                </c:pt>
                <c:pt idx="3">
                  <c:v>0.33</c:v>
                </c:pt>
                <c:pt idx="4">
                  <c:v>0.35</c:v>
                </c:pt>
                <c:pt idx="5">
                  <c:v>0.33</c:v>
                </c:pt>
                <c:pt idx="6">
                  <c:v>0.3</c:v>
                </c:pt>
                <c:pt idx="7">
                  <c:v>0.25</c:v>
                </c:pt>
                <c:pt idx="8">
                  <c:v>0.26</c:v>
                </c:pt>
                <c:pt idx="9">
                  <c:v>0.22</c:v>
                </c:pt>
                <c:pt idx="10">
                  <c:v>0.2</c:v>
                </c:pt>
                <c:pt idx="11">
                  <c:v>0.18</c:v>
                </c:pt>
                <c:pt idx="12">
                  <c:v>0.18</c:v>
                </c:pt>
              </c:numCache>
            </c:numRef>
          </c:val>
          <c:extLst xmlns:c16r2="http://schemas.microsoft.com/office/drawing/2015/06/chart">
            <c:ext xmlns:c16="http://schemas.microsoft.com/office/drawing/2014/chart" uri="{C3380CC4-5D6E-409C-BE32-E72D297353CC}">
              <c16:uniqueId val="{00000011-6E37-46B9-8D6E-5ECE6451901B}"/>
            </c:ext>
          </c:extLst>
        </c:ser>
        <c:ser>
          <c:idx val="2"/>
          <c:order val="2"/>
          <c:tx>
            <c:strRef>
              <c:f>Sheet1!$E$1</c:f>
              <c:strCache>
                <c:ptCount val="1"/>
                <c:pt idx="0">
                  <c:v>Don't know</c:v>
                </c:pt>
              </c:strCache>
            </c:strRef>
          </c:tx>
          <c:spPr>
            <a:solidFill>
              <a:schemeClr val="bg1">
                <a:lumMod val="75000"/>
              </a:schemeClr>
            </a:solidFill>
          </c:spPr>
          <c:invertIfNegative val="0"/>
          <c:dLbls>
            <c:dLbl>
              <c:idx val="0"/>
              <c:layout/>
              <c:tx>
                <c:rich>
                  <a:bodyPr/>
                  <a:lstStyle/>
                  <a:p>
                    <a:pPr algn="ctr">
                      <a:defRPr/>
                    </a:pPr>
                    <a:r>
                      <a:rPr lang="en-US"/>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6E37-46B9-8D6E-5ECE6451901B}"/>
                </c:ext>
              </c:extLst>
            </c:dLbl>
            <c:dLbl>
              <c:idx val="1"/>
              <c:layout/>
              <c:tx>
                <c:rich>
                  <a:bodyPr/>
                  <a:lstStyle/>
                  <a:p>
                    <a:pPr algn="ctr">
                      <a:defRPr/>
                    </a:pPr>
                    <a:r>
                      <a:rPr lang="en-US"/>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6E37-46B9-8D6E-5ECE6451901B}"/>
                </c:ext>
              </c:extLst>
            </c:dLbl>
            <c:dLbl>
              <c:idx val="2"/>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6E37-46B9-8D6E-5ECE6451901B}"/>
                </c:ext>
              </c:extLst>
            </c:dLbl>
            <c:dLbl>
              <c:idx val="3"/>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6E37-46B9-8D6E-5ECE6451901B}"/>
                </c:ext>
              </c:extLst>
            </c:dLbl>
            <c:dLbl>
              <c:idx val="4"/>
              <c:layout/>
              <c:tx>
                <c:rich>
                  <a:bodyPr/>
                  <a:lstStyle/>
                  <a:p>
                    <a:pPr algn="ctr">
                      <a:defRPr/>
                    </a:pPr>
                    <a:r>
                      <a:rPr lang="en-US"/>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6E37-46B9-8D6E-5ECE6451901B}"/>
                </c:ext>
              </c:extLst>
            </c:dLbl>
            <c:dLbl>
              <c:idx val="5"/>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6E37-46B9-8D6E-5ECE6451901B}"/>
                </c:ext>
              </c:extLst>
            </c:dLbl>
            <c:dLbl>
              <c:idx val="6"/>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6E37-46B9-8D6E-5ECE6451901B}"/>
                </c:ext>
              </c:extLst>
            </c:dLbl>
            <c:dLbl>
              <c:idx val="7"/>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6E37-46B9-8D6E-5ECE6451901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Sheet1!$B$2:$B$14</c:f>
              <c:strCache>
                <c:ptCount val="13"/>
                <c:pt idx="0">
                  <c:v>2019 That the introduction of the PCC role replaced the Police Authority saving £170,000 per annum in Lincolnshire</c:v>
                </c:pt>
                <c:pt idx="1">
                  <c:v>2019 That the Office of Police and Crime Commissioner receives funding to commission and oversee victim services for the county</c:v>
                </c:pt>
                <c:pt idx="2">
                  <c:v> 2019That the PCC is responsible for holding and spending the total police budget</c:v>
                </c:pt>
                <c:pt idx="3">
                  <c:v>2018 That the purpose of the PCC is to influence and provide a link to national policy on criminal justice, policing and victim support</c:v>
                </c:pt>
                <c:pt idx="4">
                  <c:v>2019 That the purpose of the PCC is to influence and provide a link to national policy on criminal justice, policing and victim support</c:v>
                </c:pt>
                <c:pt idx="5">
                  <c:v>2018That Marc Jones is the current Police &amp; Crime Commissioner for Lincolnshire</c:v>
                </c:pt>
                <c:pt idx="6">
                  <c:v>2019That Marc Jones is the current Police &amp; Crime Commissioner for Lincolnshire</c:v>
                </c:pt>
                <c:pt idx="7">
                  <c:v>2018 That the role of the PCC is to be the voice of the people and hold the police to account</c:v>
                </c:pt>
                <c:pt idx="8">
                  <c:v>2019 That the role of the PCC is to be the voice of the people and hold the police to account</c:v>
                </c:pt>
                <c:pt idx="9">
                  <c:v>2018 That the aim of the PCC is to cut crime and deliver an effective and efficient police service</c:v>
                </c:pt>
                <c:pt idx="10">
                  <c:v>2019 That the aim of the PCC is to cut crime and deliver an effective and efficient police service</c:v>
                </c:pt>
                <c:pt idx="11">
                  <c:v>2018 The position of Lincolnshire Police &amp; Crime Commissioner (PCC)</c:v>
                </c:pt>
                <c:pt idx="12">
                  <c:v>2019 The position of Lincolnshire Police &amp; Crime Commissioner (PCC)</c:v>
                </c:pt>
              </c:strCache>
            </c:strRef>
          </c:cat>
          <c:val>
            <c:numRef>
              <c:f>Sheet1!$E$2:$E$14</c:f>
              <c:numCache>
                <c:formatCode>0%</c:formatCode>
                <c:ptCount val="13"/>
                <c:pt idx="0">
                  <c:v>7.0000000000000007E-2</c:v>
                </c:pt>
                <c:pt idx="1">
                  <c:v>0.08</c:v>
                </c:pt>
                <c:pt idx="2">
                  <c:v>0.06</c:v>
                </c:pt>
                <c:pt idx="3">
                  <c:v>7.0000000000000007E-2</c:v>
                </c:pt>
                <c:pt idx="4">
                  <c:v>0.06</c:v>
                </c:pt>
                <c:pt idx="5">
                  <c:v>0.05</c:v>
                </c:pt>
                <c:pt idx="6">
                  <c:v>0.03</c:v>
                </c:pt>
                <c:pt idx="7">
                  <c:v>0.05</c:v>
                </c:pt>
                <c:pt idx="8">
                  <c:v>0.04</c:v>
                </c:pt>
                <c:pt idx="9">
                  <c:v>0.06</c:v>
                </c:pt>
                <c:pt idx="10">
                  <c:v>0.05</c:v>
                </c:pt>
                <c:pt idx="11">
                  <c:v>0.05</c:v>
                </c:pt>
                <c:pt idx="12">
                  <c:v>0.05</c:v>
                </c:pt>
              </c:numCache>
            </c:numRef>
          </c:val>
          <c:extLst xmlns:c16r2="http://schemas.microsoft.com/office/drawing/2015/06/chart">
            <c:ext xmlns:c16="http://schemas.microsoft.com/office/drawing/2014/chart" uri="{C3380CC4-5D6E-409C-BE32-E72D297353CC}">
              <c16:uniqueId val="{0000001A-6E37-46B9-8D6E-5ECE6451901B}"/>
            </c:ext>
          </c:extLst>
        </c:ser>
        <c:dLbls>
          <c:showLegendKey val="1"/>
          <c:showVal val="1"/>
          <c:showCatName val="1"/>
          <c:showSerName val="1"/>
          <c:showPercent val="1"/>
          <c:showBubbleSize val="1"/>
        </c:dLbls>
        <c:gapWidth val="100"/>
        <c:overlap val="100"/>
        <c:axId val="244576640"/>
        <c:axId val="244578176"/>
      </c:barChart>
      <c:catAx>
        <c:axId val="244576640"/>
        <c:scaling>
          <c:orientation val="minMax"/>
        </c:scaling>
        <c:delete val="0"/>
        <c:axPos val="l"/>
        <c:numFmt formatCode="General" sourceLinked="1"/>
        <c:majorTickMark val="out"/>
        <c:minorTickMark val="none"/>
        <c:tickLblPos val="nextTo"/>
        <c:spPr>
          <a:ln w="3984">
            <a:solidFill>
              <a:schemeClr val="tx1"/>
            </a:solidFill>
            <a:prstDash val="solid"/>
          </a:ln>
        </c:spPr>
        <c:txPr>
          <a:bodyPr rot="0" vert="horz"/>
          <a:lstStyle/>
          <a:p>
            <a:pPr>
              <a:defRPr/>
            </a:pPr>
            <a:endParaRPr lang="en-US"/>
          </a:p>
        </c:txPr>
        <c:crossAx val="244578176"/>
        <c:crosses val="autoZero"/>
        <c:auto val="0"/>
        <c:lblAlgn val="ctr"/>
        <c:lblOffset val="100"/>
        <c:noMultiLvlLbl val="0"/>
      </c:catAx>
      <c:valAx>
        <c:axId val="244578176"/>
        <c:scaling>
          <c:orientation val="minMax"/>
          <c:min val="0"/>
        </c:scaling>
        <c:delete val="0"/>
        <c:axPos val="b"/>
        <c:title>
          <c:tx>
            <c:rich>
              <a:bodyPr/>
              <a:lstStyle/>
              <a:p>
                <a:pPr algn="ctr">
                  <a:defRPr/>
                </a:pPr>
                <a:r>
                  <a:rPr lang="en-GB"/>
                  <a:t>Column %</a:t>
                </a:r>
              </a:p>
            </c:rich>
          </c:tx>
          <c:layout/>
          <c:overlay val="0"/>
          <c:spPr>
            <a:noFill/>
            <a:ln w="31875">
              <a:noFill/>
              <a:round/>
            </a:ln>
          </c:spPr>
        </c:title>
        <c:numFmt formatCode="0%" sourceLinked="0"/>
        <c:majorTickMark val="out"/>
        <c:minorTickMark val="none"/>
        <c:tickLblPos val="nextTo"/>
        <c:spPr>
          <a:ln w="3984">
            <a:solidFill>
              <a:schemeClr val="tx1"/>
            </a:solidFill>
            <a:prstDash val="solid"/>
          </a:ln>
        </c:spPr>
        <c:txPr>
          <a:bodyPr rot="0" vert="horz"/>
          <a:lstStyle/>
          <a:p>
            <a:pPr>
              <a:defRPr/>
            </a:pPr>
            <a:endParaRPr lang="en-US"/>
          </a:p>
        </c:txPr>
        <c:crossAx val="244576640"/>
        <c:crosses val="autoZero"/>
        <c:crossBetween val="between"/>
      </c:valAx>
      <c:spPr>
        <a:noFill/>
        <a:ln>
          <a:noFill/>
          <a:round/>
        </a:ln>
      </c:spPr>
    </c:plotArea>
    <c:legend>
      <c:legendPos val="t"/>
      <c:layout/>
      <c:overlay val="0"/>
      <c:spPr>
        <a:ln>
          <a:noFill/>
          <a:round/>
        </a:ln>
      </c:spPr>
      <c:txPr>
        <a:bodyPr/>
        <a:lstStyle/>
        <a:p>
          <a:pPr>
            <a:defRPr sz="14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41F-44CC-854C-74C4C1FA7458}"/>
                </c:ext>
              </c:extLst>
            </c:dLbl>
            <c:dLbl>
              <c:idx val="1"/>
              <c:layout/>
              <c:tx>
                <c:rich>
                  <a:bodyPr/>
                  <a:lstStyle/>
                  <a:p>
                    <a:pPr algn="ctr">
                      <a:defRPr/>
                    </a:pPr>
                    <a:r>
                      <a:rPr lang="en-US"/>
                      <a:t>33%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41F-44CC-854C-74C4C1FA7458}"/>
                </c:ext>
              </c:extLst>
            </c:dLbl>
            <c:dLbl>
              <c:idx val="2"/>
              <c:layout/>
              <c:tx>
                <c:rich>
                  <a:bodyPr/>
                  <a:lstStyle/>
                  <a:p>
                    <a:pPr algn="ctr">
                      <a:defRPr/>
                    </a:pPr>
                    <a:r>
                      <a:rPr lang="en-US"/>
                      <a:t>20%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41F-44CC-854C-74C4C1FA7458}"/>
                </c:ext>
              </c:extLst>
            </c:dLbl>
            <c:dLbl>
              <c:idx val="3"/>
              <c:layout/>
              <c:tx>
                <c:rich>
                  <a:bodyPr/>
                  <a:lstStyle/>
                  <a:p>
                    <a:pPr algn="ctr">
                      <a:defRPr/>
                    </a:pPr>
                    <a:r>
                      <a:rPr lang="en-US"/>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41F-44CC-854C-74C4C1FA7458}"/>
                </c:ext>
              </c:extLst>
            </c:dLbl>
            <c:dLbl>
              <c:idx val="4"/>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41F-44CC-854C-74C4C1FA7458}"/>
                </c:ext>
              </c:extLst>
            </c:dLbl>
            <c:dLbl>
              <c:idx val="5"/>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41F-44CC-854C-74C4C1FA7458}"/>
                </c:ext>
              </c:extLst>
            </c:dLbl>
            <c:dLbl>
              <c:idx val="6"/>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41F-44CC-854C-74C4C1FA7458}"/>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A - CEO, board director, senior manager, professional, high level civil service or public sector manager</c:v>
                </c:pt>
                <c:pt idx="1">
                  <c:v>B - Middle manager, owner of a small business, mid-level civil service or public sector manager</c:v>
                </c:pt>
                <c:pt idx="2">
                  <c:v> C1 - Junior manager, supervisor, clerical worker or self employed</c:v>
                </c:pt>
                <c:pt idx="3">
                  <c:v> C2 - Skilled manual worker</c:v>
                </c:pt>
                <c:pt idx="4">
                  <c:v>D - Semi or unskilled manual worker</c:v>
                </c:pt>
                <c:pt idx="5">
                  <c:v>E - Unemployed</c:v>
                </c:pt>
                <c:pt idx="6">
                  <c:v>S - Full time or part time student in higher or further education</c:v>
                </c:pt>
              </c:strCache>
            </c:strRef>
          </c:cat>
          <c:val>
            <c:numRef>
              <c:f>Sheet1!$C$2:$C$8</c:f>
              <c:numCache>
                <c:formatCode>0%</c:formatCode>
                <c:ptCount val="7"/>
                <c:pt idx="0">
                  <c:v>0.17</c:v>
                </c:pt>
                <c:pt idx="1">
                  <c:v>0.33</c:v>
                </c:pt>
                <c:pt idx="2">
                  <c:v>0.2</c:v>
                </c:pt>
                <c:pt idx="3">
                  <c:v>0.17</c:v>
                </c:pt>
                <c:pt idx="4">
                  <c:v>0.06</c:v>
                </c:pt>
                <c:pt idx="5">
                  <c:v>0.06</c:v>
                </c:pt>
                <c:pt idx="6">
                  <c:v>0.02</c:v>
                </c:pt>
              </c:numCache>
            </c:numRef>
          </c:val>
          <c:extLst xmlns:c16r2="http://schemas.microsoft.com/office/drawing/2015/06/chart">
            <c:ext xmlns:c16="http://schemas.microsoft.com/office/drawing/2014/chart" uri="{C3380CC4-5D6E-409C-BE32-E72D297353CC}">
              <c16:uniqueId val="{00000007-A41F-44CC-854C-74C4C1FA7458}"/>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41F-44CC-854C-74C4C1FA7458}"/>
                </c:ext>
              </c:extLst>
            </c:dLbl>
            <c:dLbl>
              <c:idx val="1"/>
              <c:layout/>
              <c:tx>
                <c:rich>
                  <a:bodyPr/>
                  <a:lstStyle/>
                  <a:p>
                    <a:pPr algn="ctr">
                      <a:defRPr/>
                    </a:pPr>
                    <a:r>
                      <a:rPr lang="en-US"/>
                      <a:t>35%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41F-44CC-854C-74C4C1FA7458}"/>
                </c:ext>
              </c:extLst>
            </c:dLbl>
            <c:dLbl>
              <c:idx val="2"/>
              <c:layout/>
              <c:tx>
                <c:rich>
                  <a:bodyPr/>
                  <a:lstStyle/>
                  <a:p>
                    <a:pPr algn="ctr">
                      <a:defRPr/>
                    </a:pPr>
                    <a:r>
                      <a:rPr lang="en-US"/>
                      <a:t>22%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41F-44CC-854C-74C4C1FA7458}"/>
                </c:ext>
              </c:extLst>
            </c:dLbl>
            <c:dLbl>
              <c:idx val="3"/>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41F-44CC-854C-74C4C1FA7458}"/>
                </c:ext>
              </c:extLst>
            </c:dLbl>
            <c:dLbl>
              <c:idx val="4"/>
              <c:layout/>
              <c:tx>
                <c:rich>
                  <a:bodyPr/>
                  <a:lstStyle/>
                  <a:p>
                    <a:pPr algn="ctr">
                      <a:defRPr/>
                    </a:pPr>
                    <a:r>
                      <a:rPr lang="en-US"/>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41F-44CC-854C-74C4C1FA7458}"/>
                </c:ext>
              </c:extLst>
            </c:dLbl>
            <c:dLbl>
              <c:idx val="5"/>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41F-44CC-854C-74C4C1FA7458}"/>
                </c:ext>
              </c:extLst>
            </c:dLbl>
            <c:dLbl>
              <c:idx val="6"/>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A41F-44CC-854C-74C4C1FA7458}"/>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A - CEO, board director, senior manager, professional, high level civil service or public sector manager</c:v>
                </c:pt>
                <c:pt idx="1">
                  <c:v>B - Middle manager, owner of a small business, mid-level civil service or public sector manager</c:v>
                </c:pt>
                <c:pt idx="2">
                  <c:v> C1 - Junior manager, supervisor, clerical worker or self employed</c:v>
                </c:pt>
                <c:pt idx="3">
                  <c:v> C2 - Skilled manual worker</c:v>
                </c:pt>
                <c:pt idx="4">
                  <c:v>D - Semi or unskilled manual worker</c:v>
                </c:pt>
                <c:pt idx="5">
                  <c:v>E - Unemployed</c:v>
                </c:pt>
                <c:pt idx="6">
                  <c:v>S - Full time or part time student in higher or further education</c:v>
                </c:pt>
              </c:strCache>
            </c:strRef>
          </c:cat>
          <c:val>
            <c:numRef>
              <c:f>Sheet1!$D$2:$D$8</c:f>
              <c:numCache>
                <c:formatCode>0%</c:formatCode>
                <c:ptCount val="7"/>
                <c:pt idx="0">
                  <c:v>0.17</c:v>
                </c:pt>
                <c:pt idx="1">
                  <c:v>0.35</c:v>
                </c:pt>
                <c:pt idx="2">
                  <c:v>0.22</c:v>
                </c:pt>
                <c:pt idx="3">
                  <c:v>0.15</c:v>
                </c:pt>
                <c:pt idx="4">
                  <c:v>0.06</c:v>
                </c:pt>
                <c:pt idx="5">
                  <c:v>0.04</c:v>
                </c:pt>
                <c:pt idx="6">
                  <c:v>0.01</c:v>
                </c:pt>
              </c:numCache>
            </c:numRef>
          </c:val>
          <c:extLst xmlns:c16r2="http://schemas.microsoft.com/office/drawing/2015/06/chart">
            <c:ext xmlns:c16="http://schemas.microsoft.com/office/drawing/2014/chart" uri="{C3380CC4-5D6E-409C-BE32-E72D297353CC}">
              <c16:uniqueId val="{0000000F-A41F-44CC-854C-74C4C1FA7458}"/>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41F-44CC-854C-74C4C1FA7458}"/>
                </c:ext>
              </c:extLst>
            </c:dLbl>
            <c:dLbl>
              <c:idx val="1"/>
              <c:layout/>
              <c:tx>
                <c:rich>
                  <a:bodyPr/>
                  <a:lstStyle/>
                  <a:p>
                    <a:pPr algn="ctr">
                      <a:defRPr/>
                    </a:pPr>
                    <a:r>
                      <a:rPr lang="en-US"/>
                      <a:t>34%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A41F-44CC-854C-74C4C1FA7458}"/>
                </c:ext>
              </c:extLst>
            </c:dLbl>
            <c:dLbl>
              <c:idx val="2"/>
              <c:layout/>
              <c:tx>
                <c:rich>
                  <a:bodyPr/>
                  <a:lstStyle/>
                  <a:p>
                    <a:pPr algn="ctr">
                      <a:defRPr/>
                    </a:pPr>
                    <a:r>
                      <a:rPr lang="en-US"/>
                      <a:t>23%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A41F-44CC-854C-74C4C1FA7458}"/>
                </c:ext>
              </c:extLst>
            </c:dLbl>
            <c:dLbl>
              <c:idx val="3"/>
              <c:layout/>
              <c:tx>
                <c:rich>
                  <a:bodyPr/>
                  <a:lstStyle/>
                  <a:p>
                    <a:pPr algn="ctr">
                      <a:defRPr/>
                    </a:pPr>
                    <a:r>
                      <a:rPr lang="en-US"/>
                      <a:t>15%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A41F-44CC-854C-74C4C1FA7458}"/>
                </c:ext>
              </c:extLst>
            </c:dLbl>
            <c:dLbl>
              <c:idx val="4"/>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A41F-44CC-854C-74C4C1FA7458}"/>
                </c:ext>
              </c:extLst>
            </c:dLbl>
            <c:dLbl>
              <c:idx val="5"/>
              <c:layout/>
              <c:tx>
                <c:rich>
                  <a:bodyPr/>
                  <a:lstStyle/>
                  <a:p>
                    <a:pPr algn="ctr">
                      <a:defRPr/>
                    </a:pPr>
                    <a:r>
                      <a:rPr lang="en-US"/>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A41F-44CC-854C-74C4C1FA7458}"/>
                </c:ext>
              </c:extLst>
            </c:dLbl>
            <c:dLbl>
              <c:idx val="6"/>
              <c:layout/>
              <c:tx>
                <c:rich>
                  <a:bodyPr/>
                  <a:lstStyle/>
                  <a:p>
                    <a:pPr algn="ctr">
                      <a:defRPr/>
                    </a:pPr>
                    <a:r>
                      <a:rPr lang="en-US"/>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A41F-44CC-854C-74C4C1FA7458}"/>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A - CEO, board director, senior manager, professional, high level civil service or public sector manager</c:v>
                </c:pt>
                <c:pt idx="1">
                  <c:v>B - Middle manager, owner of a small business, mid-level civil service or public sector manager</c:v>
                </c:pt>
                <c:pt idx="2">
                  <c:v> C1 - Junior manager, supervisor, clerical worker or self employed</c:v>
                </c:pt>
                <c:pt idx="3">
                  <c:v> C2 - Skilled manual worker</c:v>
                </c:pt>
                <c:pt idx="4">
                  <c:v>D - Semi or unskilled manual worker</c:v>
                </c:pt>
                <c:pt idx="5">
                  <c:v>E - Unemployed</c:v>
                </c:pt>
                <c:pt idx="6">
                  <c:v>S - Full time or part time student in higher or further education</c:v>
                </c:pt>
              </c:strCache>
            </c:strRef>
          </c:cat>
          <c:val>
            <c:numRef>
              <c:f>Sheet1!$E$2:$E$8</c:f>
              <c:numCache>
                <c:formatCode>0%</c:formatCode>
                <c:ptCount val="7"/>
                <c:pt idx="0">
                  <c:v>0.17</c:v>
                </c:pt>
                <c:pt idx="1">
                  <c:v>0.34</c:v>
                </c:pt>
                <c:pt idx="2">
                  <c:v>0.23</c:v>
                </c:pt>
                <c:pt idx="3">
                  <c:v>0.15</c:v>
                </c:pt>
                <c:pt idx="4">
                  <c:v>0.05</c:v>
                </c:pt>
                <c:pt idx="5">
                  <c:v>0.05</c:v>
                </c:pt>
                <c:pt idx="6">
                  <c:v>0.02</c:v>
                </c:pt>
              </c:numCache>
            </c:numRef>
          </c:val>
          <c:extLst xmlns:c16r2="http://schemas.microsoft.com/office/drawing/2015/06/chart">
            <c:ext xmlns:c16="http://schemas.microsoft.com/office/drawing/2014/chart" uri="{C3380CC4-5D6E-409C-BE32-E72D297353CC}">
              <c16:uniqueId val="{00000017-A41F-44CC-854C-74C4C1FA7458}"/>
            </c:ext>
          </c:extLst>
        </c:ser>
        <c:dLbls>
          <c:showLegendKey val="1"/>
          <c:showVal val="1"/>
          <c:showCatName val="1"/>
          <c:showSerName val="1"/>
          <c:showPercent val="1"/>
          <c:showBubbleSize val="1"/>
        </c:dLbls>
        <c:gapWidth val="100"/>
        <c:axId val="193258624"/>
        <c:axId val="193260160"/>
      </c:barChart>
      <c:catAx>
        <c:axId val="193258624"/>
        <c:scaling>
          <c:orientation val="minMax"/>
        </c:scaling>
        <c:delete val="0"/>
        <c:axPos val="l"/>
        <c:numFmt formatCode="General" sourceLinked="1"/>
        <c:majorTickMark val="out"/>
        <c:minorTickMark val="none"/>
        <c:tickLblPos val="nextTo"/>
        <c:spPr>
          <a:ln>
            <a:solidFill>
              <a:schemeClr val="tx1"/>
            </a:solidFill>
          </a:ln>
        </c:spPr>
        <c:txPr>
          <a:bodyPr rot="0" vert="horz"/>
          <a:lstStyle/>
          <a:p>
            <a:pPr>
              <a:defRPr/>
            </a:pPr>
            <a:endParaRPr lang="en-US"/>
          </a:p>
        </c:txPr>
        <c:crossAx val="193260160"/>
        <c:crosses val="autoZero"/>
        <c:auto val="0"/>
        <c:lblAlgn val="ctr"/>
        <c:lblOffset val="100"/>
        <c:noMultiLvlLbl val="0"/>
      </c:catAx>
      <c:valAx>
        <c:axId val="193260160"/>
        <c:scaling>
          <c:orientation val="minMax"/>
          <c:min val="0"/>
        </c:scaling>
        <c:delete val="0"/>
        <c:axPos val="b"/>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3258624"/>
        <c:crosses val="autoZero"/>
        <c:crossBetween val="between"/>
      </c:valAx>
      <c:spPr>
        <a:noFill/>
        <a:ln>
          <a:noFill/>
          <a:round/>
        </a:ln>
      </c:spPr>
    </c:plotArea>
    <c:legend>
      <c:legendPos val="r"/>
      <c:layout/>
      <c:overlay val="1"/>
      <c:spPr>
        <a:ln>
          <a:noFill/>
          <a:round/>
        </a:ln>
      </c:spPr>
      <c:txPr>
        <a:bodyPr/>
        <a:lstStyle/>
        <a:p>
          <a:pPr>
            <a:defRPr sz="1200"/>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'Crosstab 21'!$A$15</c:f>
              <c:strCache>
                <c:ptCount val="1"/>
                <c:pt idx="0">
                  <c:v>Aware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21'!$B$14:$K$14</c:f>
              <c:strCache>
                <c:ptCount val="10"/>
                <c:pt idx="0">
                  <c:v>Total</c:v>
                </c:pt>
                <c:pt idx="1">
                  <c:v>16 to 34</c:v>
                </c:pt>
                <c:pt idx="2">
                  <c:v>65+</c:v>
                </c:pt>
                <c:pt idx="3">
                  <c:v>North Kesteven</c:v>
                </c:pt>
                <c:pt idx="4">
                  <c:v>South Holland</c:v>
                </c:pt>
                <c:pt idx="5">
                  <c:v>South Kesteven</c:v>
                </c:pt>
                <c:pt idx="6">
                  <c:v>C2DE</c:v>
                </c:pt>
                <c:pt idx="7">
                  <c:v>Not White British</c:v>
                </c:pt>
                <c:pt idx="8">
                  <c:v>Female</c:v>
                </c:pt>
                <c:pt idx="9">
                  <c:v>Male</c:v>
                </c:pt>
              </c:strCache>
            </c:strRef>
          </c:cat>
          <c:val>
            <c:numRef>
              <c:f>'Crosstab 21'!$B$15:$K$15</c:f>
              <c:numCache>
                <c:formatCode>0%</c:formatCode>
                <c:ptCount val="10"/>
                <c:pt idx="0">
                  <c:v>0.6716372489348752</c:v>
                </c:pt>
                <c:pt idx="1">
                  <c:v>0.48872180451127817</c:v>
                </c:pt>
                <c:pt idx="2">
                  <c:v>0.75974025974025972</c:v>
                </c:pt>
                <c:pt idx="3">
                  <c:v>0.72849915682967958</c:v>
                </c:pt>
                <c:pt idx="4">
                  <c:v>0.57804878048780484</c:v>
                </c:pt>
                <c:pt idx="5">
                  <c:v>0.59423503325942351</c:v>
                </c:pt>
                <c:pt idx="6">
                  <c:v>0.58251231527093594</c:v>
                </c:pt>
                <c:pt idx="7">
                  <c:v>0.58267716535433067</c:v>
                </c:pt>
                <c:pt idx="8">
                  <c:v>0.58595641646489105</c:v>
                </c:pt>
                <c:pt idx="9">
                  <c:v>0.75832789026779879</c:v>
                </c:pt>
              </c:numCache>
            </c:numRef>
          </c:val>
          <c:extLst xmlns:c16r2="http://schemas.microsoft.com/office/drawing/2015/06/chart">
            <c:ext xmlns:c16="http://schemas.microsoft.com/office/drawing/2014/chart" uri="{C3380CC4-5D6E-409C-BE32-E72D297353CC}">
              <c16:uniqueId val="{00000000-F0BA-4239-928A-17CFF7A88F49}"/>
            </c:ext>
          </c:extLst>
        </c:ser>
        <c:ser>
          <c:idx val="1"/>
          <c:order val="1"/>
          <c:tx>
            <c:strRef>
              <c:f>'Crosstab 21'!$A$16</c:f>
              <c:strCache>
                <c:ptCount val="1"/>
                <c:pt idx="0">
                  <c:v>Unaware</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'Crosstab 21'!$B$14:$K$14</c:f>
              <c:strCache>
                <c:ptCount val="10"/>
                <c:pt idx="0">
                  <c:v>Total</c:v>
                </c:pt>
                <c:pt idx="1">
                  <c:v>16 to 34</c:v>
                </c:pt>
                <c:pt idx="2">
                  <c:v>65+</c:v>
                </c:pt>
                <c:pt idx="3">
                  <c:v>North Kesteven</c:v>
                </c:pt>
                <c:pt idx="4">
                  <c:v>South Holland</c:v>
                </c:pt>
                <c:pt idx="5">
                  <c:v>South Kesteven</c:v>
                </c:pt>
                <c:pt idx="6">
                  <c:v>C2DE</c:v>
                </c:pt>
                <c:pt idx="7">
                  <c:v>Not White British</c:v>
                </c:pt>
                <c:pt idx="8">
                  <c:v>Female</c:v>
                </c:pt>
                <c:pt idx="9">
                  <c:v>Male</c:v>
                </c:pt>
              </c:strCache>
            </c:strRef>
          </c:cat>
          <c:val>
            <c:numRef>
              <c:f>'Crosstab 21'!$B$16:$K$16</c:f>
              <c:numCache>
                <c:formatCode>0%</c:formatCode>
                <c:ptCount val="10"/>
                <c:pt idx="0">
                  <c:v>0.29610468654899574</c:v>
                </c:pt>
                <c:pt idx="1">
                  <c:v>0.46115288220551376</c:v>
                </c:pt>
                <c:pt idx="2">
                  <c:v>0.20964749536178107</c:v>
                </c:pt>
                <c:pt idx="3">
                  <c:v>0.24957841483979765</c:v>
                </c:pt>
                <c:pt idx="4">
                  <c:v>0.37560975609756098</c:v>
                </c:pt>
                <c:pt idx="5">
                  <c:v>0.36807095343680707</c:v>
                </c:pt>
                <c:pt idx="6">
                  <c:v>0.37068965517241381</c:v>
                </c:pt>
                <c:pt idx="7">
                  <c:v>0.37795275590551181</c:v>
                </c:pt>
                <c:pt idx="8">
                  <c:v>0.37469733656174337</c:v>
                </c:pt>
                <c:pt idx="9">
                  <c:v>0.2161985630306989</c:v>
                </c:pt>
              </c:numCache>
            </c:numRef>
          </c:val>
          <c:extLst xmlns:c16r2="http://schemas.microsoft.com/office/drawing/2015/06/chart">
            <c:ext xmlns:c16="http://schemas.microsoft.com/office/drawing/2014/chart" uri="{C3380CC4-5D6E-409C-BE32-E72D297353CC}">
              <c16:uniqueId val="{00000001-F0BA-4239-928A-17CFF7A88F49}"/>
            </c:ext>
          </c:extLst>
        </c:ser>
        <c:dLbls>
          <c:dLblPos val="ctr"/>
          <c:showLegendKey val="0"/>
          <c:showVal val="1"/>
          <c:showCatName val="0"/>
          <c:showSerName val="0"/>
          <c:showPercent val="0"/>
          <c:showBubbleSize val="0"/>
        </c:dLbls>
        <c:gapWidth val="50"/>
        <c:overlap val="100"/>
        <c:axId val="244642176"/>
        <c:axId val="244643712"/>
      </c:barChart>
      <c:catAx>
        <c:axId val="24464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244643712"/>
        <c:crosses val="autoZero"/>
        <c:auto val="1"/>
        <c:lblAlgn val="ctr"/>
        <c:lblOffset val="100"/>
        <c:noMultiLvlLbl val="0"/>
      </c:catAx>
      <c:valAx>
        <c:axId val="24464371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244642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Interested in joining the panel</c:v>
                </c:pt>
              </c:strCache>
            </c:strRef>
          </c:tx>
          <c:spPr>
            <a:solidFill>
              <a:srgbClr val="6A279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106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3C7-4947-8D70-553EE6D23DEB}"/>
                </c:ext>
              </c:extLst>
            </c:dLbl>
            <c:dLbl>
              <c:idx val="1"/>
              <c:layout/>
              <c:tx>
                <c:rich>
                  <a:bodyPr/>
                  <a:lstStyle/>
                  <a:p>
                    <a:pPr algn="ctr">
                      <a:defRPr/>
                    </a:pPr>
                    <a:r>
                      <a:rPr lang="en-US"/>
                      <a:t>83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3C7-4947-8D70-553EE6D23DEB}"/>
                </c:ext>
              </c:extLst>
            </c:dLbl>
            <c:dLbl>
              <c:idx val="2"/>
              <c:layout/>
              <c:tx>
                <c:rich>
                  <a:bodyPr/>
                  <a:lstStyle/>
                  <a:p>
                    <a:pPr algn="ctr">
                      <a:defRPr/>
                    </a:pPr>
                    <a:r>
                      <a:rPr lang="en-US"/>
                      <a:t>74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3C7-4947-8D70-553EE6D23DEB}"/>
                </c:ext>
              </c:extLst>
            </c:dLbl>
            <c:dLbl>
              <c:idx val="3"/>
              <c:layout/>
              <c:tx>
                <c:rich>
                  <a:bodyPr/>
                  <a:lstStyle/>
                  <a:p>
                    <a:pPr algn="ctr">
                      <a:defRPr/>
                    </a:pPr>
                    <a:r>
                      <a:rPr lang="en-US"/>
                      <a:t>65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3C7-4947-8D70-553EE6D23DEB}"/>
                </c:ext>
              </c:extLst>
            </c:dLbl>
            <c:dLbl>
              <c:idx val="4"/>
              <c:layout/>
              <c:tx>
                <c:rich>
                  <a:bodyPr/>
                  <a:lstStyle/>
                  <a:p>
                    <a:pPr algn="ctr">
                      <a:defRPr/>
                    </a:pPr>
                    <a:r>
                      <a:rPr lang="en-US"/>
                      <a:t>63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3C7-4947-8D70-553EE6D23DEB}"/>
                </c:ext>
              </c:extLst>
            </c:dLbl>
            <c:dLbl>
              <c:idx val="5"/>
              <c:layout/>
              <c:tx>
                <c:rich>
                  <a:bodyPr/>
                  <a:lstStyle/>
                  <a:p>
                    <a:pPr algn="ctr">
                      <a:defRPr/>
                    </a:pPr>
                    <a:r>
                      <a:rPr lang="en-US"/>
                      <a:t>51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3C7-4947-8D70-553EE6D23DEB}"/>
                </c:ext>
              </c:extLst>
            </c:dLbl>
            <c:dLbl>
              <c:idx val="6"/>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3C7-4947-8D70-553EE6D23DEB}"/>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'Sheet1'!$B$2:$B$8</c:f>
              <c:strCache>
                <c:ptCount val="7"/>
                <c:pt idx="0">
                  <c:v>East Lindsey</c:v>
                </c:pt>
                <c:pt idx="1">
                  <c:v>North Kesteven</c:v>
                </c:pt>
                <c:pt idx="2">
                  <c:v>South Holland</c:v>
                </c:pt>
                <c:pt idx="3">
                  <c:v>West Lindsey</c:v>
                </c:pt>
                <c:pt idx="4">
                  <c:v>South Kesteven</c:v>
                </c:pt>
                <c:pt idx="5">
                  <c:v>Lincoln City</c:v>
                </c:pt>
                <c:pt idx="6">
                  <c:v>Boston Borough</c:v>
                </c:pt>
              </c:strCache>
            </c:strRef>
          </c:cat>
          <c:val>
            <c:numRef>
              <c:f>'Sheet1'!$C$2:$C$8</c:f>
              <c:numCache>
                <c:formatCode>0</c:formatCode>
                <c:ptCount val="7"/>
                <c:pt idx="0">
                  <c:v>106</c:v>
                </c:pt>
                <c:pt idx="1">
                  <c:v>83</c:v>
                </c:pt>
                <c:pt idx="2">
                  <c:v>74</c:v>
                </c:pt>
                <c:pt idx="3">
                  <c:v>65</c:v>
                </c:pt>
                <c:pt idx="4">
                  <c:v>63</c:v>
                </c:pt>
                <c:pt idx="5">
                  <c:v>51</c:v>
                </c:pt>
                <c:pt idx="6">
                  <c:v>36</c:v>
                </c:pt>
              </c:numCache>
            </c:numRef>
          </c:val>
          <c:extLst xmlns:c16r2="http://schemas.microsoft.com/office/drawing/2015/06/chart">
            <c:ext xmlns:c16="http://schemas.microsoft.com/office/drawing/2014/chart" uri="{C3380CC4-5D6E-409C-BE32-E72D297353CC}">
              <c16:uniqueId val="{00000007-A3C7-4947-8D70-553EE6D23DEB}"/>
            </c:ext>
          </c:extLst>
        </c:ser>
        <c:dLbls>
          <c:showLegendKey val="1"/>
          <c:showVal val="1"/>
          <c:showCatName val="1"/>
          <c:showSerName val="1"/>
          <c:showPercent val="1"/>
          <c:showBubbleSize val="1"/>
        </c:dLbls>
        <c:gapWidth val="100"/>
        <c:axId val="244763264"/>
        <c:axId val="244842880"/>
      </c:barChart>
      <c:catAx>
        <c:axId val="244763264"/>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244842880"/>
        <c:crosses val="autoZero"/>
        <c:auto val="0"/>
        <c:lblAlgn val="ctr"/>
        <c:lblOffset val="100"/>
        <c:noMultiLvlLbl val="0"/>
      </c:catAx>
      <c:valAx>
        <c:axId val="244842880"/>
        <c:scaling>
          <c:orientation val="minMax"/>
          <c:min val="0"/>
        </c:scaling>
        <c:delete val="0"/>
        <c:axPos val="l"/>
        <c:title>
          <c:tx>
            <c:rich>
              <a:bodyPr/>
              <a:lstStyle/>
              <a:p>
                <a:pPr algn="ctr">
                  <a:defRPr/>
                </a:pPr>
                <a:r>
                  <a:rPr lang="en-GB"/>
                  <a:t>Count of Responses</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244763264"/>
        <c:crosses val="autoZero"/>
        <c:crossBetween val="between"/>
      </c:valAx>
      <c:spPr>
        <a:noFill/>
        <a:ln w="3989">
          <a:noFill/>
          <a:round/>
        </a:ln>
      </c:spPr>
    </c:plotArea>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Sheet1!$B$2:$B$4</c:f>
              <c:strCache>
                <c:ptCount val="3"/>
                <c:pt idx="0">
                  <c:v>ABC1</c:v>
                </c:pt>
                <c:pt idx="1">
                  <c:v>C2DE</c:v>
                </c:pt>
                <c:pt idx="2">
                  <c:v>Student</c:v>
                </c:pt>
              </c:strCache>
            </c:strRef>
          </c:cat>
          <c:val>
            <c:numRef>
              <c:f>Sheet1!$C$2:$C$4</c:f>
              <c:numCache>
                <c:formatCode>0%</c:formatCode>
                <c:ptCount val="3"/>
                <c:pt idx="0">
                  <c:v>0.71</c:v>
                </c:pt>
                <c:pt idx="1">
                  <c:v>0.28000000000000003</c:v>
                </c:pt>
                <c:pt idx="2">
                  <c:v>0.02</c:v>
                </c:pt>
              </c:numCache>
            </c:numRef>
          </c:val>
          <c:extLst xmlns:c16r2="http://schemas.microsoft.com/office/drawing/2015/06/chart">
            <c:ext xmlns:c16="http://schemas.microsoft.com/office/drawing/2014/chart" uri="{C3380CC4-5D6E-409C-BE32-E72D297353CC}">
              <c16:uniqueId val="{00000003-B65B-494B-84F9-32787FB55C3F}"/>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Sheet1!$B$2:$B$4</c:f>
              <c:strCache>
                <c:ptCount val="3"/>
                <c:pt idx="0">
                  <c:v>ABC1</c:v>
                </c:pt>
                <c:pt idx="1">
                  <c:v>C2DE</c:v>
                </c:pt>
                <c:pt idx="2">
                  <c:v>Student</c:v>
                </c:pt>
              </c:strCache>
            </c:strRef>
          </c:cat>
          <c:val>
            <c:numRef>
              <c:f>Sheet1!$D$2:$D$4</c:f>
              <c:numCache>
                <c:formatCode>0%</c:formatCode>
                <c:ptCount val="3"/>
                <c:pt idx="0">
                  <c:v>0.74</c:v>
                </c:pt>
                <c:pt idx="1">
                  <c:v>0.25</c:v>
                </c:pt>
                <c:pt idx="2">
                  <c:v>0.01</c:v>
                </c:pt>
              </c:numCache>
            </c:numRef>
          </c:val>
          <c:extLst xmlns:c16r2="http://schemas.microsoft.com/office/drawing/2015/06/chart">
            <c:ext xmlns:c16="http://schemas.microsoft.com/office/drawing/2014/chart" uri="{C3380CC4-5D6E-409C-BE32-E72D297353CC}">
              <c16:uniqueId val="{00000007-B65B-494B-84F9-32787FB55C3F}"/>
            </c:ext>
          </c:extLst>
        </c:ser>
        <c:ser>
          <c:idx val="2"/>
          <c:order val="2"/>
          <c:tx>
            <c:strRef>
              <c:f>Sheet1!$E$1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Sheet1!$B$2:$B$4</c:f>
              <c:strCache>
                <c:ptCount val="3"/>
                <c:pt idx="0">
                  <c:v>ABC1</c:v>
                </c:pt>
                <c:pt idx="1">
                  <c:v>C2DE</c:v>
                </c:pt>
                <c:pt idx="2">
                  <c:v>Student</c:v>
                </c:pt>
              </c:strCache>
            </c:strRef>
          </c:cat>
          <c:val>
            <c:numRef>
              <c:f>Sheet1!$E$2:$E$4</c:f>
              <c:numCache>
                <c:formatCode>0%</c:formatCode>
                <c:ptCount val="3"/>
                <c:pt idx="0">
                  <c:v>0.74</c:v>
                </c:pt>
                <c:pt idx="1">
                  <c:v>0.25</c:v>
                </c:pt>
                <c:pt idx="2">
                  <c:v>0.02</c:v>
                </c:pt>
              </c:numCache>
            </c:numRef>
          </c:val>
          <c:extLst xmlns:c16r2="http://schemas.microsoft.com/office/drawing/2015/06/chart">
            <c:ext xmlns:c16="http://schemas.microsoft.com/office/drawing/2014/chart" uri="{C3380CC4-5D6E-409C-BE32-E72D297353CC}">
              <c16:uniqueId val="{0000000B-B65B-494B-84F9-32787FB55C3F}"/>
            </c:ext>
          </c:extLst>
        </c:ser>
        <c:ser>
          <c:idx val="3"/>
          <c:order val="3"/>
          <c:tx>
            <c:strRef>
              <c:f>Sheet1!$F$1</c:f>
              <c:strCache>
                <c:ptCount val="1"/>
                <c:pt idx="0">
                  <c:v>Lincolnshire</c:v>
                </c:pt>
              </c:strCache>
            </c:strRef>
          </c:tx>
          <c:spPr>
            <a:solidFill>
              <a:srgbClr val="00B05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Sheet1!$B$2:$B$4</c:f>
              <c:strCache>
                <c:ptCount val="3"/>
                <c:pt idx="0">
                  <c:v>ABC1</c:v>
                </c:pt>
                <c:pt idx="1">
                  <c:v>C2DE</c:v>
                </c:pt>
                <c:pt idx="2">
                  <c:v>Student</c:v>
                </c:pt>
              </c:strCache>
            </c:strRef>
          </c:cat>
          <c:val>
            <c:numRef>
              <c:f>Sheet1!$F$2:$F$4</c:f>
              <c:numCache>
                <c:formatCode>0%</c:formatCode>
                <c:ptCount val="3"/>
                <c:pt idx="0">
                  <c:v>0.59</c:v>
                </c:pt>
                <c:pt idx="1">
                  <c:v>0.35</c:v>
                </c:pt>
                <c:pt idx="2">
                  <c:v>0.06</c:v>
                </c:pt>
              </c:numCache>
            </c:numRef>
          </c:val>
          <c:extLst xmlns:c16r2="http://schemas.microsoft.com/office/drawing/2015/06/chart">
            <c:ext xmlns:c16="http://schemas.microsoft.com/office/drawing/2014/chart" uri="{C3380CC4-5D6E-409C-BE32-E72D297353CC}">
              <c16:uniqueId val="{00000000-3CE9-4AA2-896D-72179908C9DE}"/>
            </c:ext>
          </c:extLst>
        </c:ser>
        <c:dLbls>
          <c:dLblPos val="outEnd"/>
          <c:showLegendKey val="0"/>
          <c:showVal val="1"/>
          <c:showCatName val="0"/>
          <c:showSerName val="0"/>
          <c:showPercent val="0"/>
          <c:showBubbleSize val="0"/>
        </c:dLbls>
        <c:gapWidth val="100"/>
        <c:axId val="193341696"/>
        <c:axId val="193363968"/>
      </c:barChart>
      <c:catAx>
        <c:axId val="193341696"/>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3363968"/>
        <c:crosses val="autoZero"/>
        <c:auto val="0"/>
        <c:lblAlgn val="ctr"/>
        <c:lblOffset val="100"/>
        <c:noMultiLvlLbl val="0"/>
      </c:catAx>
      <c:valAx>
        <c:axId val="193363968"/>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3341696"/>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2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2017</c:v>
                </c:pt>
              </c:strCache>
            </c:strRef>
          </c:tx>
          <c:spPr>
            <a:solidFill>
              <a:srgbClr val="3399FF"/>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61%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E89-4107-B934-961BA049D616}"/>
                </c:ext>
              </c:extLst>
            </c:dLbl>
            <c:dLbl>
              <c:idx val="1"/>
              <c:layout/>
              <c:tx>
                <c:rich>
                  <a:bodyPr/>
                  <a:lstStyle/>
                  <a:p>
                    <a:pPr algn="ctr">
                      <a:defRPr/>
                    </a:pPr>
                    <a:r>
                      <a:rPr lang="en-US" baseline="0">
                        <a:latin typeface="Tahoma"/>
                        <a:ea typeface="Tahoma"/>
                        <a:cs typeface="Tahoma"/>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E89-4107-B934-961BA049D616}"/>
                </c:ext>
              </c:extLst>
            </c:dLbl>
            <c:dLbl>
              <c:idx val="2"/>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E89-4107-B934-961BA049D616}"/>
                </c:ext>
              </c:extLst>
            </c:dLbl>
            <c:dLbl>
              <c:idx val="3"/>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E89-4107-B934-961BA049D616}"/>
                </c:ext>
              </c:extLst>
            </c:dLbl>
            <c:dLbl>
              <c:idx val="4"/>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E89-4107-B934-961BA049D616}"/>
                </c:ext>
              </c:extLst>
            </c:dLbl>
            <c:dLbl>
              <c:idx val="5"/>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E89-4107-B934-961BA049D616}"/>
                </c:ext>
              </c:extLst>
            </c:dLbl>
            <c:dLbl>
              <c:idx val="6"/>
              <c:layout/>
              <c:tx>
                <c:rich>
                  <a:bodyPr/>
                  <a:lstStyle/>
                  <a:p>
                    <a:pPr algn="ctr">
                      <a:defRPr/>
                    </a:pPr>
                    <a:r>
                      <a:rPr lang="en-US" baseline="0">
                        <a:latin typeface="Tahoma"/>
                        <a:ea typeface="Tahoma"/>
                        <a:cs typeface="Tahoma"/>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E89-4107-B934-961BA049D616}"/>
                </c:ext>
              </c:extLst>
            </c:dLbl>
            <c:dLbl>
              <c:idx val="7"/>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E89-4107-B934-961BA049D616}"/>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Married</c:v>
                </c:pt>
                <c:pt idx="1">
                  <c:v>Widowed</c:v>
                </c:pt>
                <c:pt idx="2">
                  <c:v>Divorced</c:v>
                </c:pt>
                <c:pt idx="3">
                  <c:v>Separated</c:v>
                </c:pt>
                <c:pt idx="4">
                  <c:v>In a domestic partnership or civil union</c:v>
                </c:pt>
                <c:pt idx="5">
                  <c:v>Single, but cohabiting with a significant other</c:v>
                </c:pt>
                <c:pt idx="6">
                  <c:v>Single, never married</c:v>
                </c:pt>
                <c:pt idx="7">
                  <c:v>Prefer not to say</c:v>
                </c:pt>
              </c:strCache>
            </c:strRef>
          </c:cat>
          <c:val>
            <c:numRef>
              <c:f>'Sheet1'!$C$2:$C$9</c:f>
              <c:numCache>
                <c:formatCode>0%</c:formatCode>
                <c:ptCount val="8"/>
                <c:pt idx="0">
                  <c:v>0.61</c:v>
                </c:pt>
                <c:pt idx="1">
                  <c:v>0.03</c:v>
                </c:pt>
                <c:pt idx="2">
                  <c:v>0.06</c:v>
                </c:pt>
                <c:pt idx="3">
                  <c:v>0.02</c:v>
                </c:pt>
                <c:pt idx="4">
                  <c:v>0.05</c:v>
                </c:pt>
                <c:pt idx="5">
                  <c:v>0.09</c:v>
                </c:pt>
                <c:pt idx="6">
                  <c:v>0.1</c:v>
                </c:pt>
                <c:pt idx="7">
                  <c:v>0.04</c:v>
                </c:pt>
              </c:numCache>
            </c:numRef>
          </c:val>
          <c:extLst xmlns:c16r2="http://schemas.microsoft.com/office/drawing/2015/06/chart">
            <c:ext xmlns:c16="http://schemas.microsoft.com/office/drawing/2014/chart" uri="{C3380CC4-5D6E-409C-BE32-E72D297353CC}">
              <c16:uniqueId val="{00000008-9E89-4107-B934-961BA049D616}"/>
            </c:ext>
          </c:extLst>
        </c:ser>
        <c:ser>
          <c:idx val="1"/>
          <c:order val="1"/>
          <c:tx>
            <c:strRef>
              <c:f>Sheet1!$D$1</c:f>
              <c:strCache>
                <c:ptCount val="1"/>
                <c:pt idx="0">
                  <c:v>2018</c:v>
                </c:pt>
              </c:strCache>
            </c:strRef>
          </c:tx>
          <c:spPr>
            <a:solidFill>
              <a:srgbClr val="0B3B6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63%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E89-4107-B934-961BA049D616}"/>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E89-4107-B934-961BA049D616}"/>
                </c:ext>
              </c:extLst>
            </c:dLbl>
            <c:dLbl>
              <c:idx val="2"/>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E89-4107-B934-961BA049D616}"/>
                </c:ext>
              </c:extLst>
            </c:dLbl>
            <c:dLbl>
              <c:idx val="3"/>
              <c:layout/>
              <c:tx>
                <c:rich>
                  <a:bodyPr/>
                  <a:lstStyle/>
                  <a:p>
                    <a:pPr algn="ctr">
                      <a:defRPr/>
                    </a:pPr>
                    <a:r>
                      <a:rPr lang="en-US" baseline="0">
                        <a:latin typeface="Tahoma"/>
                        <a:ea typeface="Tahoma"/>
                        <a:cs typeface="Tahoma"/>
                      </a:rPr>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9E89-4107-B934-961BA049D616}"/>
                </c:ext>
              </c:extLst>
            </c:dLbl>
            <c:dLbl>
              <c:idx val="4"/>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E89-4107-B934-961BA049D616}"/>
                </c:ext>
              </c:extLst>
            </c:dLbl>
            <c:dLbl>
              <c:idx val="5"/>
              <c:layout/>
              <c:tx>
                <c:rich>
                  <a:bodyPr/>
                  <a:lstStyle/>
                  <a:p>
                    <a:pPr algn="ctr">
                      <a:defRPr/>
                    </a:pPr>
                    <a:r>
                      <a:rPr lang="en-US" baseline="0">
                        <a:latin typeface="Tahoma"/>
                        <a:ea typeface="Tahoma"/>
                        <a:cs typeface="Tahoma"/>
                      </a:rPr>
                      <a:t>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9E89-4107-B934-961BA049D616}"/>
                </c:ext>
              </c:extLst>
            </c:dLbl>
            <c:dLbl>
              <c:idx val="6"/>
              <c:layout/>
              <c:tx>
                <c:rich>
                  <a:bodyPr/>
                  <a:lstStyle/>
                  <a:p>
                    <a:pPr algn="ctr">
                      <a:defRPr/>
                    </a:pPr>
                    <a:r>
                      <a:rPr lang="en-US" baseline="0">
                        <a:latin typeface="Tahoma"/>
                        <a:ea typeface="Tahoma"/>
                        <a:cs typeface="Tahoma"/>
                      </a:rPr>
                      <a:t>10%</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9E89-4107-B934-961BA049D616}"/>
                </c:ext>
              </c:extLst>
            </c:dLbl>
            <c:dLbl>
              <c:idx val="7"/>
              <c:layout/>
              <c:tx>
                <c:rich>
                  <a:bodyPr/>
                  <a:lstStyle/>
                  <a:p>
                    <a:pPr algn="ctr">
                      <a:defRPr/>
                    </a:pPr>
                    <a:r>
                      <a:rPr lang="en-US" baseline="0">
                        <a:latin typeface="Tahoma"/>
                        <a:ea typeface="Tahoma"/>
                        <a:cs typeface="Tahoma"/>
                      </a:rPr>
                      <a:t>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9E89-4107-B934-961BA049D616}"/>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Married</c:v>
                </c:pt>
                <c:pt idx="1">
                  <c:v>Widowed</c:v>
                </c:pt>
                <c:pt idx="2">
                  <c:v>Divorced</c:v>
                </c:pt>
                <c:pt idx="3">
                  <c:v>Separated</c:v>
                </c:pt>
                <c:pt idx="4">
                  <c:v>In a domestic partnership or civil union</c:v>
                </c:pt>
                <c:pt idx="5">
                  <c:v>Single, but cohabiting with a significant other</c:v>
                </c:pt>
                <c:pt idx="6">
                  <c:v>Single, never married</c:v>
                </c:pt>
                <c:pt idx="7">
                  <c:v>Prefer not to say</c:v>
                </c:pt>
              </c:strCache>
            </c:strRef>
          </c:cat>
          <c:val>
            <c:numRef>
              <c:f>'Sheet1'!$D$2:$D$9</c:f>
              <c:numCache>
                <c:formatCode>0%</c:formatCode>
                <c:ptCount val="8"/>
                <c:pt idx="0">
                  <c:v>0.63</c:v>
                </c:pt>
                <c:pt idx="1">
                  <c:v>0.05</c:v>
                </c:pt>
                <c:pt idx="2">
                  <c:v>0.06</c:v>
                </c:pt>
                <c:pt idx="3">
                  <c:v>0.01</c:v>
                </c:pt>
                <c:pt idx="4">
                  <c:v>0.04</c:v>
                </c:pt>
                <c:pt idx="5">
                  <c:v>7.0000000000000007E-2</c:v>
                </c:pt>
                <c:pt idx="6">
                  <c:v>0.1</c:v>
                </c:pt>
                <c:pt idx="7">
                  <c:v>0.03</c:v>
                </c:pt>
              </c:numCache>
            </c:numRef>
          </c:val>
          <c:extLst xmlns:c16r2="http://schemas.microsoft.com/office/drawing/2015/06/chart">
            <c:ext xmlns:c16="http://schemas.microsoft.com/office/drawing/2014/chart" uri="{C3380CC4-5D6E-409C-BE32-E72D297353CC}">
              <c16:uniqueId val="{00000011-9E89-4107-B934-961BA049D616}"/>
            </c:ext>
          </c:extLst>
        </c:ser>
        <c:ser>
          <c:idx val="2"/>
          <c:order val="2"/>
          <c:tx>
            <c:strRef>
              <c:f>Sheet1!$E$1</c:f>
              <c:strCache>
                <c:ptCount val="1"/>
                <c:pt idx="0">
                  <c:v>2019</c:v>
                </c:pt>
              </c:strCache>
            </c:strRef>
          </c:tx>
          <c:spPr>
            <a:solidFill>
              <a:srgbClr val="6A279C"/>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baseline="0">
                        <a:latin typeface="Tahoma"/>
                        <a:ea typeface="Tahoma"/>
                        <a:cs typeface="Tahoma"/>
                      </a:rPr>
                      <a:t>63%</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9E89-4107-B934-961BA049D616}"/>
                </c:ext>
              </c:extLst>
            </c:dLbl>
            <c:dLbl>
              <c:idx val="1"/>
              <c:layout/>
              <c:tx>
                <c:rich>
                  <a:bodyPr/>
                  <a:lstStyle/>
                  <a:p>
                    <a:pPr algn="ctr">
                      <a:defRPr/>
                    </a:pPr>
                    <a:r>
                      <a:rPr lang="en-US" baseline="0">
                        <a:latin typeface="Tahoma"/>
                        <a:ea typeface="Tahoma"/>
                        <a:cs typeface="Tahoma"/>
                      </a:rPr>
                      <a:t>5%</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9E89-4107-B934-961BA049D616}"/>
                </c:ext>
              </c:extLst>
            </c:dLbl>
            <c:dLbl>
              <c:idx val="2"/>
              <c:layout/>
              <c:tx>
                <c:rich>
                  <a:bodyPr/>
                  <a:lstStyle/>
                  <a:p>
                    <a:pPr algn="ctr">
                      <a:defRPr/>
                    </a:pPr>
                    <a:r>
                      <a:rPr lang="en-US" baseline="0">
                        <a:latin typeface="Tahoma"/>
                        <a:ea typeface="Tahoma"/>
                        <a:cs typeface="Tahoma"/>
                      </a:rPr>
                      <a:t>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9E89-4107-B934-961BA049D616}"/>
                </c:ext>
              </c:extLst>
            </c:dLbl>
            <c:dLbl>
              <c:idx val="3"/>
              <c:layout/>
              <c:tx>
                <c:rich>
                  <a:bodyPr/>
                  <a:lstStyle/>
                  <a:p>
                    <a:pPr algn="ctr">
                      <a:defRPr/>
                    </a:pPr>
                    <a:r>
                      <a:rPr lang="en-US" baseline="0">
                        <a:latin typeface="Tahoma"/>
                        <a:ea typeface="Tahoma"/>
                        <a:cs typeface="Tahoma"/>
                      </a:rPr>
                      <a:t>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9E89-4107-B934-961BA049D616}"/>
                </c:ext>
              </c:extLst>
            </c:dLbl>
            <c:dLbl>
              <c:idx val="4"/>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9E89-4107-B934-961BA049D616}"/>
                </c:ext>
              </c:extLst>
            </c:dLbl>
            <c:dLbl>
              <c:idx val="5"/>
              <c:layout/>
              <c:tx>
                <c:rich>
                  <a:bodyPr/>
                  <a:lstStyle/>
                  <a:p>
                    <a:pPr algn="ctr">
                      <a:defRPr/>
                    </a:pPr>
                    <a:r>
                      <a:rPr lang="en-US" baseline="0">
                        <a:latin typeface="Tahoma"/>
                        <a:ea typeface="Tahoma"/>
                        <a:cs typeface="Tahoma"/>
                      </a:rPr>
                      <a:t>8%</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9E89-4107-B934-961BA049D616}"/>
                </c:ext>
              </c:extLst>
            </c:dLbl>
            <c:dLbl>
              <c:idx val="6"/>
              <c:layout/>
              <c:tx>
                <c:rich>
                  <a:bodyPr/>
                  <a:lstStyle/>
                  <a:p>
                    <a:pPr algn="ctr">
                      <a:defRPr/>
                    </a:pPr>
                    <a:r>
                      <a:rPr lang="en-US" baseline="0">
                        <a:latin typeface="Tahoma"/>
                        <a:ea typeface="Tahoma"/>
                        <a:cs typeface="Tahoma"/>
                      </a:rPr>
                      <a:t>9%</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9E89-4107-B934-961BA049D616}"/>
                </c:ext>
              </c:extLst>
            </c:dLbl>
            <c:dLbl>
              <c:idx val="7"/>
              <c:layout/>
              <c:tx>
                <c:rich>
                  <a:bodyPr/>
                  <a:lstStyle/>
                  <a:p>
                    <a:pPr algn="ctr">
                      <a:defRPr/>
                    </a:pPr>
                    <a:r>
                      <a:rPr lang="en-US" baseline="0">
                        <a:latin typeface="Tahoma"/>
                        <a:ea typeface="Tahoma"/>
                        <a:cs typeface="Tahoma"/>
                      </a:rPr>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9E89-4107-B934-961BA049D616}"/>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'Sheet1'!$B$2:$B$9</c:f>
              <c:strCache>
                <c:ptCount val="8"/>
                <c:pt idx="0">
                  <c:v>Married</c:v>
                </c:pt>
                <c:pt idx="1">
                  <c:v>Widowed</c:v>
                </c:pt>
                <c:pt idx="2">
                  <c:v>Divorced</c:v>
                </c:pt>
                <c:pt idx="3">
                  <c:v>Separated</c:v>
                </c:pt>
                <c:pt idx="4">
                  <c:v>In a domestic partnership or civil union</c:v>
                </c:pt>
                <c:pt idx="5">
                  <c:v>Single, but cohabiting with a significant other</c:v>
                </c:pt>
                <c:pt idx="6">
                  <c:v>Single, never married</c:v>
                </c:pt>
                <c:pt idx="7">
                  <c:v>Prefer not to say</c:v>
                </c:pt>
              </c:strCache>
            </c:strRef>
          </c:cat>
          <c:val>
            <c:numRef>
              <c:f>'Sheet1'!$E$2:$E$9</c:f>
              <c:numCache>
                <c:formatCode>0%</c:formatCode>
                <c:ptCount val="8"/>
                <c:pt idx="0">
                  <c:v>0.63</c:v>
                </c:pt>
                <c:pt idx="1">
                  <c:v>0.05</c:v>
                </c:pt>
                <c:pt idx="2">
                  <c:v>0.06</c:v>
                </c:pt>
                <c:pt idx="3">
                  <c:v>0.02</c:v>
                </c:pt>
                <c:pt idx="4">
                  <c:v>0.04</c:v>
                </c:pt>
                <c:pt idx="5">
                  <c:v>0.08</c:v>
                </c:pt>
                <c:pt idx="6">
                  <c:v>0.09</c:v>
                </c:pt>
                <c:pt idx="7">
                  <c:v>0.04</c:v>
                </c:pt>
              </c:numCache>
            </c:numRef>
          </c:val>
          <c:extLst xmlns:c16r2="http://schemas.microsoft.com/office/drawing/2015/06/chart">
            <c:ext xmlns:c16="http://schemas.microsoft.com/office/drawing/2014/chart" uri="{C3380CC4-5D6E-409C-BE32-E72D297353CC}">
              <c16:uniqueId val="{0000001A-9E89-4107-B934-961BA049D616}"/>
            </c:ext>
          </c:extLst>
        </c:ser>
        <c:dLbls>
          <c:showLegendKey val="1"/>
          <c:showVal val="1"/>
          <c:showCatName val="1"/>
          <c:showSerName val="1"/>
          <c:showPercent val="1"/>
          <c:showBubbleSize val="1"/>
        </c:dLbls>
        <c:gapWidth val="100"/>
        <c:axId val="193619840"/>
        <c:axId val="193621376"/>
      </c:barChart>
      <c:catAx>
        <c:axId val="193619840"/>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193621376"/>
        <c:crosses val="autoZero"/>
        <c:auto val="0"/>
        <c:lblAlgn val="ctr"/>
        <c:lblOffset val="100"/>
        <c:noMultiLvlLbl val="0"/>
      </c:catAx>
      <c:valAx>
        <c:axId val="193621376"/>
        <c:scaling>
          <c:orientation val="minMax"/>
          <c:min val="0"/>
        </c:scaling>
        <c:delete val="0"/>
        <c:axPos val="l"/>
        <c:title>
          <c:tx>
            <c:rich>
              <a:bodyPr/>
              <a:lstStyle/>
              <a:p>
                <a:pPr algn="ctr">
                  <a:defRPr/>
                </a:pPr>
                <a:r>
                  <a:rPr lang="en-GB" sz="1000" b="0" baseline="0">
                    <a:latin typeface="Tahoma"/>
                    <a:ea typeface="Tahoma"/>
                    <a:cs typeface="Tahoma"/>
                  </a:rPr>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sz="1000" b="0" i="0" baseline="0">
                <a:latin typeface="Tahoma"/>
                <a:ea typeface="Tahoma"/>
                <a:cs typeface="Tahoma"/>
              </a:defRPr>
            </a:pPr>
            <a:endParaRPr lang="en-US"/>
          </a:p>
        </c:txPr>
        <c:crossAx val="193619840"/>
        <c:crosses val="autoZero"/>
        <c:crossBetween val="between"/>
      </c:valAx>
      <c:spPr>
        <a:noFill/>
        <a:ln w="3989">
          <a:noFill/>
          <a:round/>
        </a:ln>
      </c:spPr>
    </c:plotArea>
    <c:legend>
      <c:legendPos val="t"/>
      <c:layout/>
      <c:overlay val="0"/>
      <c:spPr>
        <a:ln>
          <a:noFill/>
          <a:round/>
        </a:ln>
      </c:spPr>
      <c:txPr>
        <a:bodyPr/>
        <a:lstStyle/>
        <a:p>
          <a:pPr>
            <a:defRPr sz="1200" baseline="0">
              <a:latin typeface="Tahoma"/>
              <a:ea typeface="Tahoma"/>
              <a:cs typeface="Tahoma"/>
            </a:defRPr>
          </a:pPr>
          <a:endParaRPr lang="en-US"/>
        </a:p>
      </c:txPr>
    </c:legend>
    <c:plotVisOnly val="1"/>
    <c:dispBlanksAs val="gap"/>
    <c:showDLblsOverMax val="1"/>
  </c:chart>
  <c:spPr>
    <a:noFill/>
    <a:ln>
      <a:noFill/>
      <a:round/>
    </a:ln>
  </c:spPr>
  <c:txPr>
    <a:bodyPr/>
    <a:lstStyle/>
    <a:p>
      <a:pPr>
        <a:defRPr sz="1000" b="0" i="0" u="none" strike="noStrike" baseline="0" smtId="4294967295">
          <a:solidFill>
            <a:schemeClr val="tx1"/>
          </a:solidFill>
          <a:ea typeface="Tahoma" pitchFamily="34" charset="0"/>
          <a:cs typeface="Tahoma"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2019</c:v>
                </c:pt>
              </c:strCache>
            </c:strRef>
          </c:tx>
          <c:spPr>
            <a:solidFill>
              <a:srgbClr val="7030A0"/>
            </a:solidFill>
            <a:effectLst>
              <a:outerShdw blurRad="50800" dist="38100" dir="2700000" algn="tl" rotWithShape="0">
                <a:srgbClr val="000000">
                  <a:alpha val="40000"/>
                </a:srgbClr>
              </a:outerShdw>
            </a:effectLst>
          </c:spPr>
          <c:invertIfNegative val="0"/>
          <c:dLbls>
            <c:dLbl>
              <c:idx val="0"/>
              <c:layout/>
              <c:tx>
                <c:rich>
                  <a:bodyPr/>
                  <a:lstStyle/>
                  <a:p>
                    <a:pPr algn="ctr">
                      <a:defRPr/>
                    </a:pPr>
                    <a:r>
                      <a:rPr lang="en-US"/>
                      <a:t>47%</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C50-430F-9286-0AD85EE566C9}"/>
                </c:ext>
              </c:extLst>
            </c:dLbl>
            <c:dLbl>
              <c:idx val="1"/>
              <c:layout/>
              <c:tx>
                <c:rich>
                  <a:bodyPr/>
                  <a:lstStyle/>
                  <a:p>
                    <a:pPr algn="ctr">
                      <a:defRPr/>
                    </a:pPr>
                    <a:r>
                      <a:rPr lang="en-US"/>
                      <a:t>36%</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C50-430F-9286-0AD85EE566C9}"/>
                </c:ext>
              </c:extLst>
            </c:dLbl>
            <c:dLbl>
              <c:idx val="2"/>
              <c:layout/>
              <c:tx>
                <c:rich>
                  <a:bodyPr/>
                  <a:lstStyle/>
                  <a:p>
                    <a:pPr algn="ctr">
                      <a:defRPr/>
                    </a:pPr>
                    <a:r>
                      <a:rPr lang="en-US"/>
                      <a:t>12%</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C50-430F-9286-0AD85EE566C9}"/>
                </c:ext>
              </c:extLst>
            </c:dLbl>
            <c:dLbl>
              <c:idx val="3"/>
              <c:layout/>
              <c:tx>
                <c:rich>
                  <a:bodyPr/>
                  <a:lstStyle/>
                  <a:p>
                    <a:pPr algn="ctr">
                      <a:defRPr/>
                    </a:pPr>
                    <a:r>
                      <a:rPr lang="en-US"/>
                      <a:t>4%</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C50-430F-9286-0AD85EE566C9}"/>
                </c:ext>
              </c:extLst>
            </c:dLbl>
            <c:dLbl>
              <c:idx val="4"/>
              <c:layout/>
              <c:tx>
                <c:rich>
                  <a:bodyPr/>
                  <a:lstStyle/>
                  <a:p>
                    <a:pPr algn="ctr">
                      <a:defRPr/>
                    </a:pPr>
                    <a:r>
                      <a:rPr lang="en-US"/>
                      <a:t>1%</a:t>
                    </a:r>
                  </a:p>
                </c:rich>
              </c:tx>
              <c:spPr>
                <a:noFill/>
                <a:ln>
                  <a:noFill/>
                  <a:round/>
                </a:ln>
              </c:spPr>
              <c:showLegendKey val="0"/>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C50-430F-9286-0AD85EE566C9}"/>
                </c:ext>
              </c:extLst>
            </c:dLbl>
            <c:spPr>
              <a:noFill/>
              <a:ln>
                <a:noFill/>
              </a:ln>
              <a:effectLst/>
            </c:spPr>
            <c:showLegendKey val="0"/>
            <c:showVal val="1"/>
            <c:showCatName val="0"/>
            <c:showSerName val="0"/>
            <c:showPercent val="0"/>
            <c:showBubbleSize val="1"/>
            <c:showLeaderLines val="0"/>
            <c:extLst xmlns:c16r2="http://schemas.microsoft.com/office/drawing/2015/06/chart">
              <c:ext xmlns:c15="http://schemas.microsoft.com/office/drawing/2012/chart" uri="{CE6537A1-D6FC-4f65-9D91-7224C49458BB}">
                <c15:showLeaderLines val="0"/>
              </c:ext>
            </c:extLst>
          </c:dLbls>
          <c:cat>
            <c:strRef>
              <c:f>'Sheet1'!$B$2:$B$6</c:f>
              <c:strCache>
                <c:ptCount val="5"/>
                <c:pt idx="0">
                  <c:v>A village or hamlet</c:v>
                </c:pt>
                <c:pt idx="1">
                  <c:v>A town</c:v>
                </c:pt>
                <c:pt idx="2">
                  <c:v>A city</c:v>
                </c:pt>
                <c:pt idx="3">
                  <c:v>An isolated dwelling</c:v>
                </c:pt>
                <c:pt idx="4">
                  <c:v>Other</c:v>
                </c:pt>
              </c:strCache>
            </c:strRef>
          </c:cat>
          <c:val>
            <c:numRef>
              <c:f>'Sheet1'!$C$2:$C$6</c:f>
              <c:numCache>
                <c:formatCode>0%</c:formatCode>
                <c:ptCount val="5"/>
                <c:pt idx="0">
                  <c:v>0.47</c:v>
                </c:pt>
                <c:pt idx="1">
                  <c:v>0.36</c:v>
                </c:pt>
                <c:pt idx="2">
                  <c:v>0.12</c:v>
                </c:pt>
                <c:pt idx="3">
                  <c:v>0.04</c:v>
                </c:pt>
                <c:pt idx="4">
                  <c:v>0.01</c:v>
                </c:pt>
              </c:numCache>
            </c:numRef>
          </c:val>
          <c:extLst xmlns:c16r2="http://schemas.microsoft.com/office/drawing/2015/06/chart">
            <c:ext xmlns:c16="http://schemas.microsoft.com/office/drawing/2014/chart" uri="{C3380CC4-5D6E-409C-BE32-E72D297353CC}">
              <c16:uniqueId val="{00000005-FC50-430F-9286-0AD85EE566C9}"/>
            </c:ext>
          </c:extLst>
        </c:ser>
        <c:dLbls>
          <c:showLegendKey val="1"/>
          <c:showVal val="1"/>
          <c:showCatName val="1"/>
          <c:showSerName val="1"/>
          <c:showPercent val="1"/>
          <c:showBubbleSize val="1"/>
        </c:dLbls>
        <c:gapWidth val="100"/>
        <c:axId val="193791872"/>
        <c:axId val="193793408"/>
      </c:barChart>
      <c:catAx>
        <c:axId val="193791872"/>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93793408"/>
        <c:crosses val="autoZero"/>
        <c:auto val="0"/>
        <c:lblAlgn val="ctr"/>
        <c:lblOffset val="100"/>
        <c:noMultiLvlLbl val="0"/>
      </c:catAx>
      <c:valAx>
        <c:axId val="193793408"/>
        <c:scaling>
          <c:orientation val="minMax"/>
          <c:min val="0"/>
        </c:scaling>
        <c:delete val="0"/>
        <c:axPos val="l"/>
        <c:title>
          <c:tx>
            <c:rich>
              <a:bodyPr/>
              <a:lstStyle/>
              <a:p>
                <a:pPr algn="ctr">
                  <a:defRPr/>
                </a:pPr>
                <a:r>
                  <a:rPr lang="en-GB"/>
                  <a:t>Column %</a:t>
                </a:r>
              </a:p>
            </c:rich>
          </c:tx>
          <c:layout/>
          <c:overlay val="0"/>
          <c:spPr>
            <a:noFill/>
            <a:ln w="31909">
              <a:noFill/>
              <a:round/>
            </a:ln>
          </c:spPr>
        </c:title>
        <c:numFmt formatCode="0%" sourceLinked="0"/>
        <c:majorTickMark val="out"/>
        <c:minorTickMark val="none"/>
        <c:tickLblPos val="nextTo"/>
        <c:spPr>
          <a:ln>
            <a:solidFill>
              <a:schemeClr val="tx1"/>
            </a:solidFill>
          </a:ln>
        </c:spPr>
        <c:txPr>
          <a:bodyPr rot="0" vert="horz"/>
          <a:lstStyle/>
          <a:p>
            <a:pPr>
              <a:defRPr/>
            </a:pPr>
            <a:endParaRPr lang="en-US"/>
          </a:p>
        </c:txPr>
        <c:crossAx val="193791872"/>
        <c:crosses val="autoZero"/>
        <c:crossBetween val="between"/>
      </c:valAx>
      <c:spPr>
        <a:noFill/>
        <a:ln w="3989">
          <a:noFill/>
          <a:round/>
        </a:ln>
      </c:spPr>
    </c:plotArea>
    <c:legend>
      <c:legendPos val="t"/>
      <c:layout/>
      <c:overlay val="0"/>
      <c:spPr>
        <a:ln>
          <a:noFill/>
          <a:round/>
        </a:ln>
      </c:spPr>
    </c:legend>
    <c:plotVisOnly val="1"/>
    <c:dispBlanksAs val="gap"/>
    <c:showDLblsOverMax val="1"/>
  </c:chart>
  <c:spPr>
    <a:noFill/>
    <a:ln>
      <a:noFill/>
      <a:round/>
    </a:ln>
  </c:spPr>
  <c:txPr>
    <a:bodyPr/>
    <a:lstStyle/>
    <a:p>
      <a:pPr>
        <a:defRPr sz="1400" b="0" i="0" u="none" strike="noStrike" baseline="0" smtId="4294967295">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6EB75D03-F574-4098-A3CE-A0F6CE7E74BB}" type="datetimeFigureOut">
              <a:rPr lang="en-GB" smtClean="0"/>
              <a:t>15/04/2020</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A6B714A9-3421-4629-997C-D20F69F8607A}" type="slidenum">
              <a:rPr lang="en-GB" smtClean="0"/>
              <a:t>‹#›</a:t>
            </a:fld>
            <a:endParaRPr lang="en-GB"/>
          </a:p>
        </p:txBody>
      </p:sp>
    </p:spTree>
    <p:extLst>
      <p:ext uri="{BB962C8B-B14F-4D97-AF65-F5344CB8AC3E}">
        <p14:creationId xmlns:p14="http://schemas.microsoft.com/office/powerpoint/2010/main" val="36655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064">
              <a:defRPr/>
            </a:pPr>
            <a:fld id="{DBE48E29-36C4-408A-9454-D44E1098763C}" type="slidenum">
              <a:rPr lang="en-GB">
                <a:solidFill>
                  <a:prstClr val="black"/>
                </a:solidFill>
                <a:latin typeface="Calibri"/>
                <a:cs typeface="Arial"/>
              </a:rPr>
              <a:pPr defTabSz="966064">
                <a:defRPr/>
              </a:pPr>
              <a:t>1</a:t>
            </a:fld>
            <a:endParaRPr lang="en-GB" dirty="0">
              <a:solidFill>
                <a:prstClr val="black"/>
              </a:solidFill>
              <a:latin typeface="Calibri"/>
              <a:cs typeface="Arial"/>
            </a:endParaRPr>
          </a:p>
        </p:txBody>
      </p:sp>
    </p:spTree>
    <p:extLst>
      <p:ext uri="{BB962C8B-B14F-4D97-AF65-F5344CB8AC3E}">
        <p14:creationId xmlns:p14="http://schemas.microsoft.com/office/powerpoint/2010/main" val="5164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27534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173235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81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defTabSz="966064">
              <a:defRPr/>
            </a:pPr>
            <a:fld id="{DBE48E29-36C4-408A-9454-D44E1098763C}" type="slidenum">
              <a:rPr lang="en-GB">
                <a:solidFill>
                  <a:prstClr val="black"/>
                </a:solidFill>
                <a:latin typeface="Calibri"/>
                <a:cs typeface="Arial"/>
              </a:rPr>
              <a:pPr defTabSz="966064">
                <a:defRPr/>
              </a:pPr>
              <a:t>2</a:t>
            </a:fld>
            <a:endParaRPr lang="en-GB">
              <a:solidFill>
                <a:prstClr val="black"/>
              </a:solidFill>
              <a:latin typeface="Calibri"/>
              <a:cs typeface="Arial"/>
            </a:endParaRPr>
          </a:p>
        </p:txBody>
      </p:sp>
    </p:spTree>
    <p:extLst>
      <p:ext uri="{BB962C8B-B14F-4D97-AF65-F5344CB8AC3E}">
        <p14:creationId xmlns:p14="http://schemas.microsoft.com/office/powerpoint/2010/main" val="2605351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43050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870513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53589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02609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4120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96042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18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099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1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121668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99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094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902459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41</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831041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501745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46</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86213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48</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49</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92082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50</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096711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51</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09048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52</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028183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53</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54</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55</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57</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58</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60</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61</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62</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63</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64</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200" b="0" i="0" u="none" strike="noStrike" kern="120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190914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66</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67</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68</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69</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59102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063798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890087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378492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190342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75</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76</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77</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AD4D9B-30E5-4D13-9C37-CEC8E632B947}" type="slidenum">
              <a:rPr lang="en-US"/>
              <a:t>78</a:t>
            </a:fld>
            <a:endParaRPr lang="en-US"/>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77234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66064">
              <a:defRPr/>
            </a:pPr>
            <a:fld id="{87AD4D9B-30E5-4D13-9C37-CEC8E632B947}" type="slidenum">
              <a:rPr lang="en-US">
                <a:solidFill>
                  <a:prstClr val="black"/>
                </a:solidFill>
                <a:latin typeface="Calibri"/>
                <a:cs typeface="Arial"/>
              </a:rPr>
              <a:pPr defTabSz="966064">
                <a:defRPr/>
              </a:pPr>
              <a:t>79</a:t>
            </a:fld>
            <a:endParaRPr lang="en-US">
              <a:solidFill>
                <a:prstClr val="black"/>
              </a:solidFill>
              <a:latin typeface="Calibri"/>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dirty="0"/>
          </a:p>
        </p:txBody>
      </p:sp>
    </p:spTree>
    <p:extLst>
      <p:ext uri="{BB962C8B-B14F-4D97-AF65-F5344CB8AC3E}">
        <p14:creationId xmlns:p14="http://schemas.microsoft.com/office/powerpoint/2010/main" val="24770922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200" b="0" i="0" u="none" strike="noStrike" kern="120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
        <p:nvSpPr>
          <p:cNvPr id="28674" name="Rectangle 2"/>
          <p:cNvSpPr>
            <a:spLocks noGrp="1" noRot="1" noChangeAspect="1" noChangeArrowheads="1" noTextEdit="1"/>
          </p:cNvSpPr>
          <p:nvPr>
            <p:ph type="sldImg"/>
          </p:nvPr>
        </p:nvSpPr>
        <p:spPr>
          <a:xfrm>
            <a:off x="381000" y="685800"/>
            <a:ext cx="6096000" cy="3429000"/>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6563158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1517-E57A-4E8C-AEE6-67C59AF408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4" name="Rectangle 2"/>
          <p:cNvSpPr>
            <a:spLocks noGrp="1" noRot="1" noChangeAspect="1" noChangeArrowheads="1" noTextEdit="1"/>
          </p:cNvSpPr>
          <p:nvPr>
            <p:ph type="sldImg"/>
          </p:nvPr>
        </p:nvSpPr>
        <p:spPr>
          <a:xfrm>
            <a:off x="381000" y="685800"/>
            <a:ext cx="6096000" cy="3429000"/>
          </a:xfrm>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234021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4017942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425331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0396351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87AD4D9B-30E5-4D13-9C37-CEC8E632B947}" type="slidenum">
              <a:rPr kumimoji="0" lang="en-US" sz="1300" b="0" i="0" u="none" strike="noStrike" kern="1200" cap="none" spc="0" normalizeH="0" baseline="0" noProof="0">
                <a:ln>
                  <a:noFill/>
                </a:ln>
                <a:solidFill>
                  <a:prstClr val="black"/>
                </a:solidFill>
                <a:effectLst/>
                <a:uLnTx/>
                <a:uFillTx/>
                <a:latin typeface="Calibri"/>
                <a:ea typeface="+mn-ea"/>
                <a:cs typeface="Arial"/>
              </a:rPr>
              <a:pPr marL="0" marR="0" lvl="0" indent="0" algn="r" defTabSz="966064"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a:ea typeface="+mn-ea"/>
              <a:cs typeface="Arial"/>
            </a:endParaRPr>
          </a:p>
        </p:txBody>
      </p:sp>
      <p:sp>
        <p:nvSpPr>
          <p:cNvPr id="28674" name="Rectangle 2"/>
          <p:cNvSpPr>
            <a:spLocks noGrp="1" noRot="1" noChangeAspect="1" noChangeArrowheads="1" noTextEdit="1"/>
          </p:cNvSpPr>
          <p:nvPr>
            <p:ph type="sldImg"/>
          </p:nvPr>
        </p:nvSpPr>
        <p:spPr>
          <a:xfrm>
            <a:off x="104775" y="750888"/>
            <a:ext cx="6678613" cy="3757612"/>
          </a:xfrm>
        </p:spPr>
      </p:sp>
      <p:sp>
        <p:nvSpPr>
          <p:cNvPr id="2867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9598557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064">
              <a:defRPr/>
            </a:pPr>
            <a:fld id="{DBE48E29-36C4-408A-9454-D44E1098763C}" type="slidenum">
              <a:rPr lang="en-GB">
                <a:solidFill>
                  <a:prstClr val="black"/>
                </a:solidFill>
                <a:latin typeface="Calibri"/>
                <a:cs typeface="Arial"/>
              </a:rPr>
              <a:pPr defTabSz="966064">
                <a:defRPr/>
              </a:pPr>
              <a:t>96</a:t>
            </a:fld>
            <a:endParaRPr lang="en-GB">
              <a:solidFill>
                <a:prstClr val="black"/>
              </a:solidFill>
              <a:latin typeface="Calibri"/>
              <a:cs typeface="Arial"/>
            </a:endParaRPr>
          </a:p>
        </p:txBody>
      </p:sp>
    </p:spTree>
    <p:extLst>
      <p:ext uri="{BB962C8B-B14F-4D97-AF65-F5344CB8AC3E}">
        <p14:creationId xmlns:p14="http://schemas.microsoft.com/office/powerpoint/2010/main" val="20939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381" y="2124044"/>
            <a:ext cx="9313035" cy="1304957"/>
          </a:xfrm>
        </p:spPr>
        <p:txBody>
          <a:bodyPr>
            <a:normAutofit/>
          </a:bodyPr>
          <a:lstStyle>
            <a:lvl1pPr>
              <a:defRPr sz="4267">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382" y="3909053"/>
            <a:ext cx="7968885" cy="1824203"/>
          </a:xfrm>
        </p:spPr>
        <p:txBody>
          <a:bodyPr/>
          <a:lstStyle>
            <a:lvl1pPr marL="0" indent="0" algn="l">
              <a:buNone/>
              <a:defRPr>
                <a:solidFill>
                  <a:srgbClr val="FF0066"/>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cxnSp>
        <p:nvCxnSpPr>
          <p:cNvPr id="8" name="Straight Connector 7"/>
          <p:cNvCxnSpPr/>
          <p:nvPr userDrawn="1"/>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1245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28393414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08438547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1"/>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1"/>
          </a:xfrm>
        </p:spPr>
        <p:txBody>
          <a:bodyPr/>
          <a:lstStyle>
            <a:lvl1pPr>
              <a:defRPr/>
            </a:lvl1pPr>
          </a:lstStyle>
          <a:p>
            <a:fld id="{50DE9A6E-8F21-484F-844E-94FEC60E2113}" type="slidenum">
              <a:rPr lang="en-US"/>
              <a:t>‹#›</a:t>
            </a:fld>
            <a:endParaRPr lang="en-US"/>
          </a:p>
        </p:txBody>
      </p:sp>
    </p:spTree>
    <p:extLst>
      <p:ext uri="{BB962C8B-B14F-4D97-AF65-F5344CB8AC3E}">
        <p14:creationId xmlns:p14="http://schemas.microsoft.com/office/powerpoint/2010/main" val="1894034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4F706-2893-4481-BDBB-4D61FAD9758F}"/>
              </a:ext>
            </a:extLst>
          </p:cNvPr>
          <p:cNvSpPr>
            <a:spLocks noGrp="1"/>
          </p:cNvSpPr>
          <p:nvPr>
            <p:ph type="title"/>
          </p:nvPr>
        </p:nvSpPr>
        <p:spPr>
          <a:xfrm>
            <a:off x="335360" y="452669"/>
            <a:ext cx="9601067" cy="960107"/>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xmlns="" id="{DE264FB8-6723-40E6-BE43-8B8B1F45FD6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xmlns="" id="{2E05A7A1-5D9B-4E53-99BD-942C6231A57D}"/>
              </a:ext>
            </a:extLst>
          </p:cNvPr>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xmlns="" id="{D420F407-8611-4058-BE0E-027A4B57D1A5}"/>
              </a:ext>
            </a:extLst>
          </p:cNvPr>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78228867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381" y="2124044"/>
            <a:ext cx="9313035" cy="1304957"/>
          </a:xfrm>
        </p:spPr>
        <p:txBody>
          <a:bodyPr>
            <a:normAutofit/>
          </a:bodyPr>
          <a:lstStyle>
            <a:lvl1pPr>
              <a:defRPr sz="4267">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382" y="3909053"/>
            <a:ext cx="7968885" cy="1824203"/>
          </a:xfrm>
        </p:spPr>
        <p:txBody>
          <a:bodyPr/>
          <a:lstStyle>
            <a:lvl1pPr marL="0" indent="0" algn="l">
              <a:buNone/>
              <a:defRPr>
                <a:solidFill>
                  <a:srgbClr val="FF0066"/>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cxnSp>
        <p:nvCxnSpPr>
          <p:cNvPr id="8" name="Straight Connector 7"/>
          <p:cNvCxnSpPr/>
          <p:nvPr userDrawn="1"/>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0823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20469" y="3429000"/>
            <a:ext cx="1536171" cy="1056117"/>
          </a:xfrm>
        </p:spPr>
        <p:txBody>
          <a:bodyPr>
            <a:noAutofit/>
          </a:bodyPr>
          <a:lstStyle>
            <a:lvl1pPr algn="l">
              <a:defRPr sz="3733">
                <a:solidFill>
                  <a:schemeClr val="tx2">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457189" indent="-457189">
              <a:buClr>
                <a:srgbClr val="FF0066"/>
              </a:buClr>
              <a:buFont typeface="Arial" pitchFamily="34" charset="0"/>
              <a:buChar char="•"/>
              <a:defRPr>
                <a:solidFill>
                  <a:schemeClr val="tx2">
                    <a:lumMod val="75000"/>
                  </a:schemeClr>
                </a:solidFill>
              </a:defRPr>
            </a:lvl1pPr>
            <a:lvl2pPr marL="990575" indent="-380990">
              <a:buClr>
                <a:srgbClr val="FF0066"/>
              </a:buClr>
              <a:buFont typeface="Arial" pitchFamily="34" charset="0"/>
              <a:buChar char="•"/>
              <a:defRPr>
                <a:solidFill>
                  <a:schemeClr val="tx2">
                    <a:lumMod val="75000"/>
                  </a:schemeClr>
                </a:solidFill>
              </a:defRPr>
            </a:lvl2pPr>
            <a:lvl3pPr marL="1523962" indent="-304792">
              <a:buClr>
                <a:srgbClr val="FF0066"/>
              </a:buClr>
              <a:buFont typeface="Arial" pitchFamily="34" charset="0"/>
              <a:buChar char="•"/>
              <a:defRPr>
                <a:solidFill>
                  <a:schemeClr val="tx2">
                    <a:lumMod val="75000"/>
                  </a:schemeClr>
                </a:solidFill>
              </a:defRPr>
            </a:lvl3pPr>
            <a:lvl4pPr marL="2133547" indent="-304792">
              <a:buClr>
                <a:srgbClr val="FF0066"/>
              </a:buClr>
              <a:buFont typeface="Arial" pitchFamily="34" charset="0"/>
              <a:buChar char="•"/>
              <a:defRPr>
                <a:solidFill>
                  <a:schemeClr val="tx2">
                    <a:lumMod val="75000"/>
                  </a:schemeClr>
                </a:solidFill>
              </a:defRPr>
            </a:lvl4pPr>
            <a:lvl5pPr marL="2743131" indent="-304792">
              <a:buClr>
                <a:srgbClr val="FF0066"/>
              </a:buClr>
              <a:buFont typeface="Arial" pitchFamily="34" charset="0"/>
              <a:buChar cha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0320469" y="1124744"/>
            <a:ext cx="1536171" cy="384043"/>
          </a:xfrm>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15939937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5" y="4406901"/>
            <a:ext cx="9165364" cy="1326355"/>
          </a:xfrm>
        </p:spPr>
        <p:txBody>
          <a:bodyPr anchor="t"/>
          <a:lstStyle>
            <a:lvl1pPr algn="l">
              <a:defRPr sz="5333" b="0" cap="all" baseline="0">
                <a:solidFill>
                  <a:schemeClr val="tx2"/>
                </a:solidFill>
              </a:defRPr>
            </a:lvl1pPr>
          </a:lstStyle>
          <a:p>
            <a:r>
              <a:rPr lang="en-US"/>
              <a:t>Click Here</a:t>
            </a:r>
            <a:endParaRPr lang="en-GB"/>
          </a:p>
        </p:txBody>
      </p:sp>
      <p:sp>
        <p:nvSpPr>
          <p:cNvPr id="3" name="Text Placeholder 2"/>
          <p:cNvSpPr>
            <a:spLocks noGrp="1"/>
          </p:cNvSpPr>
          <p:nvPr>
            <p:ph type="body" idx="1"/>
          </p:nvPr>
        </p:nvSpPr>
        <p:spPr>
          <a:xfrm>
            <a:off x="963085" y="2906714"/>
            <a:ext cx="9261375" cy="1482393"/>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22488426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52404658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solidFill>
                  <a:schemeClr val="tx2">
                    <a:lumMod val="75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405346529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2938604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20469" y="3429000"/>
            <a:ext cx="1536171" cy="1056117"/>
          </a:xfrm>
        </p:spPr>
        <p:txBody>
          <a:bodyPr>
            <a:noAutofit/>
          </a:bodyPr>
          <a:lstStyle>
            <a:lvl1pPr algn="l">
              <a:defRPr sz="3733">
                <a:solidFill>
                  <a:schemeClr val="tx2">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457189" indent="-457189">
              <a:buClr>
                <a:srgbClr val="FF0066"/>
              </a:buClr>
              <a:buFont typeface="Arial" pitchFamily="34" charset="0"/>
              <a:buChar char="•"/>
              <a:defRPr>
                <a:solidFill>
                  <a:schemeClr val="tx2">
                    <a:lumMod val="75000"/>
                  </a:schemeClr>
                </a:solidFill>
              </a:defRPr>
            </a:lvl1pPr>
            <a:lvl2pPr marL="990575" indent="-380990">
              <a:buClr>
                <a:srgbClr val="FF0066"/>
              </a:buClr>
              <a:buFont typeface="Arial" pitchFamily="34" charset="0"/>
              <a:buChar char="•"/>
              <a:defRPr>
                <a:solidFill>
                  <a:schemeClr val="tx2">
                    <a:lumMod val="75000"/>
                  </a:schemeClr>
                </a:solidFill>
              </a:defRPr>
            </a:lvl2pPr>
            <a:lvl3pPr marL="1523962" indent="-304792">
              <a:buClr>
                <a:srgbClr val="FF0066"/>
              </a:buClr>
              <a:buFont typeface="Arial" pitchFamily="34" charset="0"/>
              <a:buChar char="•"/>
              <a:defRPr>
                <a:solidFill>
                  <a:schemeClr val="tx2">
                    <a:lumMod val="75000"/>
                  </a:schemeClr>
                </a:solidFill>
              </a:defRPr>
            </a:lvl3pPr>
            <a:lvl4pPr marL="2133547" indent="-304792">
              <a:buClr>
                <a:srgbClr val="FF0066"/>
              </a:buClr>
              <a:buFont typeface="Arial" pitchFamily="34" charset="0"/>
              <a:buChar char="•"/>
              <a:defRPr>
                <a:solidFill>
                  <a:schemeClr val="tx2">
                    <a:lumMod val="75000"/>
                  </a:schemeClr>
                </a:solidFill>
              </a:defRPr>
            </a:lvl4pPr>
            <a:lvl5pPr marL="2743131" indent="-304792">
              <a:buClr>
                <a:srgbClr val="FF0066"/>
              </a:buClr>
              <a:buFont typeface="Arial" pitchFamily="34" charset="0"/>
              <a:buChar cha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0320469" y="1124744"/>
            <a:ext cx="1536171" cy="384043"/>
          </a:xfrm>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42572225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7909275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pic>
        <p:nvPicPr>
          <p:cNvPr id="12" name="Picture 11"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pic>
        <p:nvPicPr>
          <p:cNvPr id="13" name="Picture 12" descr="hand-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269420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36668153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63156012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4376400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1"/>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9015895" y="925803"/>
            <a:ext cx="2844800" cy="476251"/>
          </a:xfrm>
        </p:spPr>
        <p:txBody>
          <a:bodyPr/>
          <a:lstStyle>
            <a:lvl1pPr>
              <a:defRPr/>
            </a:lvl1pPr>
          </a:lstStyle>
          <a:p>
            <a:fld id="{50DE9A6E-8F21-484F-844E-94FEC60E2113}" type="slidenum">
              <a:rPr lang="en-US"/>
              <a:t>‹#›</a:t>
            </a:fld>
            <a:endParaRPr lang="en-US"/>
          </a:p>
        </p:txBody>
      </p:sp>
    </p:spTree>
    <p:extLst>
      <p:ext uri="{BB962C8B-B14F-4D97-AF65-F5344CB8AC3E}">
        <p14:creationId xmlns:p14="http://schemas.microsoft.com/office/powerpoint/2010/main" val="390424224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381" y="2124044"/>
            <a:ext cx="9313035" cy="1304957"/>
          </a:xfrm>
        </p:spPr>
        <p:txBody>
          <a:bodyPr>
            <a:normAutofit/>
          </a:bodyPr>
          <a:lstStyle>
            <a:lvl1pPr>
              <a:defRPr sz="4267">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382" y="3909053"/>
            <a:ext cx="7968885" cy="1824203"/>
          </a:xfrm>
        </p:spPr>
        <p:txBody>
          <a:bodyPr/>
          <a:lstStyle>
            <a:lvl1pPr marL="0" indent="0" algn="l">
              <a:buNone/>
              <a:defRPr>
                <a:solidFill>
                  <a:srgbClr val="FF0066"/>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cxnSp>
        <p:nvCxnSpPr>
          <p:cNvPr id="8" name="Straight Connector 7"/>
          <p:cNvCxnSpPr/>
          <p:nvPr userDrawn="1"/>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59813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4F706-2893-4481-BDBB-4D61FAD9758F}"/>
              </a:ext>
            </a:extLst>
          </p:cNvPr>
          <p:cNvSpPr>
            <a:spLocks noGrp="1"/>
          </p:cNvSpPr>
          <p:nvPr>
            <p:ph type="title"/>
          </p:nvPr>
        </p:nvSpPr>
        <p:spPr>
          <a:xfrm>
            <a:off x="335360" y="452669"/>
            <a:ext cx="9601067" cy="960107"/>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xmlns="" id="{DE264FB8-6723-40E6-BE43-8B8B1F45FD6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xmlns="" id="{2E05A7A1-5D9B-4E53-99BD-942C6231A57D}"/>
              </a:ext>
            </a:extLst>
          </p:cNvPr>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xmlns="" id="{D420F407-8611-4058-BE0E-027A4B57D1A5}"/>
              </a:ext>
            </a:extLst>
          </p:cNvPr>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83954871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20469" y="3429000"/>
            <a:ext cx="1536171" cy="1056117"/>
          </a:xfrm>
        </p:spPr>
        <p:txBody>
          <a:bodyPr>
            <a:noAutofit/>
          </a:bodyPr>
          <a:lstStyle>
            <a:lvl1pPr algn="l">
              <a:defRPr sz="3733">
                <a:solidFill>
                  <a:schemeClr val="tx2">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457189" indent="-457189">
              <a:buClr>
                <a:srgbClr val="FF0066"/>
              </a:buClr>
              <a:buFont typeface="Arial" pitchFamily="34" charset="0"/>
              <a:buChar char="•"/>
              <a:defRPr>
                <a:solidFill>
                  <a:schemeClr val="tx2">
                    <a:lumMod val="75000"/>
                  </a:schemeClr>
                </a:solidFill>
              </a:defRPr>
            </a:lvl1pPr>
            <a:lvl2pPr marL="990575" indent="-380990">
              <a:buClr>
                <a:srgbClr val="FF0066"/>
              </a:buClr>
              <a:buFont typeface="Arial" pitchFamily="34" charset="0"/>
              <a:buChar char="•"/>
              <a:defRPr>
                <a:solidFill>
                  <a:schemeClr val="tx2">
                    <a:lumMod val="75000"/>
                  </a:schemeClr>
                </a:solidFill>
              </a:defRPr>
            </a:lvl2pPr>
            <a:lvl3pPr marL="1523962" indent="-304792">
              <a:buClr>
                <a:srgbClr val="FF0066"/>
              </a:buClr>
              <a:buFont typeface="Arial" pitchFamily="34" charset="0"/>
              <a:buChar char="•"/>
              <a:defRPr>
                <a:solidFill>
                  <a:schemeClr val="tx2">
                    <a:lumMod val="75000"/>
                  </a:schemeClr>
                </a:solidFill>
              </a:defRPr>
            </a:lvl3pPr>
            <a:lvl4pPr marL="2133547" indent="-304792">
              <a:buClr>
                <a:srgbClr val="FF0066"/>
              </a:buClr>
              <a:buFont typeface="Arial" pitchFamily="34" charset="0"/>
              <a:buChar char="•"/>
              <a:defRPr>
                <a:solidFill>
                  <a:schemeClr val="tx2">
                    <a:lumMod val="75000"/>
                  </a:schemeClr>
                </a:solidFill>
              </a:defRPr>
            </a:lvl4pPr>
            <a:lvl5pPr marL="2743131" indent="-304792">
              <a:buClr>
                <a:srgbClr val="FF0066"/>
              </a:buClr>
              <a:buFont typeface="Arial" pitchFamily="34" charset="0"/>
              <a:buChar cha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a:xfrm>
            <a:off x="10320469" y="1124744"/>
            <a:ext cx="1536171" cy="384043"/>
          </a:xfrm>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2721218531"/>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5" y="4406901"/>
            <a:ext cx="9165364" cy="1326355"/>
          </a:xfrm>
        </p:spPr>
        <p:txBody>
          <a:bodyPr anchor="t"/>
          <a:lstStyle>
            <a:lvl1pPr algn="l">
              <a:defRPr sz="5333" b="0" cap="all" baseline="0">
                <a:solidFill>
                  <a:schemeClr val="tx2"/>
                </a:solidFill>
              </a:defRPr>
            </a:lvl1pPr>
          </a:lstStyle>
          <a:p>
            <a:r>
              <a:rPr lang="en-US"/>
              <a:t>Click Here</a:t>
            </a:r>
            <a:endParaRPr lang="en-GB"/>
          </a:p>
        </p:txBody>
      </p:sp>
      <p:sp>
        <p:nvSpPr>
          <p:cNvPr id="3" name="Text Placeholder 2"/>
          <p:cNvSpPr>
            <a:spLocks noGrp="1"/>
          </p:cNvSpPr>
          <p:nvPr>
            <p:ph type="body" idx="1"/>
          </p:nvPr>
        </p:nvSpPr>
        <p:spPr>
          <a:xfrm>
            <a:off x="963085" y="2906714"/>
            <a:ext cx="9261375" cy="1482393"/>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32077435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5" y="4406901"/>
            <a:ext cx="9165364" cy="1326355"/>
          </a:xfrm>
        </p:spPr>
        <p:txBody>
          <a:bodyPr anchor="t"/>
          <a:lstStyle>
            <a:lvl1pPr algn="l">
              <a:defRPr sz="5333" b="0" cap="all" baseline="0">
                <a:solidFill>
                  <a:schemeClr val="tx2"/>
                </a:solidFill>
              </a:defRPr>
            </a:lvl1pPr>
          </a:lstStyle>
          <a:p>
            <a:r>
              <a:rPr lang="en-US"/>
              <a:t>Click Here</a:t>
            </a:r>
            <a:endParaRPr lang="en-GB"/>
          </a:p>
        </p:txBody>
      </p:sp>
      <p:sp>
        <p:nvSpPr>
          <p:cNvPr id="3" name="Text Placeholder 2"/>
          <p:cNvSpPr>
            <a:spLocks noGrp="1"/>
          </p:cNvSpPr>
          <p:nvPr>
            <p:ph type="body" idx="1"/>
          </p:nvPr>
        </p:nvSpPr>
        <p:spPr>
          <a:xfrm>
            <a:off x="963085" y="2906714"/>
            <a:ext cx="9261375" cy="1482393"/>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42071687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37924775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solidFill>
                  <a:schemeClr val="tx2">
                    <a:lumMod val="75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9" name="Slide Number Placeholder 8"/>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57802438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417539596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411563273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pic>
        <p:nvPicPr>
          <p:cNvPr id="12" name="Picture 11"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pic>
        <p:nvPicPr>
          <p:cNvPr id="13" name="Picture 12" descr="hand-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360614653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4219082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238848413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69209967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p:cNvSpPr>
            <a:spLocks noGrp="1"/>
          </p:cNvSpPr>
          <p:nvPr>
            <p:ph type="ftr" sz="quarter" idx="11"/>
          </p:nvPr>
        </p:nvSpPr>
        <p:spPr>
          <a:xfrm>
            <a:off x="6096000" y="6263521"/>
            <a:ext cx="3860800" cy="476251"/>
          </a:xfrm>
          <a:prstGeom prst="rect">
            <a:avLst/>
          </a:prstGeom>
        </p:spPr>
        <p:txBody>
          <a:bodyPr/>
          <a:lstStyle>
            <a:lvl1pPr algn="l">
              <a:defRPr/>
            </a:lvl1pPr>
          </a:lstStyle>
          <a:p>
            <a:endParaRPr lang="en-US" dirty="0"/>
          </a:p>
        </p:txBody>
      </p:sp>
      <p:sp>
        <p:nvSpPr>
          <p:cNvPr id="5" name="Slide Number Placeholder 4"/>
          <p:cNvSpPr>
            <a:spLocks noGrp="1"/>
          </p:cNvSpPr>
          <p:nvPr>
            <p:ph type="sldNum" sz="quarter" idx="12"/>
          </p:nvPr>
        </p:nvSpPr>
        <p:spPr>
          <a:xfrm>
            <a:off x="9072331" y="1028733"/>
            <a:ext cx="2844800" cy="476251"/>
          </a:xfrm>
        </p:spPr>
        <p:txBody>
          <a:bodyPr/>
          <a:lstStyle>
            <a:lvl1pPr>
              <a:defRPr/>
            </a:lvl1pPr>
          </a:lstStyle>
          <a:p>
            <a:fld id="{50DE9A6E-8F21-484F-844E-94FEC60E2113}" type="slidenum">
              <a:rPr lang="en-US"/>
              <a:t>‹#›</a:t>
            </a:fld>
            <a:endParaRPr lang="en-US"/>
          </a:p>
        </p:txBody>
      </p:sp>
    </p:spTree>
    <p:extLst>
      <p:ext uri="{BB962C8B-B14F-4D97-AF65-F5344CB8AC3E}">
        <p14:creationId xmlns:p14="http://schemas.microsoft.com/office/powerpoint/2010/main" val="26807259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6524640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68307488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596639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2" name="Picture 11" descr="BLANK.jpg"/>
          <p:cNvPicPr>
            <a:picLocks/>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600" y="0"/>
            <a:ext cx="10205787" cy="6912000"/>
          </a:xfrm>
          <a:prstGeom prst="rect">
            <a:avLst/>
          </a:prstGeom>
          <a:solidFill>
            <a:srgbClr val="3399FF"/>
          </a:solidFill>
        </p:spPr>
      </p:pic>
      <p:pic>
        <p:nvPicPr>
          <p:cNvPr id="13" name="Picture 12" descr="hand-icon.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241917015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709690529"/>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330375073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56501241"/>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5360" y="1508787"/>
            <a:ext cx="9601067" cy="4704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p:cNvSpPr>
            <a:spLocks noGrp="1"/>
          </p:cNvSpPr>
          <p:nvPr>
            <p:ph type="ftr" sz="quarter" idx="11"/>
          </p:nvPr>
        </p:nvSpPr>
        <p:spPr>
          <a:xfrm>
            <a:off x="6074611" y="6281840"/>
            <a:ext cx="3860800" cy="476251"/>
          </a:xfrm>
          <a:prstGeom prst="rect">
            <a:avLst/>
          </a:prstGeom>
        </p:spPr>
        <p:txBody>
          <a:bodyPr/>
          <a:lstStyle>
            <a:lvl1pPr marL="0" marR="0" indent="0" algn="ctr" defTabSz="1219170" rtl="0" eaLnBrk="1" fontAlgn="auto" latinLnBrk="0" hangingPunct="1">
              <a:lnSpc>
                <a:spcPct val="100000"/>
              </a:lnSpc>
              <a:spcBef>
                <a:spcPts val="0"/>
              </a:spcBef>
              <a:spcAft>
                <a:spcPts val="0"/>
              </a:spcAft>
              <a:buClrTx/>
              <a:buSzTx/>
              <a:buFontTx/>
              <a:buNone/>
              <a:tabLst/>
              <a:defRPr/>
            </a:lvl1pPr>
          </a:lstStyle>
          <a:p>
            <a:pPr algn="l"/>
            <a:endParaRPr lang="en-GB" sz="1600" dirty="0">
              <a:solidFill>
                <a:prstClr val="black">
                  <a:tint val="75000"/>
                </a:prstClr>
              </a:solidFill>
              <a:latin typeface="Tahoma"/>
              <a:ea typeface="+mn-ea"/>
              <a:cs typeface="+mn-cs"/>
            </a:endParaRPr>
          </a:p>
        </p:txBody>
      </p:sp>
      <p:sp>
        <p:nvSpPr>
          <p:cNvPr id="5" name="Slide Number Placeholder 4"/>
          <p:cNvSpPr>
            <a:spLocks noGrp="1"/>
          </p:cNvSpPr>
          <p:nvPr>
            <p:ph type="sldNum" sz="quarter" idx="12"/>
          </p:nvPr>
        </p:nvSpPr>
        <p:spPr>
          <a:xfrm>
            <a:off x="10498699" y="1032536"/>
            <a:ext cx="1357941" cy="476251"/>
          </a:xfrm>
        </p:spPr>
        <p:txBody>
          <a:bodyPr/>
          <a:lstStyle>
            <a:lvl1pPr>
              <a:defRPr/>
            </a:lvl1pPr>
          </a:lstStyle>
          <a:p>
            <a:fld id="{50DE9A6E-8F21-484F-844E-94FEC60E2113}" type="slidenum">
              <a:rPr lang="en-US"/>
              <a:t>‹#›</a:t>
            </a:fld>
            <a:endParaRPr lang="en-US"/>
          </a:p>
        </p:txBody>
      </p:sp>
    </p:spTree>
    <p:extLst>
      <p:ext uri="{BB962C8B-B14F-4D97-AF65-F5344CB8AC3E}">
        <p14:creationId xmlns:p14="http://schemas.microsoft.com/office/powerpoint/2010/main" val="5068551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381" y="2124044"/>
            <a:ext cx="9313035" cy="1304957"/>
          </a:xfrm>
        </p:spPr>
        <p:txBody>
          <a:bodyPr>
            <a:normAutofit/>
          </a:bodyPr>
          <a:lstStyle>
            <a:lvl1pPr>
              <a:defRPr sz="4267">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382" y="3909053"/>
            <a:ext cx="7968885" cy="1824203"/>
          </a:xfrm>
        </p:spPr>
        <p:txBody>
          <a:bodyPr/>
          <a:lstStyle>
            <a:lvl1pPr marL="0" indent="0" algn="l">
              <a:buNone/>
              <a:defRPr>
                <a:solidFill>
                  <a:srgbClr val="FF0066"/>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cxnSp>
        <p:nvCxnSpPr>
          <p:cNvPr id="8" name="Straight Connector 7"/>
          <p:cNvCxnSpPr/>
          <p:nvPr userDrawn="1"/>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90398"/>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4F706-2893-4481-BDBB-4D61FAD9758F}"/>
              </a:ext>
            </a:extLst>
          </p:cNvPr>
          <p:cNvSpPr>
            <a:spLocks noGrp="1"/>
          </p:cNvSpPr>
          <p:nvPr>
            <p:ph type="title"/>
          </p:nvPr>
        </p:nvSpPr>
        <p:spPr>
          <a:xfrm>
            <a:off x="335360" y="452669"/>
            <a:ext cx="9601067" cy="960107"/>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xmlns="" id="{DE264FB8-6723-40E6-BE43-8B8B1F45FD6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xmlns="" id="{2E05A7A1-5D9B-4E53-99BD-942C6231A57D}"/>
              </a:ext>
            </a:extLst>
          </p:cNvPr>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xmlns="" id="{D420F407-8611-4058-BE0E-027A4B57D1A5}"/>
              </a:ext>
            </a:extLst>
          </p:cNvPr>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4276555452"/>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20469" y="3429000"/>
            <a:ext cx="1536171" cy="1056117"/>
          </a:xfrm>
        </p:spPr>
        <p:txBody>
          <a:bodyPr>
            <a:noAutofit/>
          </a:bodyPr>
          <a:lstStyle>
            <a:lvl1pPr algn="l">
              <a:defRPr sz="3733">
                <a:solidFill>
                  <a:schemeClr val="tx2">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457189" indent="-457189">
              <a:buClr>
                <a:srgbClr val="FF0066"/>
              </a:buClr>
              <a:buFont typeface="Arial" pitchFamily="34" charset="0"/>
              <a:buChar char="•"/>
              <a:defRPr>
                <a:solidFill>
                  <a:schemeClr val="tx2">
                    <a:lumMod val="75000"/>
                  </a:schemeClr>
                </a:solidFill>
              </a:defRPr>
            </a:lvl1pPr>
            <a:lvl2pPr marL="990575" indent="-380990">
              <a:buClr>
                <a:srgbClr val="FF0066"/>
              </a:buClr>
              <a:buFont typeface="Arial" pitchFamily="34" charset="0"/>
              <a:buChar char="•"/>
              <a:defRPr>
                <a:solidFill>
                  <a:schemeClr val="tx2">
                    <a:lumMod val="75000"/>
                  </a:schemeClr>
                </a:solidFill>
              </a:defRPr>
            </a:lvl2pPr>
            <a:lvl3pPr marL="1523962" indent="-304792">
              <a:buClr>
                <a:srgbClr val="FF0066"/>
              </a:buClr>
              <a:buFont typeface="Arial" pitchFamily="34" charset="0"/>
              <a:buChar char="•"/>
              <a:defRPr>
                <a:solidFill>
                  <a:schemeClr val="tx2">
                    <a:lumMod val="75000"/>
                  </a:schemeClr>
                </a:solidFill>
              </a:defRPr>
            </a:lvl3pPr>
            <a:lvl4pPr marL="2133547" indent="-304792">
              <a:buClr>
                <a:srgbClr val="FF0066"/>
              </a:buClr>
              <a:buFont typeface="Arial" pitchFamily="34" charset="0"/>
              <a:buChar char="•"/>
              <a:defRPr>
                <a:solidFill>
                  <a:schemeClr val="tx2">
                    <a:lumMod val="75000"/>
                  </a:schemeClr>
                </a:solidFill>
              </a:defRPr>
            </a:lvl4pPr>
            <a:lvl5pPr marL="2743131" indent="-304792">
              <a:buClr>
                <a:srgbClr val="FF0066"/>
              </a:buClr>
              <a:buFont typeface="Arial" pitchFamily="34" charset="0"/>
              <a:buChar cha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a:xfrm>
            <a:off x="10320469" y="1124744"/>
            <a:ext cx="1536171" cy="384043"/>
          </a:xfrm>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235989048"/>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5" y="4406901"/>
            <a:ext cx="9165364" cy="1326355"/>
          </a:xfrm>
        </p:spPr>
        <p:txBody>
          <a:bodyPr anchor="t"/>
          <a:lstStyle>
            <a:lvl1pPr algn="l">
              <a:defRPr sz="5333" b="0" cap="all" baseline="0">
                <a:solidFill>
                  <a:schemeClr val="tx2"/>
                </a:solidFill>
              </a:defRPr>
            </a:lvl1pPr>
          </a:lstStyle>
          <a:p>
            <a:r>
              <a:rPr lang="en-US"/>
              <a:t>Click Here</a:t>
            </a:r>
            <a:endParaRPr lang="en-GB"/>
          </a:p>
        </p:txBody>
      </p:sp>
      <p:sp>
        <p:nvSpPr>
          <p:cNvPr id="3" name="Text Placeholder 2"/>
          <p:cNvSpPr>
            <a:spLocks noGrp="1"/>
          </p:cNvSpPr>
          <p:nvPr>
            <p:ph type="body" idx="1"/>
          </p:nvPr>
        </p:nvSpPr>
        <p:spPr>
          <a:xfrm>
            <a:off x="963085" y="2906714"/>
            <a:ext cx="9261375" cy="1482393"/>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73569273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solidFill>
                  <a:schemeClr val="tx2">
                    <a:lumMod val="75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715957682"/>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67107"/>
            <a:ext cx="5384800" cy="3394075"/>
          </a:xfrm>
        </p:spPr>
        <p:txBody>
          <a:bodyPr>
            <a:normAutofit/>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10381090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solidFill>
                  <a:schemeClr val="tx2">
                    <a:lumMod val="75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a:xfrm>
            <a:off x="6363659" y="6424248"/>
            <a:ext cx="3860800" cy="365125"/>
          </a:xfrm>
          <a:prstGeom prst="rect">
            <a:avLst/>
          </a:prstGeom>
        </p:spPr>
        <p:txBody>
          <a:bodyPr/>
          <a:lstStyle>
            <a:lvl1pPr>
              <a:defRPr/>
            </a:lvl1pPr>
          </a:lstStyle>
          <a:p>
            <a:pPr algn="l"/>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9" name="Slide Number Placeholder 8"/>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099397309"/>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9281579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106518896"/>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pic>
        <p:nvPicPr>
          <p:cNvPr id="12" name="Picture 11"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pic>
        <p:nvPicPr>
          <p:cNvPr id="13" name="Picture 12" descr="hand-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2136509746"/>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264598394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159502234"/>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363659" y="6424248"/>
            <a:ext cx="3860800" cy="365125"/>
          </a:xfrm>
          <a:prstGeom prst="rect">
            <a:avLst/>
          </a:prstGeom>
        </p:spPr>
        <p:txBody>
          <a:bodyPr/>
          <a:lstStyle>
            <a:lvl1pPr algn="l">
              <a:defRPr/>
            </a:lvl1pPr>
          </a:lstStyle>
          <a:p>
            <a:endParaRPr lang="en-GB" sz="1067" dirty="0">
              <a:solidFill>
                <a:prstClr val="black">
                  <a:tint val="75000"/>
                </a:prstClr>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57500131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p:cNvSpPr>
            <a:spLocks noGrp="1"/>
          </p:cNvSpPr>
          <p:nvPr>
            <p:ph type="ftr" sz="quarter" idx="11"/>
          </p:nvPr>
        </p:nvSpPr>
        <p:spPr>
          <a:xfrm>
            <a:off x="6096000" y="6263521"/>
            <a:ext cx="3860800" cy="476251"/>
          </a:xfrm>
          <a:prstGeom prst="rect">
            <a:avLst/>
          </a:prstGeom>
        </p:spPr>
        <p:txBody>
          <a:bodyPr/>
          <a:lstStyle>
            <a:lvl1pPr algn="l">
              <a:defRPr/>
            </a:lvl1pPr>
          </a:lstStyle>
          <a:p>
            <a:endParaRPr lang="en-US" dirty="0"/>
          </a:p>
        </p:txBody>
      </p:sp>
      <p:sp>
        <p:nvSpPr>
          <p:cNvPr id="5" name="Slide Number Placeholder 4"/>
          <p:cNvSpPr>
            <a:spLocks noGrp="1"/>
          </p:cNvSpPr>
          <p:nvPr>
            <p:ph type="sldNum" sz="quarter" idx="12"/>
          </p:nvPr>
        </p:nvSpPr>
        <p:spPr>
          <a:xfrm>
            <a:off x="9072331" y="1028733"/>
            <a:ext cx="2844800" cy="476251"/>
          </a:xfrm>
        </p:spPr>
        <p:txBody>
          <a:bodyPr/>
          <a:lstStyle>
            <a:lvl1pPr>
              <a:defRPr/>
            </a:lvl1pPr>
          </a:lstStyle>
          <a:p>
            <a:fld id="{50DE9A6E-8F21-484F-844E-94FEC60E2113}" type="slidenum">
              <a:rPr lang="en-US"/>
              <a:t>‹#›</a:t>
            </a:fld>
            <a:endParaRPr lang="en-US"/>
          </a:p>
        </p:txBody>
      </p:sp>
    </p:spTree>
    <p:extLst>
      <p:ext uri="{BB962C8B-B14F-4D97-AF65-F5344CB8AC3E}">
        <p14:creationId xmlns:p14="http://schemas.microsoft.com/office/powerpoint/2010/main" val="396664656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9746731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3259228813"/>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62163318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2" name="Picture 11" descr="BLANK.jpg"/>
          <p:cNvPicPr>
            <a:picLocks/>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600" y="0"/>
            <a:ext cx="10205787" cy="6912000"/>
          </a:xfrm>
          <a:prstGeom prst="rect">
            <a:avLst/>
          </a:prstGeom>
          <a:solidFill>
            <a:srgbClr val="3399FF"/>
          </a:solidFill>
        </p:spPr>
      </p:pic>
      <p:pic>
        <p:nvPicPr>
          <p:cNvPr id="13" name="Picture 12" descr="hand-icon.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66205313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2153609018"/>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74387880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5445628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2" name="Picture 11" descr="BLANK.jpg"/>
          <p:cNvPicPr>
            <a:picLocks/>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600" y="0"/>
            <a:ext cx="10205787" cy="6912000"/>
          </a:xfrm>
          <a:prstGeom prst="rect">
            <a:avLst/>
          </a:prstGeom>
          <a:solidFill>
            <a:srgbClr val="3399FF"/>
          </a:solidFill>
        </p:spPr>
      </p:pic>
      <p:pic>
        <p:nvPicPr>
          <p:cNvPr id="13" name="Picture 12" descr="hand-icon.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11625888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3456017359"/>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239268295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1"/>
          <p:cNvSpPr/>
          <p:nvPr userDrawn="1"/>
        </p:nvSpPr>
        <p:spPr>
          <a:xfrm>
            <a:off x="-240704" y="-123395"/>
            <a:ext cx="10273141" cy="710478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lvl1pPr>
              <a:defRPr>
                <a:solidFill>
                  <a:srgbClr val="FF0066"/>
                </a:solidFill>
              </a:defRPr>
            </a:lvl1pPr>
          </a:lstStyle>
          <a:p>
            <a:pPr defTabSz="1219170">
              <a:defRPr/>
            </a:pPr>
            <a:fld id="{857A2A22-3899-4136-BDB9-36AC9C8678DA}" type="slidenum">
              <a:rPr lang="en-GB" smtClean="0"/>
              <a:pPr defTabSz="1219170">
                <a:defRPr/>
              </a:pPr>
              <a:t>‹#›</a:t>
            </a:fld>
            <a:endParaRPr lang="en-GB"/>
          </a:p>
        </p:txBody>
      </p:sp>
      <p:pic>
        <p:nvPicPr>
          <p:cNvPr id="13" name="Picture 12" descr="hand-ico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376258625"/>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44175302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857A2A22-3899-4136-BDB9-36AC9C8678DA}" type="slidenum">
              <a:rPr lang="en-GB" smtClean="0"/>
              <a:t>‹#›</a:t>
            </a:fld>
            <a:endParaRPr lang="en-GB"/>
          </a:p>
        </p:txBody>
      </p:sp>
    </p:spTree>
    <p:extLst>
      <p:ext uri="{BB962C8B-B14F-4D97-AF65-F5344CB8AC3E}">
        <p14:creationId xmlns:p14="http://schemas.microsoft.com/office/powerpoint/2010/main" val="281422332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pic>
        <p:nvPicPr>
          <p:cNvPr id="12" name="Picture 11" descr="BLANK.jpg"/>
          <p:cNvPicPr/>
          <p:nvPr userDrawn="1"/>
        </p:nvPicPr>
        <p:blipFill>
          <a:blip r:embed="rId2">
            <a:extLst>
              <a:ext uri="{28A0092B-C50C-407E-A947-70E740481C1C}">
                <a14:useLocalDpi xmlns:a14="http://schemas.microsoft.com/office/drawing/2010/main" val="0"/>
              </a:ext>
            </a:extLst>
          </a:blip>
          <a:stretch>
            <a:fillRect/>
          </a:stretch>
        </p:blipFill>
        <p:spPr>
          <a:xfrm>
            <a:off x="-101600" y="0"/>
            <a:ext cx="10205787" cy="6912000"/>
          </a:xfrm>
          <a:prstGeom prst="rect">
            <a:avLst/>
          </a:prstGeom>
        </p:spPr>
      </p:pic>
      <p:pic>
        <p:nvPicPr>
          <p:cNvPr id="13" name="Picture 12" descr="hand-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3200" y="1498600"/>
            <a:ext cx="5042936" cy="5562600"/>
          </a:xfrm>
          <a:prstGeom prst="rect">
            <a:avLst/>
          </a:prstGeom>
        </p:spPr>
      </p:pic>
    </p:spTree>
    <p:extLst>
      <p:ext uri="{BB962C8B-B14F-4D97-AF65-F5344CB8AC3E}">
        <p14:creationId xmlns:p14="http://schemas.microsoft.com/office/powerpoint/2010/main" val="196783123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0066"/>
                </a:solidFill>
              </a:defRPr>
            </a:lvl1pPr>
          </a:lstStyle>
          <a:p>
            <a:fld id="{857A2A22-3899-4136-BDB9-36AC9C8678DA}" type="slidenum">
              <a:rPr lang="en-GB" smtClean="0"/>
              <a:t>‹#›</a:t>
            </a:fld>
            <a:endParaRPr lang="en-GB"/>
          </a:p>
        </p:txBody>
      </p:sp>
    </p:spTree>
    <p:extLst>
      <p:ext uri="{BB962C8B-B14F-4D97-AF65-F5344CB8AC3E}">
        <p14:creationId xmlns:p14="http://schemas.microsoft.com/office/powerpoint/2010/main" val="403720520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image" Target="../media/image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6.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7.xml"/><Relationship Id="rId7" Type="http://schemas.openxmlformats.org/officeDocument/2006/relationships/image" Target="../media/image5.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7.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661" y="260648"/>
            <a:ext cx="9253756" cy="115212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2" y="1796819"/>
            <a:ext cx="9230815" cy="4320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1219170" rtl="0" eaLnBrk="1" latinLnBrk="0" hangingPunct="1">
              <a:defRPr sz="1600" kern="1200">
                <a:solidFill>
                  <a:schemeClr val="tx1">
                    <a:tint val="75000"/>
                  </a:schemeClr>
                </a:solidFill>
                <a:latin typeface="+mn-lt"/>
                <a:ea typeface="+mn-ea"/>
                <a:cs typeface="+mn-cs"/>
              </a:defRPr>
            </a:lvl1pPr>
          </a:lstStyle>
          <a:p>
            <a:endParaRPr lang="en-GB"/>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defPPr>
              <a:defRPr lang="en-US"/>
            </a:defPPr>
            <a:lvl1pPr marL="0" algn="r" defTabSz="1219170" rtl="0" eaLnBrk="1" latinLnBrk="0" hangingPunct="1">
              <a:defRPr sz="1333" kern="1200">
                <a:solidFill>
                  <a:srgbClr val="FF0066"/>
                </a:solidFill>
                <a:latin typeface="+mn-lt"/>
                <a:ea typeface="+mn-ea"/>
                <a:cs typeface="+mn-cs"/>
              </a:defRPr>
            </a:lvl1pPr>
          </a:lstStyle>
          <a:p>
            <a:fld id="{857A2A22-3899-4136-BDB9-36AC9C8678DA}" type="slidenum">
              <a:rPr lang="en-GB" smtClean="0"/>
              <a:t>‹#›</a:t>
            </a:fld>
            <a:endParaRPr lang="en-GB"/>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FDBE68C2-7C75-4A9C-B8A3-158C6920A231}"/>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latin typeface="Tahoma"/>
            </a:endParaRPr>
          </a:p>
        </p:txBody>
      </p:sp>
    </p:spTree>
    <p:extLst>
      <p:ext uri="{BB962C8B-B14F-4D97-AF65-F5344CB8AC3E}">
        <p14:creationId xmlns:p14="http://schemas.microsoft.com/office/powerpoint/2010/main" val="10154458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45" r:id="rId13"/>
  </p:sldLayoutIdLst>
  <p:transition spd="slow">
    <p:wipe/>
  </p:transition>
  <p:hf hdr="0" ftr="0" dt="0"/>
  <p:txStyles>
    <p:titleStyle>
      <a:lvl1pPr algn="l" defTabSz="1219170" rtl="0" eaLnBrk="1" latinLnBrk="0" hangingPunct="1">
        <a:spcBef>
          <a:spcPct val="0"/>
        </a:spcBef>
        <a:buNone/>
        <a:defRPr sz="3733"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661" y="260648"/>
            <a:ext cx="9253756" cy="115212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2" y="1796819"/>
            <a:ext cx="9230815" cy="4320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1219170" rtl="0" eaLnBrk="1" latinLnBrk="0" hangingPunct="1">
              <a:defRPr sz="1600" kern="1200">
                <a:solidFill>
                  <a:schemeClr val="tx1">
                    <a:tint val="75000"/>
                  </a:schemeClr>
                </a:solidFill>
                <a:latin typeface="+mn-lt"/>
                <a:ea typeface="+mn-ea"/>
                <a:cs typeface="+mn-cs"/>
              </a:defRPr>
            </a:lvl1pPr>
          </a:lstStyle>
          <a:p>
            <a:endParaRPr lang="en-GB"/>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defPPr>
              <a:defRPr lang="en-US"/>
            </a:defPPr>
            <a:lvl1pPr marL="0" algn="r" defTabSz="1219170" rtl="0" eaLnBrk="1" latinLnBrk="0" hangingPunct="1">
              <a:defRPr sz="1333" kern="1200">
                <a:solidFill>
                  <a:srgbClr val="FF0066"/>
                </a:solidFill>
                <a:latin typeface="+mn-lt"/>
                <a:ea typeface="+mn-ea"/>
                <a:cs typeface="+mn-cs"/>
              </a:defRPr>
            </a:lvl1pPr>
          </a:lstStyle>
          <a:p>
            <a:fld id="{857A2A22-3899-4136-BDB9-36AC9C8678DA}" type="slidenum">
              <a:rPr lang="en-GB" smtClean="0"/>
              <a:t>‹#›</a:t>
            </a:fld>
            <a:endParaRPr lang="en-GB"/>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7886C74B-7C71-401A-9744-74B47ACCBD45}"/>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latin typeface="Tahoma"/>
            </a:endParaRPr>
          </a:p>
        </p:txBody>
      </p:sp>
    </p:spTree>
    <p:extLst>
      <p:ext uri="{BB962C8B-B14F-4D97-AF65-F5344CB8AC3E}">
        <p14:creationId xmlns:p14="http://schemas.microsoft.com/office/powerpoint/2010/main" val="41600178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wipe/>
  </p:transition>
  <p:hf hdr="0" ftr="0" dt="0"/>
  <p:txStyles>
    <p:titleStyle>
      <a:lvl1pPr algn="l" defTabSz="1219170" rtl="0" eaLnBrk="1" latinLnBrk="0" hangingPunct="1">
        <a:spcBef>
          <a:spcPct val="0"/>
        </a:spcBef>
        <a:buNone/>
        <a:defRPr sz="3733"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1" y="260648"/>
            <a:ext cx="9601063" cy="113321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35362" y="1700808"/>
            <a:ext cx="9505055" cy="44164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lvl1pPr algn="r">
              <a:defRPr sz="1333">
                <a:solidFill>
                  <a:srgbClr val="FF0066"/>
                </a:solidFill>
              </a:defRPr>
            </a:lvl1pPr>
          </a:lstStyle>
          <a:p>
            <a:fld id="{857A2A22-3899-4136-BDB9-36AC9C8678DA}" type="slidenum">
              <a:rPr lang="en-GB" smtClean="0"/>
              <a:t>‹#›</a:t>
            </a:fld>
            <a:endParaRPr lang="en-GB"/>
          </a:p>
        </p:txBody>
      </p: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6E5AEA49-1A1B-40DE-8E3D-25B57B75A228}"/>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cs typeface="Arial" pitchFamily="34" charset="0"/>
            </a:endParaRPr>
          </a:p>
        </p:txBody>
      </p:sp>
    </p:spTree>
    <p:extLst>
      <p:ext uri="{BB962C8B-B14F-4D97-AF65-F5344CB8AC3E}">
        <p14:creationId xmlns:p14="http://schemas.microsoft.com/office/powerpoint/2010/main" val="25299286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transition spd="slow">
    <p:wipe/>
  </p:transition>
  <p:hf hdr="0" ftr="0" dt="0"/>
  <p:txStyles>
    <p:titleStyle>
      <a:lvl1pPr algn="l" defTabSz="1219170" rtl="0" eaLnBrk="1" latinLnBrk="0" hangingPunct="1">
        <a:spcBef>
          <a:spcPct val="0"/>
        </a:spcBef>
        <a:buNone/>
        <a:defRPr sz="3200"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1" y="260648"/>
            <a:ext cx="9618249" cy="115212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1" y="1508787"/>
            <a:ext cx="9618247" cy="4608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lvl1pPr algn="r">
              <a:defRPr sz="1333">
                <a:solidFill>
                  <a:srgbClr val="FF0066"/>
                </a:solidFill>
              </a:defRPr>
            </a:lvl1pPr>
          </a:lstStyle>
          <a:p>
            <a:pPr defTabSz="1219170">
              <a:defRPr/>
            </a:pPr>
            <a:fld id="{857A2A22-3899-4136-BDB9-36AC9C8678DA}" type="slidenum">
              <a:rPr lang="en-GB" smtClean="0"/>
              <a:pPr defTabSz="1219170">
                <a:defRPr/>
              </a:pPr>
              <a:t>‹#›</a:t>
            </a:fld>
            <a:endParaRPr lang="en-GB" dirty="0"/>
          </a:p>
        </p:txBody>
      </p:sp>
      <p:pic>
        <p:nvPicPr>
          <p:cNvPr id="8" name="Picture 7"/>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userDrawn="1"/>
        </p:nvCxnSpPr>
        <p:spPr>
          <a:xfrm>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ECD9A2D6-96C0-457C-9DFE-47790C07F4BE}"/>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latin typeface="Tahoma"/>
              <a:cs typeface="Arial" pitchFamily="34" charset="0"/>
            </a:endParaRPr>
          </a:p>
        </p:txBody>
      </p:sp>
    </p:spTree>
    <p:extLst>
      <p:ext uri="{BB962C8B-B14F-4D97-AF65-F5344CB8AC3E}">
        <p14:creationId xmlns:p14="http://schemas.microsoft.com/office/powerpoint/2010/main" val="7332827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9" r:id="rId5"/>
  </p:sldLayoutIdLst>
  <p:transition spd="slow">
    <p:wipe/>
  </p:transition>
  <p:hf hdr="0" ftr="0" dt="0"/>
  <p:txStyles>
    <p:titleStyle>
      <a:lvl1pPr algn="l" defTabSz="1219170" rtl="0" eaLnBrk="1" latinLnBrk="0" hangingPunct="1">
        <a:spcBef>
          <a:spcPct val="0"/>
        </a:spcBef>
        <a:buNone/>
        <a:defRPr sz="3200"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1" y="260648"/>
            <a:ext cx="9601063" cy="113321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35362" y="1700808"/>
            <a:ext cx="9505055" cy="44164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lvl1pPr algn="r">
              <a:defRPr sz="1333">
                <a:solidFill>
                  <a:srgbClr val="FF0066"/>
                </a:solidFill>
              </a:defRPr>
            </a:lvl1pPr>
          </a:lstStyle>
          <a:p>
            <a:fld id="{857A2A22-3899-4136-BDB9-36AC9C8678DA}" type="slidenum">
              <a:rPr lang="en-GB" smtClean="0"/>
              <a:t>‹#›</a:t>
            </a:fld>
            <a:endParaRPr lang="en-GB"/>
          </a:p>
        </p:txBody>
      </p: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p:nvCxnSpPr>
        <p:spPr>
          <a:xfrm flipH="1">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3D47E70F-5897-4245-A157-86B2EC51CF66}"/>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cs typeface="Arial" pitchFamily="34" charset="0"/>
            </a:endParaRPr>
          </a:p>
        </p:txBody>
      </p:sp>
    </p:spTree>
    <p:extLst>
      <p:ext uri="{BB962C8B-B14F-4D97-AF65-F5344CB8AC3E}">
        <p14:creationId xmlns:p14="http://schemas.microsoft.com/office/powerpoint/2010/main" val="166203540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ransition spd="slow">
    <p:wipe/>
  </p:transition>
  <p:hf hdr="0" ftr="0" dt="0"/>
  <p:txStyles>
    <p:titleStyle>
      <a:lvl1pPr algn="l" defTabSz="1219170" rtl="0" eaLnBrk="1" latinLnBrk="0" hangingPunct="1">
        <a:spcBef>
          <a:spcPct val="0"/>
        </a:spcBef>
        <a:buNone/>
        <a:defRPr sz="3200"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1" y="260648"/>
            <a:ext cx="9618249" cy="115212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1" y="1508787"/>
            <a:ext cx="9618247" cy="4608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lvl1pPr algn="r">
              <a:defRPr sz="1333">
                <a:solidFill>
                  <a:srgbClr val="FF0066"/>
                </a:solidFill>
              </a:defRPr>
            </a:lvl1pPr>
          </a:lstStyle>
          <a:p>
            <a:pPr defTabSz="1219170">
              <a:defRPr/>
            </a:pPr>
            <a:fld id="{857A2A22-3899-4136-BDB9-36AC9C8678DA}" type="slidenum">
              <a:rPr lang="en-GB" smtClean="0"/>
              <a:pPr defTabSz="1219170">
                <a:defRPr/>
              </a:pPr>
              <a:t>‹#›</a:t>
            </a:fld>
            <a:endParaRPr lang="en-GB" dirty="0"/>
          </a:p>
        </p:txBody>
      </p:sp>
      <p:pic>
        <p:nvPicPr>
          <p:cNvPr id="8" name="Picture 7"/>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userDrawn="1"/>
        </p:nvCxnSpPr>
        <p:spPr>
          <a:xfrm>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E7F351DD-F914-4518-A1DE-B60BEB5A3418}"/>
              </a:ext>
            </a:extLst>
          </p:cNvPr>
          <p:cNvSpPr txBox="1">
            <a:spLocks/>
          </p:cNvSpPr>
          <p:nvPr userDrawn="1"/>
        </p:nvSpPr>
        <p:spPr>
          <a:xfrm>
            <a:off x="10069265" y="5449975"/>
            <a:ext cx="2122736" cy="96047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0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t>Source: Lincolnshire Crime and Policing Survey 2019-20. Conducted by Habit5 Limited.</a:t>
            </a:r>
            <a:endParaRPr lang="en-GB" sz="1000" dirty="0">
              <a:solidFill>
                <a:prstClr val="black">
                  <a:tint val="75000"/>
                </a:prstClr>
              </a:solidFill>
              <a:latin typeface="Tahoma"/>
              <a:cs typeface="Arial" pitchFamily="34" charset="0"/>
            </a:endParaRPr>
          </a:p>
        </p:txBody>
      </p:sp>
    </p:spTree>
    <p:extLst>
      <p:ext uri="{BB962C8B-B14F-4D97-AF65-F5344CB8AC3E}">
        <p14:creationId xmlns:p14="http://schemas.microsoft.com/office/powerpoint/2010/main" val="98680353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ransition spd="slow">
    <p:wipe/>
  </p:transition>
  <p:hf hdr="0" ftr="0" dt="0"/>
  <p:txStyles>
    <p:titleStyle>
      <a:lvl1pPr algn="l" defTabSz="1219170" rtl="0" eaLnBrk="1" latinLnBrk="0" hangingPunct="1">
        <a:spcBef>
          <a:spcPct val="0"/>
        </a:spcBef>
        <a:buNone/>
        <a:defRPr sz="3200"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1" y="260648"/>
            <a:ext cx="9618249" cy="115212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1" y="1508787"/>
            <a:ext cx="9618247" cy="4608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defRPr/>
            </a:pPr>
            <a:endParaRPr lang="en-GB">
              <a:solidFill>
                <a:prstClr val="black">
                  <a:tint val="75000"/>
                </a:prstClr>
              </a:solidFill>
            </a:endParaRPr>
          </a:p>
        </p:txBody>
      </p:sp>
      <p:sp>
        <p:nvSpPr>
          <p:cNvPr id="5" name="Footer Placeholder 4"/>
          <p:cNvSpPr>
            <a:spLocks noGrp="1"/>
          </p:cNvSpPr>
          <p:nvPr>
            <p:ph type="ftr" sz="quarter" idx="3"/>
          </p:nvPr>
        </p:nvSpPr>
        <p:spPr>
          <a:xfrm>
            <a:off x="6092819" y="6328238"/>
            <a:ext cx="3860800" cy="365125"/>
          </a:xfrm>
          <a:prstGeom prst="rect">
            <a:avLst/>
          </a:prstGeom>
        </p:spPr>
        <p:txBody>
          <a:bodyPr vert="horz" lIns="91440" tIns="45720" rIns="91440" bIns="45720" rtlCol="0" anchor="ctr"/>
          <a:lstStyle>
            <a:lvl1pPr marL="0" marR="0" indent="0" algn="ctr" defTabSz="1219170" rtl="0" eaLnBrk="1" fontAlgn="auto" latinLnBrk="0" hangingPunct="1">
              <a:lnSpc>
                <a:spcPct val="100000"/>
              </a:lnSpc>
              <a:spcBef>
                <a:spcPts val="0"/>
              </a:spcBef>
              <a:spcAft>
                <a:spcPts val="0"/>
              </a:spcAft>
              <a:buClrTx/>
              <a:buSzTx/>
              <a:buFontTx/>
              <a:buNone/>
              <a:tabLst/>
              <a:defRPr sz="1067">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algn="l"/>
            <a:r>
              <a:rPr lang="en-GB" dirty="0">
                <a:solidFill>
                  <a:prstClr val="black">
                    <a:tint val="75000"/>
                  </a:prstClr>
                </a:solidFill>
                <a:latin typeface="Tahoma"/>
              </a:rPr>
              <a:t>Source: Lincolnshire Crime and Policing Survey 2018-19 Conducted by Habit5 Limited.</a:t>
            </a:r>
            <a:endParaRPr lang="en-GB" sz="1600" dirty="0">
              <a:solidFill>
                <a:prstClr val="black">
                  <a:tint val="75000"/>
                </a:prstClr>
              </a:solidFill>
              <a:latin typeface="Tahoma"/>
              <a:ea typeface="+mn-ea"/>
              <a:cs typeface="+mn-cs"/>
            </a:endParaRPr>
          </a:p>
        </p:txBody>
      </p:sp>
      <p:sp>
        <p:nvSpPr>
          <p:cNvPr id="6" name="Slide Number Placeholder 5"/>
          <p:cNvSpPr>
            <a:spLocks noGrp="1"/>
          </p:cNvSpPr>
          <p:nvPr>
            <p:ph type="sldNum" sz="quarter" idx="4"/>
          </p:nvPr>
        </p:nvSpPr>
        <p:spPr>
          <a:xfrm>
            <a:off x="10452000" y="1124744"/>
            <a:ext cx="1404640" cy="384043"/>
          </a:xfrm>
          <a:prstGeom prst="rect">
            <a:avLst/>
          </a:prstGeom>
        </p:spPr>
        <p:txBody>
          <a:bodyPr vert="horz" lIns="91440" tIns="45720" rIns="91440" bIns="45720" rtlCol="0" anchor="ctr"/>
          <a:lstStyle>
            <a:lvl1pPr algn="r">
              <a:defRPr sz="1333">
                <a:solidFill>
                  <a:srgbClr val="FF0066"/>
                </a:solidFill>
              </a:defRPr>
            </a:lvl1pPr>
          </a:lstStyle>
          <a:p>
            <a:pPr defTabSz="1219170">
              <a:defRPr/>
            </a:pPr>
            <a:fld id="{857A2A22-3899-4136-BDB9-36AC9C8678DA}" type="slidenum">
              <a:rPr lang="en-GB" smtClean="0"/>
              <a:pPr defTabSz="1219170">
                <a:defRPr/>
              </a:pPr>
              <a:t>‹#›</a:t>
            </a:fld>
            <a:endParaRPr lang="en-GB" dirty="0"/>
          </a:p>
        </p:txBody>
      </p:sp>
      <p:pic>
        <p:nvPicPr>
          <p:cNvPr id="8" name="Picture 7"/>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0320469" y="292650"/>
            <a:ext cx="1536171" cy="448051"/>
          </a:xfrm>
          <a:prstGeom prst="rect">
            <a:avLst/>
          </a:prstGeom>
        </p:spPr>
      </p:pic>
      <p:pic>
        <p:nvPicPr>
          <p:cNvPr id="9" name="Picture 8"/>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224459" y="6410453"/>
            <a:ext cx="1632181" cy="282911"/>
          </a:xfrm>
          <a:prstGeom prst="rect">
            <a:avLst/>
          </a:prstGeom>
        </p:spPr>
      </p:pic>
      <p:cxnSp>
        <p:nvCxnSpPr>
          <p:cNvPr id="11" name="Straight Connector 10"/>
          <p:cNvCxnSpPr/>
          <p:nvPr userDrawn="1"/>
        </p:nvCxnSpPr>
        <p:spPr>
          <a:xfrm>
            <a:off x="10032437" y="260648"/>
            <a:ext cx="0" cy="643271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2925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2" r:id="rId5"/>
  </p:sldLayoutIdLst>
  <p:transition spd="slow">
    <p:wipe/>
  </p:transition>
  <p:hf hdr="0" dt="0"/>
  <p:txStyles>
    <p:titleStyle>
      <a:lvl1pPr algn="l" defTabSz="1219170" rtl="0" eaLnBrk="1" latinLnBrk="0" hangingPunct="1">
        <a:spcBef>
          <a:spcPct val="0"/>
        </a:spcBef>
        <a:buNone/>
        <a:defRPr sz="3733" b="0" kern="1200">
          <a:solidFill>
            <a:schemeClr val="tx2">
              <a:lumMod val="75000"/>
            </a:schemeClr>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4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mailto:david.jones@habit5.co.uk"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www.habit5.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35360" y="5907881"/>
            <a:ext cx="7538640" cy="787137"/>
          </a:xfrm>
        </p:spPr>
        <p:txBody>
          <a:bodyPr/>
          <a:lstStyle/>
          <a:p>
            <a:pPr>
              <a:buNone/>
            </a:pPr>
            <a:endParaRPr lang="en-GB" sz="1867" dirty="0">
              <a:solidFill>
                <a:schemeClr val="bg1"/>
              </a:solidFill>
            </a:endParaRPr>
          </a:p>
          <a:p>
            <a:pPr>
              <a:buNone/>
            </a:pPr>
            <a:r>
              <a:rPr lang="en-GB" sz="1867" dirty="0">
                <a:solidFill>
                  <a:schemeClr val="bg1"/>
                </a:solidFill>
              </a:rPr>
              <a:t>© Habit5 2020</a:t>
            </a:r>
          </a:p>
        </p:txBody>
      </p:sp>
      <p:sp>
        <p:nvSpPr>
          <p:cNvPr id="2" name="Title 1"/>
          <p:cNvSpPr>
            <a:spLocks noGrp="1"/>
          </p:cNvSpPr>
          <p:nvPr>
            <p:ph type="ctrTitle" idx="4294967295"/>
          </p:nvPr>
        </p:nvSpPr>
        <p:spPr>
          <a:xfrm>
            <a:off x="335360" y="1028733"/>
            <a:ext cx="9697077" cy="2783384"/>
          </a:xfrm>
        </p:spPr>
        <p:txBody>
          <a:bodyPr>
            <a:noAutofit/>
          </a:bodyPr>
          <a:lstStyle/>
          <a:p>
            <a:r>
              <a:rPr lang="en-GB" b="1" dirty="0">
                <a:solidFill>
                  <a:schemeClr val="bg1"/>
                </a:solidFill>
              </a:rPr>
              <a:t>Lincolnshire Crime &amp; Policing Survey 2019-20</a:t>
            </a:r>
            <a:br>
              <a:rPr lang="en-GB" b="1" dirty="0">
                <a:solidFill>
                  <a:schemeClr val="bg1"/>
                </a:solidFill>
              </a:rPr>
            </a:br>
            <a:r>
              <a:rPr lang="en-GB" dirty="0">
                <a:solidFill>
                  <a:schemeClr val="bg1"/>
                </a:solidFill>
              </a:rPr>
              <a:t>Final</a:t>
            </a:r>
            <a:r>
              <a:rPr lang="en-GB" b="1" dirty="0">
                <a:solidFill>
                  <a:schemeClr val="bg1"/>
                </a:solidFill>
              </a:rPr>
              <a:t> </a:t>
            </a:r>
            <a:r>
              <a:rPr lang="en-GB" dirty="0">
                <a:solidFill>
                  <a:schemeClr val="bg1"/>
                </a:solidFill>
              </a:rPr>
              <a:t>Debrief Presentation</a:t>
            </a:r>
            <a:endParaRPr lang="en-GB" sz="1867" dirty="0">
              <a:solidFill>
                <a:schemeClr val="bg1"/>
              </a:solidFill>
            </a:endParaRPr>
          </a:p>
        </p:txBody>
      </p:sp>
      <p:pic>
        <p:nvPicPr>
          <p:cNvPr id="9" name="Picture 8" descr="hand-graphic-pin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0" y="2489200"/>
            <a:ext cx="4411133" cy="4411133"/>
          </a:xfrm>
          <a:prstGeom prst="rect">
            <a:avLst/>
          </a:prstGeom>
        </p:spPr>
      </p:pic>
      <p:sp>
        <p:nvSpPr>
          <p:cNvPr id="4" name="Rectangle 3"/>
          <p:cNvSpPr/>
          <p:nvPr/>
        </p:nvSpPr>
        <p:spPr>
          <a:xfrm>
            <a:off x="337355" y="3236979"/>
            <a:ext cx="7165500" cy="923330"/>
          </a:xfrm>
          <a:prstGeom prst="rect">
            <a:avLst/>
          </a:prstGeom>
        </p:spPr>
        <p:txBody>
          <a:bodyPr wrap="square">
            <a:spAutoFit/>
          </a:bodyPr>
          <a:lstStyle/>
          <a:p>
            <a:pPr defTabSz="1219140"/>
            <a:r>
              <a:rPr lang="en-GB" dirty="0">
                <a:solidFill>
                  <a:srgbClr val="ED0973"/>
                </a:solidFill>
                <a:latin typeface="Calibri"/>
                <a:cs typeface="Arial"/>
              </a:rPr>
              <a:t>Prepared for: Marc Jones, Police &amp; Crime Commissioner for Lincolnshire</a:t>
            </a:r>
            <a:br>
              <a:rPr lang="en-GB" dirty="0">
                <a:solidFill>
                  <a:srgbClr val="ED0973"/>
                </a:solidFill>
                <a:latin typeface="Calibri"/>
                <a:cs typeface="Arial"/>
              </a:rPr>
            </a:br>
            <a:r>
              <a:rPr lang="en-GB" dirty="0">
                <a:solidFill>
                  <a:srgbClr val="ED0973"/>
                </a:solidFill>
                <a:latin typeface="Calibri"/>
                <a:cs typeface="Arial"/>
              </a:rPr>
              <a:t>24 February 2020</a:t>
            </a:r>
            <a:br>
              <a:rPr lang="en-GB" dirty="0">
                <a:solidFill>
                  <a:srgbClr val="ED0973"/>
                </a:solidFill>
                <a:latin typeface="Calibri"/>
                <a:cs typeface="Arial"/>
              </a:rPr>
            </a:br>
            <a:r>
              <a:rPr lang="en-GB" dirty="0">
                <a:solidFill>
                  <a:srgbClr val="ED0973"/>
                </a:solidFill>
                <a:latin typeface="Calibri"/>
                <a:cs typeface="Arial"/>
              </a:rPr>
              <a:t>v1.0</a:t>
            </a:r>
            <a:endParaRPr lang="en-GB" dirty="0">
              <a:solidFill>
                <a:prstClr val="black"/>
              </a:solidFill>
              <a:latin typeface="Calibri"/>
              <a:cs typeface="Arial"/>
            </a:endParaRPr>
          </a:p>
        </p:txBody>
      </p:sp>
      <p:pic>
        <p:nvPicPr>
          <p:cNvPr id="6" name="Picture 5">
            <a:extLst>
              <a:ext uri="{FF2B5EF4-FFF2-40B4-BE49-F238E27FC236}">
                <a16:creationId xmlns:a16="http://schemas.microsoft.com/office/drawing/2014/main" xmlns="" id="{3318CEBC-B8EF-458A-9684-347EE812C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677" y="2751365"/>
            <a:ext cx="1862179" cy="260916"/>
          </a:xfrm>
          <a:prstGeom prst="rect">
            <a:avLst/>
          </a:prstGeom>
        </p:spPr>
      </p:pic>
      <p:sp>
        <p:nvSpPr>
          <p:cNvPr id="5" name="Slide Number Placeholder 4">
            <a:extLst>
              <a:ext uri="{FF2B5EF4-FFF2-40B4-BE49-F238E27FC236}">
                <a16:creationId xmlns:a16="http://schemas.microsoft.com/office/drawing/2014/main" xmlns="" id="{2D8BBF34-6A12-41D3-BC89-99BC316D5A2C}"/>
              </a:ext>
            </a:extLst>
          </p:cNvPr>
          <p:cNvSpPr>
            <a:spLocks noGrp="1"/>
          </p:cNvSpPr>
          <p:nvPr>
            <p:ph type="sldNum" sz="quarter" idx="12"/>
          </p:nvPr>
        </p:nvSpPr>
        <p:spPr/>
        <p:txBody>
          <a:bodyPr/>
          <a:lstStyle/>
          <a:p>
            <a:fld id="{857A2A22-3899-4136-BDB9-36AC9C8678DA}" type="slidenum">
              <a:rPr lang="en-GB" smtClean="0"/>
              <a:t>1</a:t>
            </a:fld>
            <a:endParaRPr lang="en-GB"/>
          </a:p>
        </p:txBody>
      </p:sp>
    </p:spTree>
    <p:extLst>
      <p:ext uri="{BB962C8B-B14F-4D97-AF65-F5344CB8AC3E}">
        <p14:creationId xmlns:p14="http://schemas.microsoft.com/office/powerpoint/2010/main" val="130098138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AB5B34A-D192-4FFD-BE48-C1B5FC7726BF}"/>
              </a:ext>
            </a:extLst>
          </p:cNvPr>
          <p:cNvSpPr>
            <a:spLocks noGrp="1"/>
          </p:cNvSpPr>
          <p:nvPr>
            <p:ph/>
          </p:nvPr>
        </p:nvSpPr>
        <p:spPr>
          <a:xfrm>
            <a:off x="335360" y="1262017"/>
            <a:ext cx="9601067" cy="4704523"/>
          </a:xfrm>
        </p:spPr>
        <p:txBody>
          <a:bodyPr>
            <a:noAutofit/>
          </a:bodyPr>
          <a:lstStyle/>
          <a:p>
            <a:pPr marL="0" indent="0">
              <a:buNone/>
            </a:pPr>
            <a:r>
              <a:rPr lang="en-GB" sz="1733" dirty="0"/>
              <a:t>As detailed within the Background section, we set minimum target sample volumes by:</a:t>
            </a:r>
          </a:p>
          <a:p>
            <a:r>
              <a:rPr lang="en-GB" sz="1733" dirty="0"/>
              <a:t>Gender</a:t>
            </a:r>
          </a:p>
          <a:p>
            <a:r>
              <a:rPr lang="en-GB" sz="1733" dirty="0"/>
              <a:t>Age Band</a:t>
            </a:r>
          </a:p>
          <a:p>
            <a:r>
              <a:rPr lang="en-GB" sz="1733" dirty="0"/>
              <a:t>Local Authority</a:t>
            </a:r>
          </a:p>
          <a:p>
            <a:r>
              <a:rPr lang="en-GB" sz="1733" dirty="0"/>
              <a:t>Socio Economic Group (e.g. ABC1, C2DE)</a:t>
            </a:r>
          </a:p>
          <a:p>
            <a:pPr marL="0" indent="0">
              <a:buNone/>
            </a:pPr>
            <a:r>
              <a:rPr lang="en-GB" sz="1733" dirty="0"/>
              <a:t>We did not cap sample at these minimum volumes, as we wished to engage and enfranchise as many people as possible. In 2019/20 we were again utilising channels that could not simply be ‘switched off’ (e.g. Lincs Alert, PR, affinity groups, etc). We therefore have higher overweight positions within demographic segments who exhibit a greater propensity to engage in completing the survey. </a:t>
            </a:r>
          </a:p>
          <a:p>
            <a:pPr marL="0" indent="0">
              <a:buNone/>
            </a:pPr>
            <a:endParaRPr lang="en-GB" sz="1733" dirty="0"/>
          </a:p>
          <a:p>
            <a:pPr marL="0" indent="0">
              <a:buNone/>
            </a:pPr>
            <a:r>
              <a:rPr lang="en-GB" sz="1733" dirty="0"/>
              <a:t>Within analysis we have the option to:</a:t>
            </a:r>
          </a:p>
          <a:p>
            <a:pPr marL="0" indent="0">
              <a:buNone/>
            </a:pPr>
            <a:r>
              <a:rPr lang="en-GB" sz="1733" dirty="0"/>
              <a:t>A] Use the largest sample possible, if isolating results amongst a particular demographic </a:t>
            </a:r>
            <a:br>
              <a:rPr lang="en-GB" sz="1733" dirty="0"/>
            </a:br>
            <a:r>
              <a:rPr lang="en-GB" sz="1733" dirty="0"/>
              <a:t>e.g. 35-49 year-olds</a:t>
            </a:r>
          </a:p>
          <a:p>
            <a:pPr marL="0" indent="0">
              <a:buNone/>
            </a:pPr>
            <a:r>
              <a:rPr lang="en-GB" sz="1733" dirty="0"/>
              <a:t>B] Use the total sample available</a:t>
            </a:r>
          </a:p>
          <a:p>
            <a:pPr marL="0" indent="0">
              <a:buNone/>
            </a:pPr>
            <a:r>
              <a:rPr lang="en-GB" sz="1733" dirty="0"/>
              <a:t>C] Use a weighted sample to reflect the distribution of the actual population of Lincolnshire on a given demographic, rather than their incidence in the total sample population, e.g. examining results re-calibrating age band to adjust for our overweight amongst 50+ year-olds</a:t>
            </a:r>
          </a:p>
          <a:p>
            <a:endParaRPr lang="en-GB" sz="1733" dirty="0"/>
          </a:p>
        </p:txBody>
      </p:sp>
      <p:sp>
        <p:nvSpPr>
          <p:cNvPr id="5" name="Title 6">
            <a:extLst>
              <a:ext uri="{FF2B5EF4-FFF2-40B4-BE49-F238E27FC236}">
                <a16:creationId xmlns:a16="http://schemas.microsoft.com/office/drawing/2014/main" xmlns="" id="{4B880D96-B4AC-4E23-9E81-9EAB15E6B881}"/>
              </a:ext>
            </a:extLst>
          </p:cNvPr>
          <p:cNvSpPr txBox="1">
            <a:spLocks/>
          </p:cNvSpPr>
          <p:nvPr/>
        </p:nvSpPr>
        <p:spPr>
          <a:xfrm>
            <a:off x="335361" y="260648"/>
            <a:ext cx="9505056" cy="1152128"/>
          </a:xfrm>
          <a:prstGeom prst="rect">
            <a:avLst/>
          </a:prstGeom>
        </p:spPr>
        <p:txBody>
          <a:bodyPr vert="horz" lIns="121920" tIns="60960" rIns="121920" bIns="60960" rtlCol="0">
            <a:normAutofit fontScale="975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3200" dirty="0">
                <a:solidFill>
                  <a:srgbClr val="0B3B6C">
                    <a:lumMod val="75000"/>
                  </a:srgbClr>
                </a:solidFill>
              </a:rPr>
              <a:t>Sample variation from the resident population of Lincolnshire</a:t>
            </a:r>
          </a:p>
        </p:txBody>
      </p:sp>
      <p:sp>
        <p:nvSpPr>
          <p:cNvPr id="3" name="Slide Number Placeholder 2">
            <a:extLst>
              <a:ext uri="{FF2B5EF4-FFF2-40B4-BE49-F238E27FC236}">
                <a16:creationId xmlns:a16="http://schemas.microsoft.com/office/drawing/2014/main" xmlns="" id="{474079C2-6C81-46A5-83FA-682D540A0A6C}"/>
              </a:ext>
            </a:extLst>
          </p:cNvPr>
          <p:cNvSpPr>
            <a:spLocks noGrp="1"/>
          </p:cNvSpPr>
          <p:nvPr>
            <p:ph type="sldNum" sz="quarter" idx="12"/>
          </p:nvPr>
        </p:nvSpPr>
        <p:spPr/>
        <p:txBody>
          <a:bodyPr/>
          <a:lstStyle/>
          <a:p>
            <a:fld id="{50DE9A6E-8F21-484F-844E-94FEC60E2113}" type="slidenum">
              <a:rPr lang="en-US" smtClean="0"/>
              <a:t>10</a:t>
            </a:fld>
            <a:endParaRPr lang="en-US"/>
          </a:p>
        </p:txBody>
      </p:sp>
    </p:spTree>
    <p:extLst>
      <p:ext uri="{BB962C8B-B14F-4D97-AF65-F5344CB8AC3E}">
        <p14:creationId xmlns:p14="http://schemas.microsoft.com/office/powerpoint/2010/main" val="39546564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a2a08e20-ba51-4af3-913a-ab5e00efb960"/>
          <p:cNvSpPr>
            <a:spLocks noChangeArrowheads="1"/>
          </p:cNvSpPr>
          <p:nvPr/>
        </p:nvSpPr>
        <p:spPr>
          <a:xfrm>
            <a:off x="1199456" y="1437980"/>
            <a:ext cx="7311392" cy="307777"/>
          </a:xfrm>
          <a:prstGeom prst="rect">
            <a:avLst/>
          </a:prstGeom>
          <a:noFill/>
          <a:ln w="9525">
            <a:noFill/>
            <a:miter lim="800000"/>
          </a:ln>
        </p:spPr>
        <p:txBody>
          <a:bodyPr>
            <a:spAutoFit/>
          </a:bodyPr>
          <a:lstStyle>
            <a:defPPr>
              <a:defRPr lang="en-US"/>
            </a:defPPr>
          </a:lstStyle>
          <a:p>
            <a:pPr algn="ctr"/>
            <a:r>
              <a:rPr lang="en-US" sz="1400" b="1" dirty="0">
                <a:latin typeface="Tahoma"/>
                <a:ea typeface="Tahoma" pitchFamily="34" charset="0"/>
                <a:cs typeface="Tahoma" pitchFamily="34" charset="0"/>
              </a:rPr>
              <a:t>Gender by Year of Survey</a:t>
            </a:r>
          </a:p>
        </p:txBody>
      </p:sp>
      <p:graphicFrame>
        <p:nvGraphicFramePr>
          <p:cNvPr id="4" name="ChartObject" descr="a2a08e20-ba51-4af3-913a-ab5e00efb960"/>
          <p:cNvGraphicFramePr/>
          <p:nvPr>
            <p:extLst>
              <p:ext uri="{D42A27DB-BD31-4B8C-83A1-F6EECF244321}">
                <p14:modId xmlns:p14="http://schemas.microsoft.com/office/powerpoint/2010/main" val="2452056316"/>
              </p:ext>
            </p:extLst>
          </p:nvPr>
        </p:nvGraphicFramePr>
        <p:xfrm>
          <a:off x="335361" y="1700809"/>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EF5B06B8-043A-4A02-91A7-416F7AB37465}"/>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For the first time, more female residents (50%) completed the survey than males (47%) which reflects the slight imbalance in the population of the county.</a:t>
            </a:r>
            <a:endParaRPr lang="en-GB" sz="2600" u="sng" dirty="0">
              <a:solidFill>
                <a:srgbClr val="ED0973"/>
              </a:solidFill>
            </a:endParaRPr>
          </a:p>
        </p:txBody>
      </p:sp>
      <p:sp>
        <p:nvSpPr>
          <p:cNvPr id="6" name="TextBox 5">
            <a:extLst>
              <a:ext uri="{FF2B5EF4-FFF2-40B4-BE49-F238E27FC236}">
                <a16:creationId xmlns:a16="http://schemas.microsoft.com/office/drawing/2014/main" xmlns="" id="{E1312CCA-2288-4038-9EFF-9460EA165088}"/>
              </a:ext>
            </a:extLst>
          </p:cNvPr>
          <p:cNvSpPr txBox="1"/>
          <p:nvPr/>
        </p:nvSpPr>
        <p:spPr>
          <a:xfrm>
            <a:off x="10032432" y="2226709"/>
            <a:ext cx="2159568" cy="1569660"/>
          </a:xfrm>
          <a:prstGeom prst="rect">
            <a:avLst/>
          </a:prstGeom>
          <a:solidFill>
            <a:schemeClr val="accent4"/>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NB There is no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‘Prefer not to say’ category within the ONS Population data, this impacts the survey split a little.</a:t>
            </a:r>
          </a:p>
        </p:txBody>
      </p:sp>
      <p:sp>
        <p:nvSpPr>
          <p:cNvPr id="7" name="Slide Number Placeholder 6">
            <a:extLst>
              <a:ext uri="{FF2B5EF4-FFF2-40B4-BE49-F238E27FC236}">
                <a16:creationId xmlns:a16="http://schemas.microsoft.com/office/drawing/2014/main" xmlns="" id="{5BDFA3C6-419C-4EEE-A6CA-E0E064588C54}"/>
              </a:ext>
            </a:extLst>
          </p:cNvPr>
          <p:cNvSpPr>
            <a:spLocks noGrp="1"/>
          </p:cNvSpPr>
          <p:nvPr>
            <p:ph type="sldNum" sz="quarter" idx="12"/>
          </p:nvPr>
        </p:nvSpPr>
        <p:spPr/>
        <p:txBody>
          <a:bodyPr/>
          <a:lstStyle/>
          <a:p>
            <a:fld id="{50DE9A6E-8F21-484F-844E-94FEC60E2113}" type="slidenum">
              <a:rPr lang="en-US" smtClean="0"/>
              <a:t>11</a:t>
            </a:fld>
            <a:endParaRPr lang="en-US"/>
          </a:p>
        </p:txBody>
      </p:sp>
    </p:spTree>
    <p:extLst>
      <p:ext uri="{BB962C8B-B14F-4D97-AF65-F5344CB8AC3E}">
        <p14:creationId xmlns:p14="http://schemas.microsoft.com/office/powerpoint/2010/main" val="24246151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4061686818"/>
              </p:ext>
            </p:extLst>
          </p:nvPr>
        </p:nvGraphicFramePr>
        <p:xfrm>
          <a:off x="335361" y="1804397"/>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2" descr="MarketSight_Chart_Title:8718eb29-01b3-4b09-9cf5-ab4200cb8b9f">
            <a:extLst>
              <a:ext uri="{FF2B5EF4-FFF2-40B4-BE49-F238E27FC236}">
                <a16:creationId xmlns:a16="http://schemas.microsoft.com/office/drawing/2014/main" xmlns="" id="{556ABEF6-9DFE-4E99-81D4-3DFEF14CA0BB}"/>
              </a:ext>
            </a:extLst>
          </p:cNvPr>
          <p:cNvSpPr>
            <a:spLocks noChangeArrowheads="1"/>
          </p:cNvSpPr>
          <p:nvPr/>
        </p:nvSpPr>
        <p:spPr>
          <a:xfrm>
            <a:off x="1225337" y="1281177"/>
            <a:ext cx="7311392" cy="523220"/>
          </a:xfrm>
          <a:prstGeom prst="rect">
            <a:avLst/>
          </a:prstGeom>
          <a:noFill/>
          <a:ln w="9525">
            <a:noFill/>
            <a:miter lim="800000"/>
          </a:ln>
        </p:spPr>
        <p:txBody>
          <a:bodyPr>
            <a:spAutoFit/>
          </a:bodyPr>
          <a:lstStyle>
            <a:defPPr>
              <a:defRPr lang="en-US"/>
            </a:defPPr>
          </a:lstStyle>
          <a:p>
            <a:pPr lvl="0" algn="ctr" defTabSz="1219170"/>
            <a:r>
              <a:rPr lang="en-GB" sz="1400" b="1" dirty="0">
                <a:solidFill>
                  <a:prstClr val="black"/>
                </a:solidFill>
                <a:latin typeface="Tahoma"/>
                <a:ea typeface="Tahoma" pitchFamily="34" charset="0"/>
                <a:cs typeface="Tahoma" pitchFamily="34" charset="0"/>
              </a:rPr>
              <a:t>What is your age? </a:t>
            </a:r>
            <a:r>
              <a:rPr lang="en-GB" sz="1400" b="1" i="1" dirty="0">
                <a:solidFill>
                  <a:prstClr val="black"/>
                </a:solidFill>
                <a:latin typeface="Tahoma"/>
                <a:ea typeface="Tahoma" pitchFamily="34" charset="0"/>
                <a:cs typeface="Tahoma" pitchFamily="34" charset="0"/>
              </a:rPr>
              <a:t>(Please select one option only)</a:t>
            </a:r>
            <a:endParaRPr kumimoji="0" lang="en-US" sz="1400" b="1" i="1"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Age Band</a:t>
            </a:r>
          </a:p>
        </p:txBody>
      </p:sp>
      <p:sp>
        <p:nvSpPr>
          <p:cNvPr id="6" name="Title 1">
            <a:extLst>
              <a:ext uri="{FF2B5EF4-FFF2-40B4-BE49-F238E27FC236}">
                <a16:creationId xmlns:a16="http://schemas.microsoft.com/office/drawing/2014/main" xmlns="" id="{6ADF1663-5720-4196-A021-E414880A90D7}"/>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50-64 year-olds were the mode age band for the 2019-20 Survey, in 2018-19 this was the 65+ age group.</a:t>
            </a:r>
            <a:endParaRPr lang="en-GB" sz="2600" u="sng" dirty="0">
              <a:solidFill>
                <a:srgbClr val="ED0973"/>
              </a:solidFill>
            </a:endParaRPr>
          </a:p>
        </p:txBody>
      </p:sp>
      <p:sp>
        <p:nvSpPr>
          <p:cNvPr id="7" name="TextBox 6">
            <a:extLst>
              <a:ext uri="{FF2B5EF4-FFF2-40B4-BE49-F238E27FC236}">
                <a16:creationId xmlns:a16="http://schemas.microsoft.com/office/drawing/2014/main" xmlns="" id="{37091C29-CA81-4BD4-A297-B41689EA2412}"/>
              </a:ext>
            </a:extLst>
          </p:cNvPr>
          <p:cNvSpPr txBox="1"/>
          <p:nvPr/>
        </p:nvSpPr>
        <p:spPr>
          <a:xfrm>
            <a:off x="10032432" y="2226709"/>
            <a:ext cx="2159568" cy="2800767"/>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 +4% point YOY increase in the share of the sample amongst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35-49 year-olds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was also achieved.</a:t>
            </a:r>
          </a:p>
          <a:p>
            <a:pPr algn="ctr"/>
            <a:endParaRPr lang="en-GB"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Continued effort is required to drive the profile of the sample base to be younger.</a:t>
            </a:r>
          </a:p>
        </p:txBody>
      </p:sp>
      <p:sp>
        <p:nvSpPr>
          <p:cNvPr id="3" name="Slide Number Placeholder 2">
            <a:extLst>
              <a:ext uri="{FF2B5EF4-FFF2-40B4-BE49-F238E27FC236}">
                <a16:creationId xmlns:a16="http://schemas.microsoft.com/office/drawing/2014/main" xmlns="" id="{21C02D5D-3BF1-4A10-9154-9F378D0E649C}"/>
              </a:ext>
            </a:extLst>
          </p:cNvPr>
          <p:cNvSpPr>
            <a:spLocks noGrp="1"/>
          </p:cNvSpPr>
          <p:nvPr>
            <p:ph type="sldNum" sz="quarter" idx="12"/>
          </p:nvPr>
        </p:nvSpPr>
        <p:spPr/>
        <p:txBody>
          <a:bodyPr/>
          <a:lstStyle/>
          <a:p>
            <a:fld id="{50DE9A6E-8F21-484F-844E-94FEC60E2113}" type="slidenum">
              <a:rPr lang="en-US" smtClean="0"/>
              <a:t>12</a:t>
            </a:fld>
            <a:endParaRPr lang="en-US"/>
          </a:p>
        </p:txBody>
      </p:sp>
    </p:spTree>
    <p:extLst>
      <p:ext uri="{BB962C8B-B14F-4D97-AF65-F5344CB8AC3E}">
        <p14:creationId xmlns:p14="http://schemas.microsoft.com/office/powerpoint/2010/main" val="5793095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7e6154c2-30bb-41f5-aefe-ab4200cc16e5"/>
          <p:cNvSpPr>
            <a:spLocks noChangeArrowheads="1"/>
          </p:cNvSpPr>
          <p:nvPr/>
        </p:nvSpPr>
        <p:spPr>
          <a:xfrm>
            <a:off x="1199456" y="1437980"/>
            <a:ext cx="7311392" cy="523220"/>
          </a:xfrm>
          <a:prstGeom prst="rect">
            <a:avLst/>
          </a:prstGeom>
          <a:noFill/>
          <a:ln w="9525">
            <a:noFill/>
            <a:miter lim="800000"/>
          </a:ln>
        </p:spPr>
        <p:txBody>
          <a:bodyPr>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What is your ethnic group? </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Ethnicity 2019-20</a:t>
            </a:r>
          </a:p>
        </p:txBody>
      </p:sp>
      <p:graphicFrame>
        <p:nvGraphicFramePr>
          <p:cNvPr id="4" name="ChartObject" descr="7e6154c2-30bb-41f5-aefe-ab4200cc16e5"/>
          <p:cNvGraphicFramePr/>
          <p:nvPr>
            <p:extLst>
              <p:ext uri="{D42A27DB-BD31-4B8C-83A1-F6EECF244321}">
                <p14:modId xmlns:p14="http://schemas.microsoft.com/office/powerpoint/2010/main" val="2369111769"/>
              </p:ext>
            </p:extLst>
          </p:nvPr>
        </p:nvGraphicFramePr>
        <p:xfrm>
          <a:off x="335361" y="1963638"/>
          <a:ext cx="9349659"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7e6154c2-30bb-41f5-aefe-ab4200cc16e5">
            <a:extLst>
              <a:ext uri="{FF2B5EF4-FFF2-40B4-BE49-F238E27FC236}">
                <a16:creationId xmlns:a16="http://schemas.microsoft.com/office/drawing/2014/main" xmlns="" id="{3F7503CB-162B-4CDB-9BFE-14605AA810D3}"/>
              </a:ext>
            </a:extLst>
          </p:cNvPr>
          <p:cNvSpPr>
            <a:spLocks noChangeArrowheads="1"/>
          </p:cNvSpPr>
          <p:nvPr/>
        </p:nvSpPr>
        <p:spPr>
          <a:xfrm>
            <a:off x="335361" y="6186111"/>
            <a:ext cx="9349659" cy="420756"/>
          </a:xfrm>
          <a:prstGeom prst="rect">
            <a:avLst/>
          </a:prstGeom>
          <a:noFill/>
          <a:ln w="9525">
            <a:noFill/>
            <a:miter lim="800000"/>
          </a:ln>
        </p:spPr>
        <p:txBody>
          <a:bodyPr wrap="square">
            <a:spAutoFit/>
          </a:bodyPr>
          <a:lstStyle>
            <a:defPPr>
              <a:defRPr lang="en-US"/>
            </a:def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Base: White British (n=3,057), Mixed/multiple ethnic groups (e.g. White and Black African) (n=13), White European (n=75), Asian/Asian British (n=13), Black/African/Caribbean/Black British (n=10), Other ethnic group (E.g. Arab) (n=16), Prefer not to say (n=102), Sample Size = 3,286</a:t>
            </a:r>
          </a:p>
        </p:txBody>
      </p:sp>
      <p:sp>
        <p:nvSpPr>
          <p:cNvPr id="6" name="Title 1">
            <a:extLst>
              <a:ext uri="{FF2B5EF4-FFF2-40B4-BE49-F238E27FC236}">
                <a16:creationId xmlns:a16="http://schemas.microsoft.com/office/drawing/2014/main" xmlns="" id="{E292040F-D6B3-433C-ADD3-0394000ACA23}"/>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The ethnic distribution of the survey sample is virtually unchanged from last year, again 93% of participants </a:t>
            </a:r>
            <a:br>
              <a:rPr lang="en-GB" sz="2600" dirty="0">
                <a:solidFill>
                  <a:srgbClr val="0B3B6C"/>
                </a:solidFill>
              </a:rPr>
            </a:br>
            <a:r>
              <a:rPr lang="en-GB" sz="2600" dirty="0">
                <a:solidFill>
                  <a:srgbClr val="0B3B6C"/>
                </a:solidFill>
              </a:rPr>
              <a:t>self-categorise as White British, which mirrors the population.</a:t>
            </a:r>
            <a:endParaRPr lang="en-GB" sz="2600" u="sng" dirty="0">
              <a:solidFill>
                <a:srgbClr val="ED0973"/>
              </a:solidFill>
            </a:endParaRPr>
          </a:p>
        </p:txBody>
      </p:sp>
      <p:sp>
        <p:nvSpPr>
          <p:cNvPr id="8" name="Slide Number Placeholder 7">
            <a:extLst>
              <a:ext uri="{FF2B5EF4-FFF2-40B4-BE49-F238E27FC236}">
                <a16:creationId xmlns:a16="http://schemas.microsoft.com/office/drawing/2014/main" xmlns="" id="{703027C6-C4CC-4F81-9E6C-BB2DCB59CEE0}"/>
              </a:ext>
            </a:extLst>
          </p:cNvPr>
          <p:cNvSpPr>
            <a:spLocks noGrp="1"/>
          </p:cNvSpPr>
          <p:nvPr>
            <p:ph type="sldNum" sz="quarter" idx="12"/>
          </p:nvPr>
        </p:nvSpPr>
        <p:spPr/>
        <p:txBody>
          <a:bodyPr/>
          <a:lstStyle/>
          <a:p>
            <a:fld id="{50DE9A6E-8F21-484F-844E-94FEC60E2113}" type="slidenum">
              <a:rPr lang="en-US" smtClean="0"/>
              <a:t>13</a:t>
            </a:fld>
            <a:endParaRPr lang="en-US"/>
          </a:p>
        </p:txBody>
      </p:sp>
    </p:spTree>
    <p:extLst>
      <p:ext uri="{BB962C8B-B14F-4D97-AF65-F5344CB8AC3E}">
        <p14:creationId xmlns:p14="http://schemas.microsoft.com/office/powerpoint/2010/main" val="38227489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4202104145"/>
              </p:ext>
            </p:extLst>
          </p:nvPr>
        </p:nvGraphicFramePr>
        <p:xfrm>
          <a:off x="335361" y="1972271"/>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383362AE-8CCB-418B-8BDB-D407A828753B}"/>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As last year, very nearly a fifth (19%) of participants are the sole adult in their household, with around two thirds (64%) living in households comprising two adults.</a:t>
            </a:r>
            <a:endParaRPr lang="en-GB" sz="2600" u="sng" dirty="0">
              <a:solidFill>
                <a:srgbClr val="ED0973"/>
              </a:solidFill>
            </a:endParaRPr>
          </a:p>
        </p:txBody>
      </p:sp>
      <p:sp>
        <p:nvSpPr>
          <p:cNvPr id="6" name="Text Box 12" descr="MarketSight_Chart_Title:5211c8b0-d467-4cc0-9371-ab4200cc92b4">
            <a:extLst>
              <a:ext uri="{FF2B5EF4-FFF2-40B4-BE49-F238E27FC236}">
                <a16:creationId xmlns:a16="http://schemas.microsoft.com/office/drawing/2014/main" xmlns="" id="{88F12C0F-0239-4989-B337-3CE05295CAF6}"/>
              </a:ext>
            </a:extLst>
          </p:cNvPr>
          <p:cNvSpPr>
            <a:spLocks noChangeArrowheads="1"/>
          </p:cNvSpPr>
          <p:nvPr/>
        </p:nvSpPr>
        <p:spPr>
          <a:xfrm>
            <a:off x="1225337" y="1543529"/>
            <a:ext cx="7311392" cy="523220"/>
          </a:xfrm>
          <a:prstGeom prst="rect">
            <a:avLst/>
          </a:prstGeom>
          <a:noFill/>
          <a:ln w="9525">
            <a:noFill/>
            <a:miter lim="800000"/>
          </a:ln>
        </p:spPr>
        <p:txBody>
          <a:bodyPr>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How many adults aged 18 or over, including yourself, live in your household?</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Number of Adults in Household </a:t>
            </a:r>
          </a:p>
        </p:txBody>
      </p:sp>
      <p:sp>
        <p:nvSpPr>
          <p:cNvPr id="3" name="Slide Number Placeholder 2">
            <a:extLst>
              <a:ext uri="{FF2B5EF4-FFF2-40B4-BE49-F238E27FC236}">
                <a16:creationId xmlns:a16="http://schemas.microsoft.com/office/drawing/2014/main" xmlns="" id="{C8AE6BC5-DAD9-41D6-AE51-81A91052FE0C}"/>
              </a:ext>
            </a:extLst>
          </p:cNvPr>
          <p:cNvSpPr>
            <a:spLocks noGrp="1"/>
          </p:cNvSpPr>
          <p:nvPr>
            <p:ph type="sldNum" sz="quarter" idx="12"/>
          </p:nvPr>
        </p:nvSpPr>
        <p:spPr/>
        <p:txBody>
          <a:bodyPr/>
          <a:lstStyle/>
          <a:p>
            <a:fld id="{50DE9A6E-8F21-484F-844E-94FEC60E2113}" type="slidenum">
              <a:rPr lang="en-US" smtClean="0"/>
              <a:t>14</a:t>
            </a:fld>
            <a:endParaRPr lang="en-US"/>
          </a:p>
        </p:txBody>
      </p:sp>
    </p:spTree>
    <p:extLst>
      <p:ext uri="{BB962C8B-B14F-4D97-AF65-F5344CB8AC3E}">
        <p14:creationId xmlns:p14="http://schemas.microsoft.com/office/powerpoint/2010/main" val="25894736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791885520"/>
              </p:ext>
            </p:extLst>
          </p:nvPr>
        </p:nvGraphicFramePr>
        <p:xfrm>
          <a:off x="335361" y="2179441"/>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2" descr="MarketSight_Chart_Title:baf17c57-18cc-4561-b6fa-ab4200cc8082">
            <a:extLst>
              <a:ext uri="{FF2B5EF4-FFF2-40B4-BE49-F238E27FC236}">
                <a16:creationId xmlns:a16="http://schemas.microsoft.com/office/drawing/2014/main" xmlns="" id="{BDBD34D9-CFB0-4AB4-B072-F1EFDAFA417B}"/>
              </a:ext>
            </a:extLst>
          </p:cNvPr>
          <p:cNvSpPr>
            <a:spLocks noChangeArrowheads="1"/>
          </p:cNvSpPr>
          <p:nvPr/>
        </p:nvSpPr>
        <p:spPr>
          <a:xfrm>
            <a:off x="924949" y="1656221"/>
            <a:ext cx="8501757" cy="523220"/>
          </a:xfrm>
          <a:prstGeom prst="rect">
            <a:avLst/>
          </a:prstGeom>
          <a:noFill/>
          <a:ln w="9525">
            <a:noFill/>
            <a:miter lim="800000"/>
          </a:ln>
        </p:spPr>
        <p:txBody>
          <a:bodyPr wrap="square">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How many children and young people, aged 17 and under, live in your household?</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Number of </a:t>
            </a:r>
            <a:r>
              <a:rPr lang="en-US" sz="1400" dirty="0">
                <a:solidFill>
                  <a:prstClr val="black"/>
                </a:solidFill>
                <a:latin typeface="Tahoma"/>
                <a:ea typeface="Tahoma" pitchFamily="34" charset="0"/>
                <a:cs typeface="Tahoma" pitchFamily="34" charset="0"/>
              </a:rPr>
              <a:t>under </a:t>
            </a: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18s  in household</a:t>
            </a:r>
          </a:p>
        </p:txBody>
      </p:sp>
      <p:sp>
        <p:nvSpPr>
          <p:cNvPr id="6" name="Title 1">
            <a:extLst>
              <a:ext uri="{FF2B5EF4-FFF2-40B4-BE49-F238E27FC236}">
                <a16:creationId xmlns:a16="http://schemas.microsoft.com/office/drawing/2014/main" xmlns="" id="{AD10F3D4-D6C0-412F-AB74-24AE082798CC}"/>
              </a:ext>
            </a:extLst>
          </p:cNvPr>
          <p:cNvSpPr txBox="1">
            <a:spLocks/>
          </p:cNvSpPr>
          <p:nvPr/>
        </p:nvSpPr>
        <p:spPr>
          <a:xfrm>
            <a:off x="335361" y="130281"/>
            <a:ext cx="9730990"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The number of participants with under 18s in their household fell very slightly year-on-year, with just over a fifth (21%) having at least one young person or child within their household.</a:t>
            </a:r>
            <a:endParaRPr lang="en-GB" sz="2600" u="sng" dirty="0">
              <a:solidFill>
                <a:srgbClr val="ED0973"/>
              </a:solidFill>
            </a:endParaRPr>
          </a:p>
        </p:txBody>
      </p:sp>
      <p:sp>
        <p:nvSpPr>
          <p:cNvPr id="3" name="Slide Number Placeholder 2">
            <a:extLst>
              <a:ext uri="{FF2B5EF4-FFF2-40B4-BE49-F238E27FC236}">
                <a16:creationId xmlns:a16="http://schemas.microsoft.com/office/drawing/2014/main" xmlns="" id="{30F47C12-0457-44CC-A5DA-8F75A2AF134B}"/>
              </a:ext>
            </a:extLst>
          </p:cNvPr>
          <p:cNvSpPr>
            <a:spLocks noGrp="1"/>
          </p:cNvSpPr>
          <p:nvPr>
            <p:ph type="sldNum" sz="quarter" idx="12"/>
          </p:nvPr>
        </p:nvSpPr>
        <p:spPr/>
        <p:txBody>
          <a:bodyPr/>
          <a:lstStyle/>
          <a:p>
            <a:fld id="{50DE9A6E-8F21-484F-844E-94FEC60E2113}" type="slidenum">
              <a:rPr lang="en-US" smtClean="0"/>
              <a:t>15</a:t>
            </a:fld>
            <a:endParaRPr lang="en-US"/>
          </a:p>
        </p:txBody>
      </p:sp>
    </p:spTree>
    <p:extLst>
      <p:ext uri="{BB962C8B-B14F-4D97-AF65-F5344CB8AC3E}">
        <p14:creationId xmlns:p14="http://schemas.microsoft.com/office/powerpoint/2010/main" val="27119912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2411287879"/>
              </p:ext>
            </p:extLst>
          </p:nvPr>
        </p:nvGraphicFramePr>
        <p:xfrm>
          <a:off x="335361" y="2121694"/>
          <a:ext cx="9091345" cy="46060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34E64BB6-053F-405D-B896-7220913E664E}"/>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The socio-demographic profile of the participant sample is very consistent with that in the previous two years.</a:t>
            </a:r>
            <a:endParaRPr lang="en-GB" sz="2600" u="sng" dirty="0">
              <a:solidFill>
                <a:srgbClr val="ED0973"/>
              </a:solidFill>
            </a:endParaRPr>
          </a:p>
        </p:txBody>
      </p:sp>
      <p:sp>
        <p:nvSpPr>
          <p:cNvPr id="6" name="Text Box 12" descr="MarketSight_Chart_Title:d86c391c-2a79-4267-8b63-ab4200cbcd9f">
            <a:extLst>
              <a:ext uri="{FF2B5EF4-FFF2-40B4-BE49-F238E27FC236}">
                <a16:creationId xmlns:a16="http://schemas.microsoft.com/office/drawing/2014/main" xmlns="" id="{012C8C9D-0E94-43C6-AF70-387208AAE183}"/>
              </a:ext>
            </a:extLst>
          </p:cNvPr>
          <p:cNvSpPr>
            <a:spLocks noChangeArrowheads="1"/>
          </p:cNvSpPr>
          <p:nvPr/>
        </p:nvSpPr>
        <p:spPr>
          <a:xfrm>
            <a:off x="335361" y="1437980"/>
            <a:ext cx="9365852" cy="738664"/>
          </a:xfrm>
          <a:prstGeom prst="rect">
            <a:avLst/>
          </a:prstGeom>
          <a:noFill/>
          <a:ln w="9525">
            <a:noFill/>
            <a:miter lim="800000"/>
          </a:ln>
        </p:spPr>
        <p:txBody>
          <a:bodyPr wrap="square">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Please select the description below which best matches the occupation of the chief income</a:t>
            </a:r>
          </a:p>
          <a:p>
            <a:pPr lvl="0" algn="ctr" defTabSz="1219170">
              <a:defRPr/>
            </a:pPr>
            <a:r>
              <a:rPr lang="en-GB" sz="1400" b="1" dirty="0">
                <a:solidFill>
                  <a:prstClr val="black"/>
                </a:solidFill>
                <a:latin typeface="Tahoma"/>
                <a:ea typeface="Tahoma" pitchFamily="34" charset="0"/>
                <a:cs typeface="Tahoma" pitchFamily="34" charset="0"/>
              </a:rPr>
              <a:t>earner in your household, or their occupation prior to retirement.</a:t>
            </a:r>
            <a:br>
              <a:rPr lang="en-GB" sz="1400" b="1" dirty="0">
                <a:solidFill>
                  <a:prstClr val="black"/>
                </a:solidFill>
                <a:latin typeface="Tahoma"/>
                <a:ea typeface="Tahoma" pitchFamily="34" charset="0"/>
                <a:cs typeface="Tahoma" pitchFamily="34" charset="0"/>
              </a:rPr>
            </a:br>
            <a:r>
              <a:rPr lang="en-GB" sz="1400" dirty="0">
                <a:solidFill>
                  <a:prstClr val="black"/>
                </a:solidFill>
                <a:latin typeface="Tahoma"/>
                <a:ea typeface="Tahoma" pitchFamily="34" charset="0"/>
                <a:cs typeface="Tahoma" pitchFamily="34" charset="0"/>
              </a:rPr>
              <a:t>Socio Economic Group (SEG)</a:t>
            </a:r>
            <a:endPar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5CD82E5-C59E-4B81-A634-F36530D5AC02}"/>
              </a:ext>
            </a:extLst>
          </p:cNvPr>
          <p:cNvSpPr>
            <a:spLocks noGrp="1"/>
          </p:cNvSpPr>
          <p:nvPr>
            <p:ph type="sldNum" sz="quarter" idx="12"/>
          </p:nvPr>
        </p:nvSpPr>
        <p:spPr/>
        <p:txBody>
          <a:bodyPr/>
          <a:lstStyle/>
          <a:p>
            <a:fld id="{50DE9A6E-8F21-484F-844E-94FEC60E2113}" type="slidenum">
              <a:rPr lang="en-US" smtClean="0"/>
              <a:t>16</a:t>
            </a:fld>
            <a:endParaRPr lang="en-US"/>
          </a:p>
        </p:txBody>
      </p:sp>
    </p:spTree>
    <p:extLst>
      <p:ext uri="{BB962C8B-B14F-4D97-AF65-F5344CB8AC3E}">
        <p14:creationId xmlns:p14="http://schemas.microsoft.com/office/powerpoint/2010/main" val="16855991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
          <p:cNvSpPr>
            <a:spLocks noChangeArrowheads="1"/>
          </p:cNvSpPr>
          <p:nvPr/>
        </p:nvSpPr>
        <p:spPr>
          <a:xfrm>
            <a:off x="1225337" y="1780880"/>
            <a:ext cx="7311392" cy="307777"/>
          </a:xfrm>
          <a:prstGeom prst="rect">
            <a:avLst/>
          </a:prstGeom>
          <a:noFill/>
          <a:ln w="9525">
            <a:noFill/>
            <a:miter lim="800000"/>
          </a:ln>
        </p:spPr>
        <p:txBody>
          <a:bodyPr>
            <a:spAutoFit/>
          </a:bodyPr>
          <a:lstStyle>
            <a:defPPr>
              <a:defRPr lang="en-US"/>
            </a:defPPr>
          </a:lstStyle>
          <a:p>
            <a:pPr algn="ctr"/>
            <a:r>
              <a:rPr lang="en-US" sz="1400" dirty="0">
                <a:latin typeface="Tahoma"/>
                <a:ea typeface="Tahoma" pitchFamily="34" charset="0"/>
                <a:cs typeface="Tahoma" pitchFamily="34" charset="0"/>
              </a:rPr>
              <a:t>Socio Economic Groups  (SEG) by year of survey</a:t>
            </a:r>
          </a:p>
        </p:txBody>
      </p:sp>
      <p:graphicFrame>
        <p:nvGraphicFramePr>
          <p:cNvPr id="4" name="ChartObject" descr="MarketSight_Chart"/>
          <p:cNvGraphicFramePr/>
          <p:nvPr>
            <p:extLst>
              <p:ext uri="{D42A27DB-BD31-4B8C-83A1-F6EECF244321}">
                <p14:modId xmlns:p14="http://schemas.microsoft.com/office/powerpoint/2010/main" val="761788555"/>
              </p:ext>
            </p:extLst>
          </p:nvPr>
        </p:nvGraphicFramePr>
        <p:xfrm>
          <a:off x="335361" y="2278868"/>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a:extLst>
              <a:ext uri="{FF2B5EF4-FFF2-40B4-BE49-F238E27FC236}">
                <a16:creationId xmlns:a16="http://schemas.microsoft.com/office/drawing/2014/main" xmlns="" id="{95114249-A613-4028-8392-93B14CE8BF7A}"/>
              </a:ext>
            </a:extLst>
          </p:cNvPr>
          <p:cNvSpPr txBox="1">
            <a:spLocks/>
          </p:cNvSpPr>
          <p:nvPr/>
        </p:nvSpPr>
        <p:spPr>
          <a:xfrm>
            <a:off x="335361" y="356659"/>
            <a:ext cx="9505057" cy="1056117"/>
          </a:xfrm>
          <a:prstGeom prst="rect">
            <a:avLst/>
          </a:prstGeom>
        </p:spPr>
        <p:txBody>
          <a:bodyPr vert="horz" lIns="91440" tIns="45720" rIns="91440" bIns="45720" rtlCol="0">
            <a:normAutofit fontScale="90000" lnSpcReduction="10000"/>
          </a:bodyPr>
          <a:lstStyle>
            <a:lvl1pPr marL="457189" indent="-457189" algn="l" defTabSz="1219170" rtl="0" eaLnBrk="1" latinLnBrk="0" hangingPunct="1">
              <a:spcBef>
                <a:spcPct val="20000"/>
              </a:spcBef>
              <a:buClr>
                <a:srgbClr val="FF3399"/>
              </a:buClr>
              <a:buFont typeface="Arial" pitchFamily="34" charset="0"/>
              <a:buChar char="•"/>
              <a:defRPr sz="2400" kern="1200">
                <a:solidFill>
                  <a:schemeClr val="tx2">
                    <a:lumMod val="75000"/>
                  </a:schemeClr>
                </a:solidFill>
                <a:latin typeface="Tahoma" pitchFamily="34" charset="0"/>
                <a:ea typeface="Tahoma" pitchFamily="34" charset="0"/>
                <a:cs typeface="Tahoma" pitchFamily="34" charset="0"/>
              </a:defRPr>
            </a:lvl1pPr>
            <a:lvl2pPr marL="990575" indent="-380990"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2pPr>
            <a:lvl3pPr marL="1523962"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3pPr>
            <a:lvl4pPr marL="2133547"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4pPr>
            <a:lvl5pPr marL="2743131" indent="-304792" algn="l" defTabSz="1219170" rtl="0" eaLnBrk="1" latinLnBrk="0" hangingPunct="1">
              <a:spcBef>
                <a:spcPct val="20000"/>
              </a:spcBef>
              <a:buClr>
                <a:srgbClr val="FF3399"/>
              </a:buClr>
              <a:buFont typeface="Arial" pitchFamily="34" charset="0"/>
              <a:buChar char="•"/>
              <a:defRPr sz="1867" kern="1200">
                <a:solidFill>
                  <a:schemeClr val="tx2">
                    <a:lumMod val="75000"/>
                  </a:schemeClr>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GB" sz="2600" dirty="0"/>
              <a:t>As in 2018, 74% of survey participants in 2019 again fall into the ABC1 Socio Economic Groups, compared with 59% of the population of Lincolnshire.</a:t>
            </a:r>
          </a:p>
        </p:txBody>
      </p:sp>
      <p:sp>
        <p:nvSpPr>
          <p:cNvPr id="6" name="Rectangle 5">
            <a:extLst>
              <a:ext uri="{FF2B5EF4-FFF2-40B4-BE49-F238E27FC236}">
                <a16:creationId xmlns:a16="http://schemas.microsoft.com/office/drawing/2014/main" xmlns="" id="{10123A9C-BA4E-4A9E-B139-D488A3C31E2A}"/>
              </a:ext>
            </a:extLst>
          </p:cNvPr>
          <p:cNvSpPr/>
          <p:nvPr/>
        </p:nvSpPr>
        <p:spPr>
          <a:xfrm>
            <a:off x="515264" y="1261046"/>
            <a:ext cx="9409045" cy="584775"/>
          </a:xfrm>
          <a:prstGeom prst="rect">
            <a:avLst/>
          </a:prstGeom>
        </p:spPr>
        <p:txBody>
          <a:bodyPr wrap="square">
            <a:spAutoFit/>
          </a:bodyPr>
          <a:lstStyle/>
          <a:p>
            <a:pPr algn="ctr" defTabSz="1219170"/>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Please select the description below which best matches the occupation of the chief income earner in your household, or their occupation prior to retirement: </a:t>
            </a:r>
          </a:p>
        </p:txBody>
      </p:sp>
      <p:sp>
        <p:nvSpPr>
          <p:cNvPr id="7" name="TextBox 6">
            <a:extLst>
              <a:ext uri="{FF2B5EF4-FFF2-40B4-BE49-F238E27FC236}">
                <a16:creationId xmlns:a16="http://schemas.microsoft.com/office/drawing/2014/main" xmlns="" id="{88E6FDB6-9ACB-4308-9A8D-7BCECA080403}"/>
              </a:ext>
            </a:extLst>
          </p:cNvPr>
          <p:cNvSpPr txBox="1"/>
          <p:nvPr/>
        </p:nvSpPr>
        <p:spPr>
          <a:xfrm>
            <a:off x="10032432" y="3716120"/>
            <a:ext cx="2159568" cy="156966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New ways to engage more participants amongst the C2DE segments need to be identified for the next wave of the survey.</a:t>
            </a:r>
          </a:p>
        </p:txBody>
      </p:sp>
      <p:sp>
        <p:nvSpPr>
          <p:cNvPr id="8" name="Slide Number Placeholder 7">
            <a:extLst>
              <a:ext uri="{FF2B5EF4-FFF2-40B4-BE49-F238E27FC236}">
                <a16:creationId xmlns:a16="http://schemas.microsoft.com/office/drawing/2014/main" xmlns="" id="{35D10C4A-8251-4ED4-93BC-9F6FAE7C46AA}"/>
              </a:ext>
            </a:extLst>
          </p:cNvPr>
          <p:cNvSpPr>
            <a:spLocks noGrp="1"/>
          </p:cNvSpPr>
          <p:nvPr>
            <p:ph type="sldNum" sz="quarter" idx="12"/>
          </p:nvPr>
        </p:nvSpPr>
        <p:spPr/>
        <p:txBody>
          <a:bodyPr/>
          <a:lstStyle/>
          <a:p>
            <a:fld id="{50DE9A6E-8F21-484F-844E-94FEC60E2113}" type="slidenum">
              <a:rPr lang="en-US" smtClean="0"/>
              <a:t>17</a:t>
            </a:fld>
            <a:endParaRPr lang="en-US"/>
          </a:p>
        </p:txBody>
      </p:sp>
    </p:spTree>
    <p:extLst>
      <p:ext uri="{BB962C8B-B14F-4D97-AF65-F5344CB8AC3E}">
        <p14:creationId xmlns:p14="http://schemas.microsoft.com/office/powerpoint/2010/main" val="8815453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552895475"/>
              </p:ext>
            </p:extLst>
          </p:nvPr>
        </p:nvGraphicFramePr>
        <p:xfrm>
          <a:off x="335361" y="2222303"/>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E6524257-816F-4E24-A81C-84BCA9DACA85}"/>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Nearly two thirds (63%) of participants’ categorise themselves as married, with just 9% single, never married.</a:t>
            </a:r>
            <a:endParaRPr lang="en-GB" sz="2600" u="sng" dirty="0">
              <a:solidFill>
                <a:srgbClr val="ED0973"/>
              </a:solidFill>
            </a:endParaRPr>
          </a:p>
        </p:txBody>
      </p:sp>
      <p:sp>
        <p:nvSpPr>
          <p:cNvPr id="6" name="Text Box 12" descr="MarketSight_Chart_Title:c6b6cdba-71b9-4a78-8307-ab4200cbe0b4">
            <a:extLst>
              <a:ext uri="{FF2B5EF4-FFF2-40B4-BE49-F238E27FC236}">
                <a16:creationId xmlns:a16="http://schemas.microsoft.com/office/drawing/2014/main" xmlns="" id="{4BA84763-A348-425A-A37D-1B3507733915}"/>
              </a:ext>
            </a:extLst>
          </p:cNvPr>
          <p:cNvSpPr>
            <a:spLocks noChangeArrowheads="1"/>
          </p:cNvSpPr>
          <p:nvPr/>
        </p:nvSpPr>
        <p:spPr>
          <a:xfrm>
            <a:off x="1292325" y="1658307"/>
            <a:ext cx="7311392" cy="523220"/>
          </a:xfrm>
          <a:prstGeom prst="rect">
            <a:avLst/>
          </a:prstGeom>
          <a:noFill/>
          <a:ln w="9525">
            <a:noFill/>
            <a:miter lim="800000"/>
          </a:ln>
        </p:spPr>
        <p:txBody>
          <a:bodyPr>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Which of the following best describes your current relationship ✱ status?</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Relationship Status 2019-20</a:t>
            </a:r>
          </a:p>
        </p:txBody>
      </p:sp>
      <p:sp>
        <p:nvSpPr>
          <p:cNvPr id="3" name="Slide Number Placeholder 2">
            <a:extLst>
              <a:ext uri="{FF2B5EF4-FFF2-40B4-BE49-F238E27FC236}">
                <a16:creationId xmlns:a16="http://schemas.microsoft.com/office/drawing/2014/main" xmlns="" id="{6D976406-43F5-4F9E-94F4-54E1571F4302}"/>
              </a:ext>
            </a:extLst>
          </p:cNvPr>
          <p:cNvSpPr>
            <a:spLocks noGrp="1"/>
          </p:cNvSpPr>
          <p:nvPr>
            <p:ph type="sldNum" sz="quarter" idx="12"/>
          </p:nvPr>
        </p:nvSpPr>
        <p:spPr/>
        <p:txBody>
          <a:bodyPr/>
          <a:lstStyle/>
          <a:p>
            <a:fld id="{50DE9A6E-8F21-484F-844E-94FEC60E2113}" type="slidenum">
              <a:rPr lang="en-US" smtClean="0"/>
              <a:t>18</a:t>
            </a:fld>
            <a:endParaRPr lang="en-US"/>
          </a:p>
        </p:txBody>
      </p:sp>
    </p:spTree>
    <p:extLst>
      <p:ext uri="{BB962C8B-B14F-4D97-AF65-F5344CB8AC3E}">
        <p14:creationId xmlns:p14="http://schemas.microsoft.com/office/powerpoint/2010/main" val="13247964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f1b7b2e9-f65f-4a2f-823e-ab42010a2d24"/>
          <p:cNvSpPr>
            <a:spLocks noChangeArrowheads="1"/>
          </p:cNvSpPr>
          <p:nvPr/>
        </p:nvSpPr>
        <p:spPr>
          <a:xfrm>
            <a:off x="1199456" y="1360936"/>
            <a:ext cx="7311392" cy="523220"/>
          </a:xfrm>
          <a:prstGeom prst="rect">
            <a:avLst/>
          </a:prstGeom>
          <a:noFill/>
          <a:ln w="9525">
            <a:noFill/>
            <a:miter lim="800000"/>
          </a:ln>
        </p:spPr>
        <p:txBody>
          <a:bodyPr>
            <a:spAutoFit/>
          </a:bodyPr>
          <a:lstStyle>
            <a:defPPr>
              <a:defRPr lang="en-US"/>
            </a:defPPr>
          </a:lstStyle>
          <a:p>
            <a:pPr lvl="0" algn="ctr" defTabSz="1219170">
              <a:defRPr/>
            </a:pPr>
            <a:r>
              <a:rPr lang="en-GB" sz="1400" b="1" dirty="0">
                <a:solidFill>
                  <a:prstClr val="black"/>
                </a:solidFill>
                <a:latin typeface="Tahoma"/>
                <a:ea typeface="Tahoma" pitchFamily="34" charset="0"/>
                <a:cs typeface="Tahoma" pitchFamily="34" charset="0"/>
              </a:rPr>
              <a:t>Which of the following best describes where you live...</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Area of residence type 2019-20</a:t>
            </a:r>
          </a:p>
        </p:txBody>
      </p:sp>
      <p:graphicFrame>
        <p:nvGraphicFramePr>
          <p:cNvPr id="4" name="ChartObject" descr="f1b7b2e9-f65f-4a2f-823e-ab42010a2d24"/>
          <p:cNvGraphicFramePr/>
          <p:nvPr>
            <p:extLst>
              <p:ext uri="{D42A27DB-BD31-4B8C-83A1-F6EECF244321}">
                <p14:modId xmlns:p14="http://schemas.microsoft.com/office/powerpoint/2010/main" val="3592977136"/>
              </p:ext>
            </p:extLst>
          </p:nvPr>
        </p:nvGraphicFramePr>
        <p:xfrm>
          <a:off x="335361" y="1884155"/>
          <a:ext cx="9351564" cy="430233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f1b7b2e9-f65f-4a2f-823e-ab42010a2d24">
            <a:extLst>
              <a:ext uri="{FF2B5EF4-FFF2-40B4-BE49-F238E27FC236}">
                <a16:creationId xmlns:a16="http://schemas.microsoft.com/office/drawing/2014/main" xmlns="" id="{FACBBEC3-7CC4-46CA-A998-B03E974DC45C}"/>
              </a:ext>
            </a:extLst>
          </p:cNvPr>
          <p:cNvSpPr>
            <a:spLocks noChangeArrowheads="1"/>
          </p:cNvSpPr>
          <p:nvPr/>
        </p:nvSpPr>
        <p:spPr>
          <a:xfrm>
            <a:off x="278773" y="6343015"/>
            <a:ext cx="7311391" cy="420756"/>
          </a:xfrm>
          <a:prstGeom prst="rect">
            <a:avLst/>
          </a:prstGeom>
          <a:noFill/>
          <a:ln w="9525">
            <a:noFill/>
            <a:miter lim="800000"/>
          </a:ln>
        </p:spPr>
        <p:txBody>
          <a:bodyPr>
            <a:spAutoFit/>
          </a:bodyPr>
          <a:lstStyle>
            <a:defPPr>
              <a:defRPr lang="en-US"/>
            </a:def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Base: A village or hamlet (n=1,555), A town (n=1,198), A city (n=399), An isolated dwelling (n=133), Other (n=17), Sample Size = 3,302</a:t>
            </a:r>
          </a:p>
        </p:txBody>
      </p:sp>
      <p:sp>
        <p:nvSpPr>
          <p:cNvPr id="6" name="Title 1">
            <a:extLst>
              <a:ext uri="{FF2B5EF4-FFF2-40B4-BE49-F238E27FC236}">
                <a16:creationId xmlns:a16="http://schemas.microsoft.com/office/drawing/2014/main" xmlns="" id="{92192B9A-4730-42F2-B1C6-31A9D516D493}"/>
              </a:ext>
            </a:extLst>
          </p:cNvPr>
          <p:cNvSpPr txBox="1">
            <a:spLocks/>
          </p:cNvSpPr>
          <p:nvPr/>
        </p:nvSpPr>
        <p:spPr>
          <a:xfrm>
            <a:off x="335361" y="94229"/>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Nearly half (47%) of the participants indicated that they live in a village or hamlet, just over a third (36%) live in a town and 12% live in a city. </a:t>
            </a:r>
            <a:endParaRPr lang="en-GB" sz="2600" u="sng" dirty="0">
              <a:solidFill>
                <a:srgbClr val="ED0973"/>
              </a:solidFill>
            </a:endParaRPr>
          </a:p>
        </p:txBody>
      </p:sp>
      <p:sp>
        <p:nvSpPr>
          <p:cNvPr id="8" name="TextBox 7">
            <a:extLst>
              <a:ext uri="{FF2B5EF4-FFF2-40B4-BE49-F238E27FC236}">
                <a16:creationId xmlns:a16="http://schemas.microsoft.com/office/drawing/2014/main" xmlns="" id="{D87E71F0-1AF5-489A-B2C3-77183B253087}"/>
              </a:ext>
            </a:extLst>
          </p:cNvPr>
          <p:cNvSpPr txBox="1"/>
          <p:nvPr/>
        </p:nvSpPr>
        <p:spPr>
          <a:xfrm>
            <a:off x="10032432" y="2226709"/>
            <a:ext cx="2159568" cy="830997"/>
          </a:xfrm>
          <a:prstGeom prst="rect">
            <a:avLst/>
          </a:prstGeom>
          <a:solidFill>
            <a:schemeClr val="accent4"/>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NB This question was asked for the first time in 2019-20.</a:t>
            </a:r>
          </a:p>
        </p:txBody>
      </p:sp>
      <p:sp>
        <p:nvSpPr>
          <p:cNvPr id="9" name="Slide Number Placeholder 8">
            <a:extLst>
              <a:ext uri="{FF2B5EF4-FFF2-40B4-BE49-F238E27FC236}">
                <a16:creationId xmlns:a16="http://schemas.microsoft.com/office/drawing/2014/main" xmlns="" id="{E7B011AB-3A94-4B37-BADC-33FF8C6FE548}"/>
              </a:ext>
            </a:extLst>
          </p:cNvPr>
          <p:cNvSpPr>
            <a:spLocks noGrp="1"/>
          </p:cNvSpPr>
          <p:nvPr>
            <p:ph type="sldNum" sz="quarter" idx="12"/>
          </p:nvPr>
        </p:nvSpPr>
        <p:spPr/>
        <p:txBody>
          <a:bodyPr/>
          <a:lstStyle/>
          <a:p>
            <a:fld id="{50DE9A6E-8F21-484F-844E-94FEC60E2113}" type="slidenum">
              <a:rPr lang="en-US" smtClean="0"/>
              <a:t>19</a:t>
            </a:fld>
            <a:endParaRPr lang="en-US"/>
          </a:p>
        </p:txBody>
      </p:sp>
    </p:spTree>
    <p:extLst>
      <p:ext uri="{BB962C8B-B14F-4D97-AF65-F5344CB8AC3E}">
        <p14:creationId xmlns:p14="http://schemas.microsoft.com/office/powerpoint/2010/main" val="26296517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96135" y="248759"/>
            <a:ext cx="9222452" cy="1056117"/>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3200" dirty="0">
                <a:solidFill>
                  <a:srgbClr val="ED0973"/>
                </a:solidFill>
                <a:latin typeface="Tahoma" pitchFamily="34" charset="0"/>
                <a:ea typeface="Tahoma" pitchFamily="34" charset="0"/>
                <a:cs typeface="Tahoma" pitchFamily="34" charset="0"/>
              </a:rPr>
              <a:t>Contents</a:t>
            </a:r>
            <a:br>
              <a:rPr lang="en-GB" sz="3200" dirty="0">
                <a:solidFill>
                  <a:srgbClr val="ED0973"/>
                </a:solidFill>
                <a:latin typeface="Tahoma" pitchFamily="34" charset="0"/>
                <a:ea typeface="Tahoma" pitchFamily="34" charset="0"/>
                <a:cs typeface="Tahoma" pitchFamily="34" charset="0"/>
              </a:rPr>
            </a:br>
            <a:endParaRPr lang="en-GB" sz="3200" dirty="0">
              <a:solidFill>
                <a:srgbClr val="ED0973"/>
              </a:solidFill>
              <a:latin typeface="Tahoma" pitchFamily="34" charset="0"/>
              <a:ea typeface="Tahoma" pitchFamily="34" charset="0"/>
              <a:cs typeface="Tahoma" pitchFamily="34" charset="0"/>
            </a:endParaRPr>
          </a:p>
        </p:txBody>
      </p:sp>
      <p:sp>
        <p:nvSpPr>
          <p:cNvPr id="8" name="Content Placeholder 2"/>
          <p:cNvSpPr txBox="1">
            <a:spLocks/>
          </p:cNvSpPr>
          <p:nvPr/>
        </p:nvSpPr>
        <p:spPr>
          <a:xfrm>
            <a:off x="396133" y="1509185"/>
            <a:ext cx="9313035" cy="5184179"/>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78" indent="-457178" defTabSz="1219140"/>
            <a:r>
              <a:rPr lang="en-GB" sz="2667" dirty="0">
                <a:solidFill>
                  <a:srgbClr val="002060"/>
                </a:solidFill>
              </a:rPr>
              <a:t>Background &amp; methodology</a:t>
            </a:r>
          </a:p>
          <a:p>
            <a:pPr marL="457178" indent="-457178" defTabSz="1219140"/>
            <a:r>
              <a:rPr lang="en-GB" sz="2667" dirty="0">
                <a:solidFill>
                  <a:srgbClr val="002060"/>
                </a:solidFill>
              </a:rPr>
              <a:t>Sample profile</a:t>
            </a:r>
          </a:p>
          <a:p>
            <a:pPr marL="457178" indent="-457178" defTabSz="1219140"/>
            <a:r>
              <a:rPr lang="en-GB" sz="2667" dirty="0">
                <a:solidFill>
                  <a:srgbClr val="002060"/>
                </a:solidFill>
              </a:rPr>
              <a:t>Survey findings</a:t>
            </a:r>
          </a:p>
          <a:p>
            <a:pPr marL="457178" indent="-457178" defTabSz="1219140"/>
            <a:r>
              <a:rPr lang="en-GB" sz="2667" dirty="0">
                <a:solidFill>
                  <a:srgbClr val="002060"/>
                </a:solidFill>
              </a:rPr>
              <a:t>Key metrics dashboard</a:t>
            </a:r>
          </a:p>
          <a:p>
            <a:pPr marL="457178" indent="-457178" defTabSz="1219140"/>
            <a:r>
              <a:rPr lang="en-GB" sz="2667" dirty="0">
                <a:solidFill>
                  <a:srgbClr val="002060"/>
                </a:solidFill>
              </a:rPr>
              <a:t>Summary findings &amp; recommendations</a:t>
            </a:r>
          </a:p>
          <a:p>
            <a:pPr marL="457178" indent="-457178" defTabSz="1219140"/>
            <a:r>
              <a:rPr lang="en-GB" sz="2667" dirty="0">
                <a:solidFill>
                  <a:srgbClr val="002060"/>
                </a:solidFill>
              </a:rPr>
              <a:t>Next steps</a:t>
            </a:r>
          </a:p>
          <a:p>
            <a:pPr marL="457178" indent="-457178" defTabSz="1219140"/>
            <a:endParaRPr lang="en-GB" sz="2667" dirty="0">
              <a:solidFill>
                <a:srgbClr val="002060"/>
              </a:solidFill>
            </a:endParaRPr>
          </a:p>
          <a:p>
            <a:pPr marL="0" indent="0" defTabSz="1219140">
              <a:buNone/>
            </a:pPr>
            <a:endParaRPr lang="en-GB" sz="1600" dirty="0">
              <a:solidFill>
                <a:srgbClr val="002060"/>
              </a:solidFill>
            </a:endParaRPr>
          </a:p>
          <a:p>
            <a:pPr marL="0" indent="0" defTabSz="1219140">
              <a:buNone/>
            </a:pPr>
            <a:endParaRPr lang="en-GB" sz="2667" dirty="0">
              <a:solidFill>
                <a:srgbClr val="002060"/>
              </a:solidFill>
            </a:endParaRPr>
          </a:p>
          <a:p>
            <a:pPr marL="457178" indent="-457178" defTabSz="1219140"/>
            <a:endParaRPr lang="en-GB" sz="2667" dirty="0">
              <a:solidFill>
                <a:srgbClr val="002060"/>
              </a:solidFill>
            </a:endParaRPr>
          </a:p>
          <a:p>
            <a:pPr marL="457178" indent="-457178" defTabSz="1219140"/>
            <a:endParaRPr lang="en-GB" sz="2667" dirty="0">
              <a:solidFill>
                <a:srgbClr val="002060"/>
              </a:solidFill>
            </a:endParaRPr>
          </a:p>
          <a:p>
            <a:pPr marL="457178" indent="-457178" defTabSz="1219140"/>
            <a:endParaRPr lang="en-GB" sz="2667" dirty="0">
              <a:solidFill>
                <a:srgbClr val="002060"/>
              </a:solidFill>
            </a:endParaRPr>
          </a:p>
          <a:p>
            <a:pPr marL="457178" indent="-457178" defTabSz="1219140"/>
            <a:endParaRPr lang="en-GB" sz="2667" dirty="0">
              <a:solidFill>
                <a:srgbClr val="002060"/>
              </a:solidFill>
            </a:endParaRPr>
          </a:p>
          <a:p>
            <a:pPr marL="0" indent="0" defTabSz="1219140">
              <a:buNone/>
            </a:pPr>
            <a:endParaRPr lang="en-GB" sz="2667" dirty="0">
              <a:solidFill>
                <a:srgbClr val="002060"/>
              </a:solidFill>
            </a:endParaRPr>
          </a:p>
        </p:txBody>
      </p:sp>
      <p:sp>
        <p:nvSpPr>
          <p:cNvPr id="2" name="Slide Number Placeholder 1">
            <a:extLst>
              <a:ext uri="{FF2B5EF4-FFF2-40B4-BE49-F238E27FC236}">
                <a16:creationId xmlns:a16="http://schemas.microsoft.com/office/drawing/2014/main" xmlns="" id="{280933AF-A23F-4E7A-8930-4A0720A84DED}"/>
              </a:ext>
            </a:extLst>
          </p:cNvPr>
          <p:cNvSpPr>
            <a:spLocks noGrp="1"/>
          </p:cNvSpPr>
          <p:nvPr>
            <p:ph type="sldNum" sz="quarter" idx="12"/>
          </p:nvPr>
        </p:nvSpPr>
        <p:spPr/>
        <p:txBody>
          <a:bodyPr/>
          <a:lstStyle/>
          <a:p>
            <a:fld id="{857A2A22-3899-4136-BDB9-36AC9C8678DA}" type="slidenum">
              <a:rPr lang="en-GB" smtClean="0"/>
              <a:t>2</a:t>
            </a:fld>
            <a:endParaRPr lang="en-GB"/>
          </a:p>
        </p:txBody>
      </p:sp>
    </p:spTree>
    <p:extLst>
      <p:ext uri="{BB962C8B-B14F-4D97-AF65-F5344CB8AC3E}">
        <p14:creationId xmlns:p14="http://schemas.microsoft.com/office/powerpoint/2010/main" val="166219610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1311157889"/>
              </p:ext>
            </p:extLst>
          </p:nvPr>
        </p:nvGraphicFramePr>
        <p:xfrm>
          <a:off x="335361" y="2108003"/>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E553C320-D740-44B4-96AC-CA1D1F5E0CD9}"/>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solidFill>
                  <a:srgbClr val="0B3B6C"/>
                </a:solidFill>
              </a:rPr>
              <a:t>The pattern of ‘Length of Residence’ in the local area is nearly identical to the sample in 2018-19, with again 69% of the sample resident in the same local area for at least 10 years.</a:t>
            </a:r>
            <a:endParaRPr lang="en-GB" sz="2400" u="sng" dirty="0">
              <a:solidFill>
                <a:srgbClr val="ED0973"/>
              </a:solidFill>
            </a:endParaRPr>
          </a:p>
        </p:txBody>
      </p:sp>
      <p:sp>
        <p:nvSpPr>
          <p:cNvPr id="6" name="TextBox 5">
            <a:extLst>
              <a:ext uri="{FF2B5EF4-FFF2-40B4-BE49-F238E27FC236}">
                <a16:creationId xmlns:a16="http://schemas.microsoft.com/office/drawing/2014/main" xmlns="" id="{47B1330B-E9E3-4BB0-A1F7-F50BCBD2327F}"/>
              </a:ext>
            </a:extLst>
          </p:cNvPr>
          <p:cNvSpPr txBox="1"/>
          <p:nvPr/>
        </p:nvSpPr>
        <p:spPr>
          <a:xfrm>
            <a:off x="10032432" y="4009014"/>
            <a:ext cx="2159568" cy="156966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This extended Length of Residence provides participants with an experiential basis to evaluate long term trends. </a:t>
            </a:r>
          </a:p>
        </p:txBody>
      </p:sp>
      <p:sp>
        <p:nvSpPr>
          <p:cNvPr id="7" name="Text Box 12" descr="MarketSight_Chart_Title:75d28e59-43e5-4954-9612-ab4200cbbd69">
            <a:extLst>
              <a:ext uri="{FF2B5EF4-FFF2-40B4-BE49-F238E27FC236}">
                <a16:creationId xmlns:a16="http://schemas.microsoft.com/office/drawing/2014/main" xmlns="" id="{F9D5017C-6E1D-47D2-8EEA-26841255C8E6}"/>
              </a:ext>
            </a:extLst>
          </p:cNvPr>
          <p:cNvSpPr>
            <a:spLocks noChangeArrowheads="1"/>
          </p:cNvSpPr>
          <p:nvPr/>
        </p:nvSpPr>
        <p:spPr>
          <a:xfrm>
            <a:off x="1225337" y="1447210"/>
            <a:ext cx="7311392" cy="738664"/>
          </a:xfrm>
          <a:prstGeom prst="rect">
            <a:avLst/>
          </a:prstGeom>
          <a:noFill/>
          <a:ln w="9525">
            <a:noFill/>
            <a:miter lim="800000"/>
          </a:ln>
        </p:spPr>
        <p:txBody>
          <a:bodyPr>
            <a:spAutoFit/>
          </a:bodyPr>
          <a:lstStyle>
            <a:defPPr>
              <a:defRPr lang="en-US"/>
            </a:defPPr>
          </a:lstStyle>
          <a:p>
            <a:pPr lvl="0" algn="ctr" defTabSz="1219170"/>
            <a:r>
              <a:rPr lang="en-GB" sz="1400" b="1" dirty="0">
                <a:solidFill>
                  <a:prstClr val="black"/>
                </a:solidFill>
                <a:latin typeface="Tahoma"/>
                <a:ea typeface="Tahoma" pitchFamily="34" charset="0"/>
                <a:cs typeface="Tahoma" pitchFamily="34" charset="0"/>
              </a:rPr>
              <a:t>How long have you lived in the LOCAL AREA? (By LOCAL AREA, we mean within about a15 minute walk from your current address) </a:t>
            </a:r>
            <a:br>
              <a:rPr lang="en-GB" sz="1400" b="1" dirty="0">
                <a:solidFill>
                  <a:prstClr val="black"/>
                </a:solidFill>
                <a:latin typeface="Tahoma"/>
                <a:ea typeface="Tahoma" pitchFamily="34" charset="0"/>
                <a:cs typeface="Tahoma" pitchFamily="34" charset="0"/>
              </a:rPr>
            </a:b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Length of Residence</a:t>
            </a:r>
          </a:p>
        </p:txBody>
      </p:sp>
      <p:sp>
        <p:nvSpPr>
          <p:cNvPr id="3" name="Slide Number Placeholder 2">
            <a:extLst>
              <a:ext uri="{FF2B5EF4-FFF2-40B4-BE49-F238E27FC236}">
                <a16:creationId xmlns:a16="http://schemas.microsoft.com/office/drawing/2014/main" xmlns="" id="{291D0975-8400-4FC1-8BD8-6415E0F39725}"/>
              </a:ext>
            </a:extLst>
          </p:cNvPr>
          <p:cNvSpPr>
            <a:spLocks noGrp="1"/>
          </p:cNvSpPr>
          <p:nvPr>
            <p:ph type="sldNum" sz="quarter" idx="12"/>
          </p:nvPr>
        </p:nvSpPr>
        <p:spPr/>
        <p:txBody>
          <a:bodyPr/>
          <a:lstStyle/>
          <a:p>
            <a:fld id="{50DE9A6E-8F21-484F-844E-94FEC60E2113}" type="slidenum">
              <a:rPr lang="en-US" smtClean="0"/>
              <a:t>20</a:t>
            </a:fld>
            <a:endParaRPr lang="en-US"/>
          </a:p>
        </p:txBody>
      </p:sp>
    </p:spTree>
    <p:extLst>
      <p:ext uri="{BB962C8B-B14F-4D97-AF65-F5344CB8AC3E}">
        <p14:creationId xmlns:p14="http://schemas.microsoft.com/office/powerpoint/2010/main" val="22035763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2942098277"/>
              </p:ext>
            </p:extLst>
          </p:nvPr>
        </p:nvGraphicFramePr>
        <p:xfrm>
          <a:off x="335361" y="2186584"/>
          <a:ext cx="948729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9FAF5B82-3E1D-4DFA-80DC-D46ABE73DD0E}"/>
              </a:ext>
            </a:extLst>
          </p:cNvPr>
          <p:cNvSpPr txBox="1">
            <a:spLocks/>
          </p:cNvSpPr>
          <p:nvPr/>
        </p:nvSpPr>
        <p:spPr>
          <a:xfrm>
            <a:off x="335361" y="13028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solidFill>
                  <a:srgbClr val="0B3B6C"/>
                </a:solidFill>
              </a:rPr>
              <a:t>Just over a fifth (21%) of the sample was drawn from residents of East Lindsey. South Kesteven was again the most under-represented Local Authority (-4% points) relative to the distribution of the actual population of Lincolnshire.</a:t>
            </a:r>
            <a:endParaRPr lang="en-GB" sz="2400" u="sng" dirty="0">
              <a:solidFill>
                <a:srgbClr val="ED0973"/>
              </a:solidFill>
            </a:endParaRPr>
          </a:p>
        </p:txBody>
      </p:sp>
      <p:sp>
        <p:nvSpPr>
          <p:cNvPr id="6" name="Text Box 12" descr="MarketSight_Chart_Title:32b7a9b1-06be-4a85-8ec5-ab4200cbaffb">
            <a:extLst>
              <a:ext uri="{FF2B5EF4-FFF2-40B4-BE49-F238E27FC236}">
                <a16:creationId xmlns:a16="http://schemas.microsoft.com/office/drawing/2014/main" xmlns="" id="{4CCA0FC0-6B03-452B-9F52-5D4704B3FB3A}"/>
              </a:ext>
            </a:extLst>
          </p:cNvPr>
          <p:cNvSpPr>
            <a:spLocks noChangeArrowheads="1"/>
          </p:cNvSpPr>
          <p:nvPr/>
        </p:nvSpPr>
        <p:spPr>
          <a:xfrm>
            <a:off x="1480197" y="1620823"/>
            <a:ext cx="7311392" cy="738664"/>
          </a:xfrm>
          <a:prstGeom prst="rect">
            <a:avLst/>
          </a:prstGeom>
          <a:noFill/>
          <a:ln w="9525">
            <a:noFill/>
            <a:miter lim="800000"/>
          </a:ln>
        </p:spPr>
        <p:txBody>
          <a:bodyPr>
            <a:spAutoFit/>
          </a:bodyPr>
          <a:lstStyle>
            <a:defPPr>
              <a:defRPr lang="en-US"/>
            </a:defPPr>
          </a:lstStyle>
          <a:p>
            <a:pPr lvl="0" algn="ctr" defTabSz="1219170"/>
            <a:r>
              <a:rPr lang="en-GB" sz="1400" b="1" dirty="0">
                <a:solidFill>
                  <a:prstClr val="black"/>
                </a:solidFill>
                <a:latin typeface="Tahoma"/>
                <a:ea typeface="Tahoma" pitchFamily="34" charset="0"/>
                <a:cs typeface="Tahoma" pitchFamily="34" charset="0"/>
              </a:rPr>
              <a:t>Which local authority are you permanently resident in? </a:t>
            </a:r>
            <a:br>
              <a:rPr lang="en-GB" sz="1400" b="1" dirty="0">
                <a:solidFill>
                  <a:prstClr val="black"/>
                </a:solidFill>
                <a:latin typeface="Tahoma"/>
                <a:ea typeface="Tahoma" pitchFamily="34" charset="0"/>
                <a:cs typeface="Tahoma" pitchFamily="34" charset="0"/>
              </a:rPr>
            </a:br>
            <a:r>
              <a:rPr lang="en-GB" sz="1400" b="1" i="1" dirty="0">
                <a:solidFill>
                  <a:prstClr val="black"/>
                </a:solidFill>
                <a:latin typeface="Tahoma"/>
                <a:ea typeface="Tahoma" pitchFamily="34" charset="0"/>
                <a:cs typeface="Tahoma" pitchFamily="34" charset="0"/>
              </a:rPr>
              <a:t>(Please select one option only)</a:t>
            </a:r>
            <a:endParaRPr kumimoji="0" lang="en-US" sz="1400" b="1" i="1"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Local Authority 2019-20</a:t>
            </a:r>
          </a:p>
        </p:txBody>
      </p:sp>
      <p:sp>
        <p:nvSpPr>
          <p:cNvPr id="7" name="TextBox 6">
            <a:extLst>
              <a:ext uri="{FF2B5EF4-FFF2-40B4-BE49-F238E27FC236}">
                <a16:creationId xmlns:a16="http://schemas.microsoft.com/office/drawing/2014/main" xmlns="" id="{5D1FB1E4-62FF-4A4E-83BA-5719A3A26EC7}"/>
              </a:ext>
            </a:extLst>
          </p:cNvPr>
          <p:cNvSpPr txBox="1"/>
          <p:nvPr/>
        </p:nvSpPr>
        <p:spPr>
          <a:xfrm>
            <a:off x="10032432" y="4009014"/>
            <a:ext cx="2159568" cy="1323439"/>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Year-on-Year (YOY)</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proportional share of the total sample rose by +2% points for South Holland.</a:t>
            </a:r>
          </a:p>
        </p:txBody>
      </p:sp>
      <p:sp>
        <p:nvSpPr>
          <p:cNvPr id="8" name="TextBox 7">
            <a:extLst>
              <a:ext uri="{FF2B5EF4-FFF2-40B4-BE49-F238E27FC236}">
                <a16:creationId xmlns:a16="http://schemas.microsoft.com/office/drawing/2014/main" xmlns="" id="{79764C53-67EF-48C7-B0F7-12BC17CBBC07}"/>
              </a:ext>
            </a:extLst>
          </p:cNvPr>
          <p:cNvSpPr txBox="1"/>
          <p:nvPr/>
        </p:nvSpPr>
        <p:spPr>
          <a:xfrm>
            <a:off x="10032432" y="1941045"/>
            <a:ext cx="2159568" cy="1815882"/>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North Kesteven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was the most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over-represented authority with a +3% share relative to the population of Lincolnshire.</a:t>
            </a:r>
          </a:p>
        </p:txBody>
      </p:sp>
      <p:sp>
        <p:nvSpPr>
          <p:cNvPr id="3" name="Slide Number Placeholder 2">
            <a:extLst>
              <a:ext uri="{FF2B5EF4-FFF2-40B4-BE49-F238E27FC236}">
                <a16:creationId xmlns:a16="http://schemas.microsoft.com/office/drawing/2014/main" xmlns="" id="{6D9658ED-E5EE-4182-A9BA-6FF92B5CE50B}"/>
              </a:ext>
            </a:extLst>
          </p:cNvPr>
          <p:cNvSpPr>
            <a:spLocks noGrp="1"/>
          </p:cNvSpPr>
          <p:nvPr>
            <p:ph type="sldNum" sz="quarter" idx="12"/>
          </p:nvPr>
        </p:nvSpPr>
        <p:spPr/>
        <p:txBody>
          <a:bodyPr/>
          <a:lstStyle/>
          <a:p>
            <a:fld id="{50DE9A6E-8F21-484F-844E-94FEC60E2113}" type="slidenum">
              <a:rPr lang="en-US" smtClean="0"/>
              <a:t>21</a:t>
            </a:fld>
            <a:endParaRPr lang="en-US"/>
          </a:p>
        </p:txBody>
      </p:sp>
    </p:spTree>
    <p:extLst>
      <p:ext uri="{BB962C8B-B14F-4D97-AF65-F5344CB8AC3E}">
        <p14:creationId xmlns:p14="http://schemas.microsoft.com/office/powerpoint/2010/main" val="26682758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9" name="Rectangle 8">
            <a:extLst>
              <a:ext uri="{FF2B5EF4-FFF2-40B4-BE49-F238E27FC236}">
                <a16:creationId xmlns:a16="http://schemas.microsoft.com/office/drawing/2014/main" xmlns="" id="{CF37031E-5812-4C00-A653-CA8A81435C8D}"/>
              </a:ext>
            </a:extLst>
          </p:cNvPr>
          <p:cNvSpPr/>
          <p:nvPr/>
        </p:nvSpPr>
        <p:spPr>
          <a:xfrm>
            <a:off x="212828" y="1317662"/>
            <a:ext cx="960054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indicate from the options below which Council Tax Band </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place of residence falls into.</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Sample distribution by Council Tax Band YOY and versus Property Count. </a:t>
            </a:r>
          </a:p>
        </p:txBody>
      </p:sp>
      <p:graphicFrame>
        <p:nvGraphicFramePr>
          <p:cNvPr id="11" name="Chart 10">
            <a:extLst>
              <a:ext uri="{FF2B5EF4-FFF2-40B4-BE49-F238E27FC236}">
                <a16:creationId xmlns:a16="http://schemas.microsoft.com/office/drawing/2014/main" xmlns="" id="{E82A5061-4E7F-4E48-B6C1-D58C8AE559E7}"/>
              </a:ext>
            </a:extLst>
          </p:cNvPr>
          <p:cNvGraphicFramePr>
            <a:graphicFrameLocks/>
          </p:cNvGraphicFramePr>
          <p:nvPr>
            <p:extLst>
              <p:ext uri="{D42A27DB-BD31-4B8C-83A1-F6EECF244321}">
                <p14:modId xmlns:p14="http://schemas.microsoft.com/office/powerpoint/2010/main" val="2110806323"/>
              </p:ext>
            </p:extLst>
          </p:nvPr>
        </p:nvGraphicFramePr>
        <p:xfrm>
          <a:off x="348712" y="2014780"/>
          <a:ext cx="9376474" cy="429303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xmlns="" id="{B0A293E9-5A42-44AF-9EDE-A62C9C41EEBE}"/>
              </a:ext>
            </a:extLst>
          </p:cNvPr>
          <p:cNvSpPr txBox="1">
            <a:spLocks/>
          </p:cNvSpPr>
          <p:nvPr/>
        </p:nvSpPr>
        <p:spPr>
          <a:xfrm>
            <a:off x="342753" y="41492"/>
            <a:ext cx="9689683" cy="127333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400"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The survey continues to draw a lower proportion of participants from Band A (20%) </a:t>
            </a:r>
            <a:r>
              <a:rPr lang="en-GB" sz="2400" dirty="0">
                <a:solidFill>
                  <a:srgbClr val="0B3B6C"/>
                </a:solidFill>
              </a:rPr>
              <a:t>relative to</a:t>
            </a:r>
            <a:r>
              <a:rPr kumimoji="0" lang="en-GB" sz="2400"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 their % share of the ONS Property Count for Lincolnshire (39%) with Band D (23%) over represented.</a:t>
            </a:r>
            <a:endParaRPr kumimoji="0" lang="en-GB" sz="2400"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10" name="TextBox 9">
            <a:extLst>
              <a:ext uri="{FF2B5EF4-FFF2-40B4-BE49-F238E27FC236}">
                <a16:creationId xmlns:a16="http://schemas.microsoft.com/office/drawing/2014/main" xmlns="" id="{60F9182E-532E-4E08-8D67-BE4AF05C907B}"/>
              </a:ext>
            </a:extLst>
          </p:cNvPr>
          <p:cNvSpPr txBox="1"/>
          <p:nvPr/>
        </p:nvSpPr>
        <p:spPr>
          <a:xfrm>
            <a:off x="9825820" y="1844573"/>
            <a:ext cx="2366180" cy="1754326"/>
          </a:xfrm>
          <a:prstGeom prst="rect">
            <a:avLst/>
          </a:prstGeom>
          <a:solidFill>
            <a:schemeClr val="accent4"/>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the purpose of comparison we have excluded participants answering: ‘Exempt’ ‘Not required to pay’ and ‘Don’t know’.</a:t>
            </a:r>
          </a:p>
        </p:txBody>
      </p:sp>
      <p:sp>
        <p:nvSpPr>
          <p:cNvPr id="12" name="TextBox 11">
            <a:extLst>
              <a:ext uri="{FF2B5EF4-FFF2-40B4-BE49-F238E27FC236}">
                <a16:creationId xmlns:a16="http://schemas.microsoft.com/office/drawing/2014/main" xmlns="" id="{88B65353-7DE9-4302-B91A-803146D8B365}"/>
              </a:ext>
            </a:extLst>
          </p:cNvPr>
          <p:cNvSpPr txBox="1"/>
          <p:nvPr/>
        </p:nvSpPr>
        <p:spPr>
          <a:xfrm>
            <a:off x="10032437" y="3771443"/>
            <a:ext cx="2159563" cy="1569660"/>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NB Warning the sample for Band H is very small. </a:t>
            </a:r>
            <a:b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lang="en-GB" sz="1600" dirty="0">
                <a:solidFill>
                  <a:prstClr val="white"/>
                </a:solidFill>
                <a:latin typeface="Tahoma" panose="020B0604030504040204" pitchFamily="34" charset="0"/>
                <a:ea typeface="Tahoma" panose="020B0604030504040204" pitchFamily="34" charset="0"/>
                <a:cs typeface="Tahoma" panose="020B0604030504040204" pitchFamily="34" charset="0"/>
              </a:rPr>
              <a:t>n</a:t>
            </a: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14 in 2019-20. </a:t>
            </a:r>
            <a:b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 only accounts for 0.10% of properties.</a:t>
            </a:r>
          </a:p>
        </p:txBody>
      </p:sp>
      <p:sp>
        <p:nvSpPr>
          <p:cNvPr id="3" name="Slide Number Placeholder 2">
            <a:extLst>
              <a:ext uri="{FF2B5EF4-FFF2-40B4-BE49-F238E27FC236}">
                <a16:creationId xmlns:a16="http://schemas.microsoft.com/office/drawing/2014/main" xmlns="" id="{9FD6FCBB-1A6D-43F5-A386-9A0CB5B044CA}"/>
              </a:ext>
            </a:extLst>
          </p:cNvPr>
          <p:cNvSpPr>
            <a:spLocks noGrp="1"/>
          </p:cNvSpPr>
          <p:nvPr>
            <p:ph type="sldNum" sz="quarter" idx="12"/>
          </p:nvPr>
        </p:nvSpPr>
        <p:spPr>
          <a:xfrm>
            <a:off x="9004447" y="924852"/>
            <a:ext cx="2844800" cy="476251"/>
          </a:xfrm>
        </p:spPr>
        <p:txBody>
          <a:bodyPr/>
          <a:lstStyle/>
          <a:p>
            <a:fld id="{50DE9A6E-8F21-484F-844E-94FEC60E2113}" type="slidenum">
              <a:rPr lang="en-US" smtClean="0"/>
              <a:t>22</a:t>
            </a:fld>
            <a:endParaRPr lang="en-US" dirty="0"/>
          </a:p>
        </p:txBody>
      </p:sp>
    </p:spTree>
    <p:extLst>
      <p:ext uri="{BB962C8B-B14F-4D97-AF65-F5344CB8AC3E}">
        <p14:creationId xmlns:p14="http://schemas.microsoft.com/office/powerpoint/2010/main" val="42152554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65EB592-69C1-49CD-BC38-926F55C7E49F}"/>
              </a:ext>
            </a:extLst>
          </p:cNvPr>
          <p:cNvSpPr txBox="1">
            <a:spLocks/>
          </p:cNvSpPr>
          <p:nvPr/>
        </p:nvSpPr>
        <p:spPr>
          <a:xfrm>
            <a:off x="335360" y="356660"/>
            <a:ext cx="9505024" cy="1152128"/>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Survey findings</a:t>
            </a:r>
          </a:p>
        </p:txBody>
      </p:sp>
      <p:sp>
        <p:nvSpPr>
          <p:cNvPr id="4" name="Slide Number Placeholder 3">
            <a:extLst>
              <a:ext uri="{FF2B5EF4-FFF2-40B4-BE49-F238E27FC236}">
                <a16:creationId xmlns:a16="http://schemas.microsoft.com/office/drawing/2014/main" xmlns="" id="{DFC4D543-C613-4B2D-BB33-7FA5A95E8C3F}"/>
              </a:ext>
            </a:extLst>
          </p:cNvPr>
          <p:cNvSpPr>
            <a:spLocks noGrp="1"/>
          </p:cNvSpPr>
          <p:nvPr>
            <p:ph type="sldNum" sz="quarter" idx="12"/>
          </p:nvPr>
        </p:nvSpPr>
        <p:spPr/>
        <p:txBody>
          <a:bodyPr/>
          <a:lstStyle/>
          <a:p>
            <a:fld id="{857A2A22-3899-4136-BDB9-36AC9C8678DA}" type="slidenum">
              <a:rPr lang="en-GB" smtClean="0"/>
              <a:t>23</a:t>
            </a:fld>
            <a:endParaRPr lang="en-GB"/>
          </a:p>
        </p:txBody>
      </p:sp>
    </p:spTree>
    <p:extLst>
      <p:ext uri="{BB962C8B-B14F-4D97-AF65-F5344CB8AC3E}">
        <p14:creationId xmlns:p14="http://schemas.microsoft.com/office/powerpoint/2010/main" val="174963662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b2511ac8-b57f-4412-b876-ab4200d7369b"/>
          <p:cNvSpPr>
            <a:spLocks noChangeArrowheads="1"/>
          </p:cNvSpPr>
          <p:nvPr/>
        </p:nvSpPr>
        <p:spPr>
          <a:xfrm>
            <a:off x="335361" y="1370140"/>
            <a:ext cx="9337277" cy="523220"/>
          </a:xfrm>
          <a:prstGeom prst="rect">
            <a:avLst/>
          </a:prstGeom>
          <a:noFill/>
          <a:ln w="9525">
            <a:noFill/>
            <a:miter lim="800000"/>
          </a:ln>
        </p:spPr>
        <p:txBody>
          <a:bodyPr wrap="square">
            <a:spAutoFit/>
          </a:bodyPr>
          <a:lstStyle>
            <a:defPPr>
              <a:defRPr lang="en-US"/>
            </a:defPPr>
          </a:lstStyle>
          <a:p>
            <a:pPr lvl="0" algn="ctr" defTabSz="1219170"/>
            <a:r>
              <a:rPr lang="en-GB" sz="1400" b="1" dirty="0">
                <a:solidFill>
                  <a:prstClr val="black"/>
                </a:solidFill>
                <a:latin typeface="Tahoma"/>
                <a:ea typeface="Tahoma" pitchFamily="34" charset="0"/>
                <a:cs typeface="Tahoma" pitchFamily="34" charset="0"/>
              </a:rPr>
              <a:t>Do you believe that the funding for Lincolnshire Police should be... </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Future Police Funding 2019-20</a:t>
            </a:r>
          </a:p>
        </p:txBody>
      </p:sp>
      <p:graphicFrame>
        <p:nvGraphicFramePr>
          <p:cNvPr id="4" name="ChartObject" descr="b2511ac8-b57f-4412-b876-ab4200d7369b"/>
          <p:cNvGraphicFramePr/>
          <p:nvPr>
            <p:extLst>
              <p:ext uri="{D42A27DB-BD31-4B8C-83A1-F6EECF244321}">
                <p14:modId xmlns:p14="http://schemas.microsoft.com/office/powerpoint/2010/main" val="3045524985"/>
              </p:ext>
            </p:extLst>
          </p:nvPr>
        </p:nvGraphicFramePr>
        <p:xfrm>
          <a:off x="320678" y="1893360"/>
          <a:ext cx="9337277" cy="44007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b2511ac8-b57f-4412-b876-ab4200d7369b">
            <a:extLst>
              <a:ext uri="{FF2B5EF4-FFF2-40B4-BE49-F238E27FC236}">
                <a16:creationId xmlns:a16="http://schemas.microsoft.com/office/drawing/2014/main" xmlns="" id="{E1B38839-EAD0-42C7-8676-90FAE181C183}"/>
              </a:ext>
            </a:extLst>
          </p:cNvPr>
          <p:cNvSpPr>
            <a:spLocks noChangeArrowheads="1"/>
          </p:cNvSpPr>
          <p:nvPr/>
        </p:nvSpPr>
        <p:spPr>
          <a:xfrm>
            <a:off x="335361" y="6414452"/>
            <a:ext cx="7311391" cy="256545"/>
          </a:xfrm>
          <a:prstGeom prst="rect">
            <a:avLst/>
          </a:prstGeom>
          <a:noFill/>
          <a:ln w="9525">
            <a:noFill/>
            <a:miter lim="800000"/>
          </a:ln>
        </p:spPr>
        <p:txBody>
          <a:bodyPr>
            <a:spAutoFit/>
          </a:bodyPr>
          <a:lstStyle>
            <a:defPPr>
              <a:defRPr lang="en-US"/>
            </a:def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Base: Reduced (n=32), Maintained (n=146), Increased (n=625), Increased further (n=2,498), Sample Size = 3,301</a:t>
            </a:r>
          </a:p>
        </p:txBody>
      </p:sp>
      <p:sp>
        <p:nvSpPr>
          <p:cNvPr id="6" name="Title 1">
            <a:extLst>
              <a:ext uri="{FF2B5EF4-FFF2-40B4-BE49-F238E27FC236}">
                <a16:creationId xmlns:a16="http://schemas.microsoft.com/office/drawing/2014/main" xmlns="" id="{6C331D8B-4E8E-4D1F-ADC7-080EFD5B52BE}"/>
              </a:ext>
            </a:extLst>
          </p:cNvPr>
          <p:cNvSpPr txBox="1">
            <a:spLocks/>
          </p:cNvSpPr>
          <p:nvPr/>
        </p:nvSpPr>
        <p:spPr>
          <a:xfrm>
            <a:off x="320677" y="187003"/>
            <a:ext cx="9648425" cy="1234603"/>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lang="en-GB" sz="2667" dirty="0">
                <a:solidFill>
                  <a:srgbClr val="0B3B6C"/>
                </a:solidFill>
              </a:rPr>
              <a:t>Over three-quarters of participants (76%) believe that the funding for Lincolnshire Police should be ‘Increased further – in order to improve policing across the county’.</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xmlns="" id="{4BB494A5-BD4B-4C65-A02C-22189C1BAE46}"/>
              </a:ext>
            </a:extLst>
          </p:cNvPr>
          <p:cNvSpPr txBox="1"/>
          <p:nvPr/>
        </p:nvSpPr>
        <p:spPr>
          <a:xfrm>
            <a:off x="10032432" y="4337627"/>
            <a:ext cx="2159568" cy="1323439"/>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Only 5% of participants believe that funding for the police should NOT increase.</a:t>
            </a:r>
          </a:p>
        </p:txBody>
      </p:sp>
      <p:sp>
        <p:nvSpPr>
          <p:cNvPr id="10" name="TextBox 9">
            <a:extLst>
              <a:ext uri="{FF2B5EF4-FFF2-40B4-BE49-F238E27FC236}">
                <a16:creationId xmlns:a16="http://schemas.microsoft.com/office/drawing/2014/main" xmlns="" id="{73416C2D-7B94-44E0-9E92-BBE0231BF55C}"/>
              </a:ext>
            </a:extLst>
          </p:cNvPr>
          <p:cNvSpPr txBox="1"/>
          <p:nvPr/>
        </p:nvSpPr>
        <p:spPr>
          <a:xfrm>
            <a:off x="10040286" y="2346902"/>
            <a:ext cx="2159568" cy="1815882"/>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95% of participants in 2019-20 support some level of increase versus 83% on a simpler measure in the 2018-19 survey.</a:t>
            </a:r>
          </a:p>
        </p:txBody>
      </p:sp>
      <p:sp>
        <p:nvSpPr>
          <p:cNvPr id="8" name="Slide Number Placeholder 7">
            <a:extLst>
              <a:ext uri="{FF2B5EF4-FFF2-40B4-BE49-F238E27FC236}">
                <a16:creationId xmlns:a16="http://schemas.microsoft.com/office/drawing/2014/main" xmlns="" id="{68E50DA5-ADA9-4B5A-AF1E-867E902AF6B4}"/>
              </a:ext>
            </a:extLst>
          </p:cNvPr>
          <p:cNvSpPr>
            <a:spLocks noGrp="1"/>
          </p:cNvSpPr>
          <p:nvPr>
            <p:ph type="sldNum" sz="quarter" idx="12"/>
          </p:nvPr>
        </p:nvSpPr>
        <p:spPr>
          <a:xfrm>
            <a:off x="9026523" y="943107"/>
            <a:ext cx="2844800" cy="476251"/>
          </a:xfrm>
        </p:spPr>
        <p:txBody>
          <a:bodyPr/>
          <a:lstStyle/>
          <a:p>
            <a:fld id="{50DE9A6E-8F21-484F-844E-94FEC60E2113}" type="slidenum">
              <a:rPr lang="en-US" smtClean="0"/>
              <a:t>24</a:t>
            </a:fld>
            <a:endParaRPr lang="en-US" dirty="0"/>
          </a:p>
        </p:txBody>
      </p:sp>
    </p:spTree>
    <p:extLst>
      <p:ext uri="{BB962C8B-B14F-4D97-AF65-F5344CB8AC3E}">
        <p14:creationId xmlns:p14="http://schemas.microsoft.com/office/powerpoint/2010/main" val="24973326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368617" y="1810695"/>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Tahoma"/>
                <a:cs typeface="Arial" pitchFamily="34" charset="0"/>
              </a:rPr>
              <a:t>Future</a:t>
            </a:r>
            <a:r>
              <a:rPr kumimoji="0" lang="en-US" sz="1400" b="0" i="0" u="none" strike="noStrike" kern="1200" cap="none" spc="0" normalizeH="0" baseline="0" noProof="0" dirty="0">
                <a:ln>
                  <a:noFill/>
                </a:ln>
                <a:solidFill>
                  <a:prstClr val="black"/>
                </a:solidFill>
                <a:effectLst/>
                <a:uLnTx/>
                <a:uFillTx/>
                <a:latin typeface="Tahoma"/>
                <a:cs typeface="Arial" pitchFamily="34" charset="0"/>
              </a:rPr>
              <a:t> Police Funding split by Local Authority 2019-20</a:t>
            </a:r>
          </a:p>
        </p:txBody>
      </p:sp>
      <p:sp>
        <p:nvSpPr>
          <p:cNvPr id="7" name="Rectangle 6">
            <a:extLst>
              <a:ext uri="{FF2B5EF4-FFF2-40B4-BE49-F238E27FC236}">
                <a16:creationId xmlns:a16="http://schemas.microsoft.com/office/drawing/2014/main" xmlns="" id="{D1F0642B-3A76-49EA-B38F-91D00A68D5C0}"/>
              </a:ext>
            </a:extLst>
          </p:cNvPr>
          <p:cNvSpPr/>
          <p:nvPr/>
        </p:nvSpPr>
        <p:spPr>
          <a:xfrm>
            <a:off x="134258" y="1472141"/>
            <a:ext cx="9313035" cy="338554"/>
          </a:xfrm>
          <a:prstGeom prst="rect">
            <a:avLst/>
          </a:prstGeom>
        </p:spPr>
        <p:txBody>
          <a:bodyPr wrap="square">
            <a:spAutoFit/>
          </a:bodyPr>
          <a:lstStyle/>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Do you believe that the funding for Lincolnshire Police should be... </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39"/>
            <a:ext cx="9621437" cy="1461663"/>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A minimum of 73% of participants from each Local Authority select the ‘Increased further’ funding option, rising to a maximum of 81% doing so in Boston Borough.</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6" name="ChartObject" descr="MarketSight_Chart">
            <a:extLst>
              <a:ext uri="{FF2B5EF4-FFF2-40B4-BE49-F238E27FC236}">
                <a16:creationId xmlns:a16="http://schemas.microsoft.com/office/drawing/2014/main" xmlns="" id="{1B1FEA66-3C5F-43FE-B18A-055036037CC7}"/>
              </a:ext>
            </a:extLst>
          </p:cNvPr>
          <p:cNvGraphicFramePr/>
          <p:nvPr>
            <p:extLst>
              <p:ext uri="{D42A27DB-BD31-4B8C-83A1-F6EECF244321}">
                <p14:modId xmlns:p14="http://schemas.microsoft.com/office/powerpoint/2010/main" val="53361968"/>
              </p:ext>
            </p:extLst>
          </p:nvPr>
        </p:nvGraphicFramePr>
        <p:xfrm>
          <a:off x="335363" y="1995087"/>
          <a:ext cx="9313035" cy="420693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descr="MarketSight_Chart_SampleSize">
            <a:extLst>
              <a:ext uri="{FF2B5EF4-FFF2-40B4-BE49-F238E27FC236}">
                <a16:creationId xmlns:a16="http://schemas.microsoft.com/office/drawing/2014/main" xmlns="" id="{70E8317B-F06C-4D30-A614-F4153928E10A}"/>
              </a:ext>
            </a:extLst>
          </p:cNvPr>
          <p:cNvSpPr>
            <a:spLocks noChangeArrowheads="1"/>
          </p:cNvSpPr>
          <p:nvPr/>
        </p:nvSpPr>
        <p:spPr>
          <a:xfrm>
            <a:off x="335363" y="6293625"/>
            <a:ext cx="9313035" cy="215444"/>
          </a:xfrm>
          <a:prstGeom prst="rect">
            <a:avLst/>
          </a:prstGeom>
          <a:noFill/>
          <a:ln w="9525">
            <a:noFill/>
            <a:miter lim="800000"/>
          </a:ln>
        </p:spPr>
        <p:txBody>
          <a:bodyPr wrap="square">
            <a:spAutoFit/>
          </a:bodyPr>
          <a:lstStyle>
            <a:defPPr>
              <a:defRPr lang="en-US"/>
            </a:defPPr>
          </a:lstStyle>
          <a:p>
            <a:r>
              <a:rPr lang="en-US" sz="800" b="0" i="0" dirty="0">
                <a:latin typeface="Tahoma"/>
                <a:ea typeface="Tahoma" pitchFamily="34" charset="0"/>
                <a:cs typeface="Tahoma" pitchFamily="34" charset="0"/>
              </a:rPr>
              <a:t>Base: Boston Borough (n=262), East Lindsey (n=703), Lincoln City (n=392), North Kesteven (n=592), South Holland (n=410), South Kesteven (n=451), West Lindsey (n=475), Sample Size = 3,285</a:t>
            </a:r>
          </a:p>
        </p:txBody>
      </p:sp>
      <p:sp>
        <p:nvSpPr>
          <p:cNvPr id="10" name="TextBox 9">
            <a:extLst>
              <a:ext uri="{FF2B5EF4-FFF2-40B4-BE49-F238E27FC236}">
                <a16:creationId xmlns:a16="http://schemas.microsoft.com/office/drawing/2014/main" xmlns="" id="{4B083A36-6ED5-434E-93A9-36315F3464F2}"/>
              </a:ext>
            </a:extLst>
          </p:cNvPr>
          <p:cNvSpPr txBox="1"/>
          <p:nvPr/>
        </p:nvSpPr>
        <p:spPr>
          <a:xfrm>
            <a:off x="10032432" y="4009014"/>
            <a:ext cx="2159568" cy="156966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No more than 7% (Lincoln City and Boston Borough) of participants in a given Local Authority, resist any form of increase.</a:t>
            </a:r>
          </a:p>
        </p:txBody>
      </p:sp>
      <p:sp>
        <p:nvSpPr>
          <p:cNvPr id="5" name="Slide Number Placeholder 4">
            <a:extLst>
              <a:ext uri="{FF2B5EF4-FFF2-40B4-BE49-F238E27FC236}">
                <a16:creationId xmlns:a16="http://schemas.microsoft.com/office/drawing/2014/main" xmlns="" id="{59A02077-491D-4721-92B5-DB187FEFECC5}"/>
              </a:ext>
            </a:extLst>
          </p:cNvPr>
          <p:cNvSpPr>
            <a:spLocks noGrp="1"/>
          </p:cNvSpPr>
          <p:nvPr>
            <p:ph type="sldNum" sz="quarter" idx="12"/>
          </p:nvPr>
        </p:nvSpPr>
        <p:spPr>
          <a:xfrm>
            <a:off x="9011837" y="950086"/>
            <a:ext cx="2844800" cy="476251"/>
          </a:xfrm>
        </p:spPr>
        <p:txBody>
          <a:bodyPr/>
          <a:lstStyle/>
          <a:p>
            <a:fld id="{50DE9A6E-8F21-484F-844E-94FEC60E2113}" type="slidenum">
              <a:rPr lang="en-US" smtClean="0"/>
              <a:t>25</a:t>
            </a:fld>
            <a:endParaRPr lang="en-US" dirty="0"/>
          </a:p>
        </p:txBody>
      </p:sp>
    </p:spTree>
    <p:extLst>
      <p:ext uri="{BB962C8B-B14F-4D97-AF65-F5344CB8AC3E}">
        <p14:creationId xmlns:p14="http://schemas.microsoft.com/office/powerpoint/2010/main" val="11253902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368617" y="1810695"/>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cs typeface="Arial" pitchFamily="34" charset="0"/>
              </a:rPr>
              <a:t>Future Police Funding split by Council Tax Band 2019-20</a:t>
            </a:r>
          </a:p>
        </p:txBody>
      </p:sp>
      <p:sp>
        <p:nvSpPr>
          <p:cNvPr id="7" name="Rectangle 6">
            <a:extLst>
              <a:ext uri="{FF2B5EF4-FFF2-40B4-BE49-F238E27FC236}">
                <a16:creationId xmlns:a16="http://schemas.microsoft.com/office/drawing/2014/main" xmlns="" id="{D1F0642B-3A76-49EA-B38F-91D00A68D5C0}"/>
              </a:ext>
            </a:extLst>
          </p:cNvPr>
          <p:cNvSpPr/>
          <p:nvPr/>
        </p:nvSpPr>
        <p:spPr>
          <a:xfrm>
            <a:off x="134258" y="1472141"/>
            <a:ext cx="9313035" cy="338554"/>
          </a:xfrm>
          <a:prstGeom prst="rect">
            <a:avLst/>
          </a:prstGeom>
        </p:spPr>
        <p:txBody>
          <a:bodyPr wrap="square">
            <a:spAutoFit/>
          </a:bodyPr>
          <a:lstStyle/>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Do you believe that the funding for Lincolnshire Police should be... </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40"/>
            <a:ext cx="9621437" cy="1338278"/>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Around three-quarters of the participants in Council Tax </a:t>
            </a:r>
            <a:b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b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bands A-F select the ‘Increased further’ funding option, </a:t>
            </a:r>
            <a:b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b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falling to around two thirds for </a:t>
            </a:r>
            <a:r>
              <a:rPr lang="en-GB" sz="2667" dirty="0">
                <a:solidFill>
                  <a:srgbClr val="0B3B6C"/>
                </a:solidFill>
              </a:rPr>
              <a:t>residents in </a:t>
            </a: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Bands G and H.</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6" name="ChartObject" descr="MarketSight_Chart">
            <a:extLst>
              <a:ext uri="{FF2B5EF4-FFF2-40B4-BE49-F238E27FC236}">
                <a16:creationId xmlns:a16="http://schemas.microsoft.com/office/drawing/2014/main" xmlns="" id="{844C311F-C647-491C-B007-D25F62E243CE}"/>
              </a:ext>
            </a:extLst>
          </p:cNvPr>
          <p:cNvGraphicFramePr/>
          <p:nvPr/>
        </p:nvGraphicFramePr>
        <p:xfrm>
          <a:off x="413469" y="2149249"/>
          <a:ext cx="9313034" cy="410550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descr="MarketSight_Chart_SampleSize">
            <a:extLst>
              <a:ext uri="{FF2B5EF4-FFF2-40B4-BE49-F238E27FC236}">
                <a16:creationId xmlns:a16="http://schemas.microsoft.com/office/drawing/2014/main" xmlns="" id="{A406A396-4C0D-475A-A2A7-54FA713B5E37}"/>
              </a:ext>
            </a:extLst>
          </p:cNvPr>
          <p:cNvSpPr>
            <a:spLocks noChangeArrowheads="1"/>
          </p:cNvSpPr>
          <p:nvPr/>
        </p:nvSpPr>
        <p:spPr>
          <a:xfrm>
            <a:off x="335363" y="6254756"/>
            <a:ext cx="9313035" cy="338554"/>
          </a:xfrm>
          <a:prstGeom prst="rect">
            <a:avLst/>
          </a:prstGeom>
          <a:noFill/>
          <a:ln w="9525">
            <a:noFill/>
            <a:miter lim="800000"/>
          </a:ln>
        </p:spPr>
        <p:txBody>
          <a:bodyPr wrap="square">
            <a:spAutoFit/>
          </a:bodyPr>
          <a:lstStyle>
            <a:defPPr>
              <a:defRPr lang="en-US"/>
            </a:defPPr>
          </a:lstStyle>
          <a:p>
            <a:r>
              <a:rPr lang="en-US" sz="800" b="0" i="0" dirty="0">
                <a:latin typeface="Tahoma"/>
                <a:ea typeface="Tahoma" pitchFamily="34" charset="0"/>
                <a:cs typeface="Tahoma" pitchFamily="34" charset="0"/>
              </a:rPr>
              <a:t>Base: Band A (approx. £1,100 per year) (n=583), Band B (approx. £1,300 per year) (n=550), Band C (approx. £1,480 per year) (n=691), Band D (approx. £1,650 per year) (n=657), Band E (approx. £2,000 per year) (n=265), Band F (approx. £2,380 per year ) (n=102), Band G (approx. £2,750 per year) (n=52), Band H (approx. £3,300 per year) (n=14), I don't know (n=290), Sample Size = 3,204</a:t>
            </a:r>
          </a:p>
        </p:txBody>
      </p:sp>
      <p:sp>
        <p:nvSpPr>
          <p:cNvPr id="5" name="Slide Number Placeholder 4">
            <a:extLst>
              <a:ext uri="{FF2B5EF4-FFF2-40B4-BE49-F238E27FC236}">
                <a16:creationId xmlns:a16="http://schemas.microsoft.com/office/drawing/2014/main" xmlns="" id="{62BE254E-B0C2-4F83-9E55-4256FBAAF55D}"/>
              </a:ext>
            </a:extLst>
          </p:cNvPr>
          <p:cNvSpPr>
            <a:spLocks noGrp="1"/>
          </p:cNvSpPr>
          <p:nvPr>
            <p:ph type="sldNum" sz="quarter" idx="12"/>
          </p:nvPr>
        </p:nvSpPr>
        <p:spPr>
          <a:xfrm>
            <a:off x="9080500" y="976081"/>
            <a:ext cx="2844800" cy="476251"/>
          </a:xfrm>
        </p:spPr>
        <p:txBody>
          <a:bodyPr/>
          <a:lstStyle/>
          <a:p>
            <a:fld id="{50DE9A6E-8F21-484F-844E-94FEC60E2113}" type="slidenum">
              <a:rPr lang="en-US" smtClean="0"/>
              <a:t>26</a:t>
            </a:fld>
            <a:endParaRPr lang="en-US" dirty="0"/>
          </a:p>
        </p:txBody>
      </p:sp>
    </p:spTree>
    <p:extLst>
      <p:ext uri="{BB962C8B-B14F-4D97-AF65-F5344CB8AC3E}">
        <p14:creationId xmlns:p14="http://schemas.microsoft.com/office/powerpoint/2010/main" val="34734106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96135" y="248759"/>
            <a:ext cx="9636303" cy="1143885"/>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3200" dirty="0">
                <a:solidFill>
                  <a:srgbClr val="002060"/>
                </a:solidFill>
                <a:latin typeface="Tahoma" pitchFamily="34" charset="0"/>
                <a:ea typeface="Tahoma" pitchFamily="34" charset="0"/>
                <a:cs typeface="Tahoma" pitchFamily="34" charset="0"/>
              </a:rPr>
              <a:t>Approach</a:t>
            </a:r>
            <a:br>
              <a:rPr lang="en-GB" sz="3200" dirty="0">
                <a:solidFill>
                  <a:srgbClr val="002060"/>
                </a:solidFill>
                <a:latin typeface="Tahoma" pitchFamily="34" charset="0"/>
                <a:ea typeface="Tahoma" pitchFamily="34" charset="0"/>
                <a:cs typeface="Tahoma" pitchFamily="34" charset="0"/>
              </a:rPr>
            </a:br>
            <a:r>
              <a:rPr lang="en-GB" sz="3200" dirty="0">
                <a:solidFill>
                  <a:srgbClr val="ED0973"/>
                </a:solidFill>
                <a:latin typeface="Tahoma" pitchFamily="34" charset="0"/>
                <a:ea typeface="Tahoma" pitchFamily="34" charset="0"/>
                <a:cs typeface="Tahoma" pitchFamily="34" charset="0"/>
              </a:rPr>
              <a:t>Calculating potential increase options to the Precept</a:t>
            </a:r>
          </a:p>
        </p:txBody>
      </p:sp>
      <p:sp>
        <p:nvSpPr>
          <p:cNvPr id="8" name="Content Placeholder 2"/>
          <p:cNvSpPr txBox="1">
            <a:spLocks/>
          </p:cNvSpPr>
          <p:nvPr/>
        </p:nvSpPr>
        <p:spPr>
          <a:xfrm>
            <a:off x="396136" y="1445080"/>
            <a:ext cx="9401009" cy="555171"/>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1600" dirty="0">
                <a:solidFill>
                  <a:srgbClr val="002060"/>
                </a:solidFill>
              </a:rPr>
              <a:t>We calculated potential weekly increase options to the Police Precept in Lincolnshire </a:t>
            </a:r>
            <a:br>
              <a:rPr lang="en-GB" sz="1600" dirty="0">
                <a:solidFill>
                  <a:srgbClr val="002060"/>
                </a:solidFill>
              </a:rPr>
            </a:br>
            <a:r>
              <a:rPr lang="en-GB" sz="1600" dirty="0">
                <a:solidFill>
                  <a:srgbClr val="002060"/>
                </a:solidFill>
              </a:rPr>
              <a:t>by Council Tax Band, as illustrated in the table at Figure 1.0 below:-</a:t>
            </a:r>
          </a:p>
          <a:p>
            <a:pPr marL="0" indent="0" defTabSz="1219140">
              <a:buNone/>
            </a:pPr>
            <a:endParaRPr lang="en-GB" sz="1600" dirty="0">
              <a:solidFill>
                <a:srgbClr val="002060"/>
              </a:solidFill>
            </a:endParaRPr>
          </a:p>
          <a:p>
            <a:pPr marL="457178" indent="-457178" defTabSz="1219140"/>
            <a:endParaRPr lang="en-GB" sz="1600" dirty="0">
              <a:solidFill>
                <a:srgbClr val="002060"/>
              </a:solidFill>
            </a:endParaRPr>
          </a:p>
          <a:p>
            <a:pPr marL="457178" indent="-457178" defTabSz="1219140"/>
            <a:endParaRPr lang="en-GB" sz="1600" dirty="0">
              <a:solidFill>
                <a:srgbClr val="002060"/>
              </a:solidFill>
            </a:endParaRPr>
          </a:p>
          <a:p>
            <a:pPr marL="457178" indent="-457178" defTabSz="1219140"/>
            <a:endParaRPr lang="en-GB" sz="1600" dirty="0">
              <a:solidFill>
                <a:srgbClr val="002060"/>
              </a:solidFill>
            </a:endParaRPr>
          </a:p>
          <a:p>
            <a:pPr marL="457178" indent="-457178" defTabSz="1219140"/>
            <a:endParaRPr lang="en-GB" sz="1600" dirty="0">
              <a:solidFill>
                <a:srgbClr val="002060"/>
              </a:solidFill>
            </a:endParaRPr>
          </a:p>
          <a:p>
            <a:pPr marL="0" indent="0" defTabSz="1219140">
              <a:buNone/>
            </a:pPr>
            <a:endParaRPr lang="en-GB" sz="1600" dirty="0">
              <a:solidFill>
                <a:srgbClr val="002060"/>
              </a:solidFill>
            </a:endParaRPr>
          </a:p>
        </p:txBody>
      </p:sp>
      <p:sp>
        <p:nvSpPr>
          <p:cNvPr id="12" name="Content Placeholder 2">
            <a:extLst>
              <a:ext uri="{FF2B5EF4-FFF2-40B4-BE49-F238E27FC236}">
                <a16:creationId xmlns:a16="http://schemas.microsoft.com/office/drawing/2014/main" xmlns="" id="{260D633F-48CD-431C-9A44-E755D5937680}"/>
              </a:ext>
            </a:extLst>
          </p:cNvPr>
          <p:cNvSpPr txBox="1">
            <a:spLocks/>
          </p:cNvSpPr>
          <p:nvPr/>
        </p:nvSpPr>
        <p:spPr>
          <a:xfrm>
            <a:off x="348558" y="4599123"/>
            <a:ext cx="9401009" cy="555171"/>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1600" dirty="0">
                <a:solidFill>
                  <a:srgbClr val="002060"/>
                </a:solidFill>
              </a:rPr>
              <a:t>The distribution of properties in Lincolnshire by Council Tax Band, is as illustrated in the table at </a:t>
            </a:r>
            <a:br>
              <a:rPr lang="en-GB" sz="1600" dirty="0">
                <a:solidFill>
                  <a:srgbClr val="002060"/>
                </a:solidFill>
              </a:rPr>
            </a:br>
            <a:r>
              <a:rPr lang="en-GB" sz="1600" dirty="0">
                <a:solidFill>
                  <a:srgbClr val="002060"/>
                </a:solidFill>
              </a:rPr>
              <a:t>Figure 2.0 below:- </a:t>
            </a:r>
          </a:p>
          <a:p>
            <a:pPr marL="0" indent="0" defTabSz="1219140">
              <a:buNone/>
            </a:pPr>
            <a:endParaRPr lang="en-GB" sz="1600" dirty="0">
              <a:solidFill>
                <a:srgbClr val="002060"/>
              </a:solidFill>
            </a:endParaRPr>
          </a:p>
          <a:p>
            <a:pPr marL="457178" indent="-457178" defTabSz="1219140"/>
            <a:endParaRPr lang="en-GB" sz="1600" dirty="0">
              <a:solidFill>
                <a:srgbClr val="002060"/>
              </a:solidFill>
            </a:endParaRPr>
          </a:p>
          <a:p>
            <a:pPr marL="0" indent="0" defTabSz="1219140">
              <a:buNone/>
            </a:pPr>
            <a:endParaRPr lang="en-GB" sz="1600" dirty="0">
              <a:solidFill>
                <a:srgbClr val="002060"/>
              </a:solidFill>
            </a:endParaRPr>
          </a:p>
          <a:p>
            <a:pPr marL="0" indent="0" defTabSz="1219140">
              <a:buNone/>
            </a:pPr>
            <a:endParaRPr lang="en-GB" sz="1600" dirty="0">
              <a:solidFill>
                <a:srgbClr val="002060"/>
              </a:solidFill>
            </a:endParaRPr>
          </a:p>
        </p:txBody>
      </p:sp>
      <p:pic>
        <p:nvPicPr>
          <p:cNvPr id="15" name="Picture 14">
            <a:extLst>
              <a:ext uri="{FF2B5EF4-FFF2-40B4-BE49-F238E27FC236}">
                <a16:creationId xmlns:a16="http://schemas.microsoft.com/office/drawing/2014/main" xmlns="" id="{D5453E61-5FBE-44CE-981B-B67E5C6AF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36" y="5206730"/>
            <a:ext cx="9401009" cy="1038621"/>
          </a:xfrm>
          <a:prstGeom prst="rect">
            <a:avLst/>
          </a:prstGeom>
        </p:spPr>
      </p:pic>
      <p:graphicFrame>
        <p:nvGraphicFramePr>
          <p:cNvPr id="2" name="Table 1">
            <a:extLst>
              <a:ext uri="{FF2B5EF4-FFF2-40B4-BE49-F238E27FC236}">
                <a16:creationId xmlns:a16="http://schemas.microsoft.com/office/drawing/2014/main" xmlns="" id="{8FC268E6-E271-41FA-A807-355383E391FF}"/>
              </a:ext>
            </a:extLst>
          </p:cNvPr>
          <p:cNvGraphicFramePr>
            <a:graphicFrameLocks noGrp="1"/>
          </p:cNvGraphicFramePr>
          <p:nvPr>
            <p:extLst>
              <p:ext uri="{D42A27DB-BD31-4B8C-83A1-F6EECF244321}">
                <p14:modId xmlns:p14="http://schemas.microsoft.com/office/powerpoint/2010/main" val="700872806"/>
              </p:ext>
            </p:extLst>
          </p:nvPr>
        </p:nvGraphicFramePr>
        <p:xfrm>
          <a:off x="646436" y="2300197"/>
          <a:ext cx="5803902" cy="1998980"/>
        </p:xfrm>
        <a:graphic>
          <a:graphicData uri="http://schemas.openxmlformats.org/drawingml/2006/table">
            <a:tbl>
              <a:tblPr/>
              <a:tblGrid>
                <a:gridCol w="728333">
                  <a:extLst>
                    <a:ext uri="{9D8B030D-6E8A-4147-A177-3AD203B41FA5}">
                      <a16:colId xmlns:a16="http://schemas.microsoft.com/office/drawing/2014/main" xmlns="" val="3370878803"/>
                    </a:ext>
                  </a:extLst>
                </a:gridCol>
                <a:gridCol w="1578054">
                  <a:extLst>
                    <a:ext uri="{9D8B030D-6E8A-4147-A177-3AD203B41FA5}">
                      <a16:colId xmlns:a16="http://schemas.microsoft.com/office/drawing/2014/main" xmlns="" val="2437451258"/>
                    </a:ext>
                  </a:extLst>
                </a:gridCol>
                <a:gridCol w="1244235">
                  <a:extLst>
                    <a:ext uri="{9D8B030D-6E8A-4147-A177-3AD203B41FA5}">
                      <a16:colId xmlns:a16="http://schemas.microsoft.com/office/drawing/2014/main" xmlns="" val="3512736605"/>
                    </a:ext>
                  </a:extLst>
                </a:gridCol>
                <a:gridCol w="563320">
                  <a:extLst>
                    <a:ext uri="{9D8B030D-6E8A-4147-A177-3AD203B41FA5}">
                      <a16:colId xmlns:a16="http://schemas.microsoft.com/office/drawing/2014/main" xmlns="" val="3012904555"/>
                    </a:ext>
                  </a:extLst>
                </a:gridCol>
                <a:gridCol w="563320">
                  <a:extLst>
                    <a:ext uri="{9D8B030D-6E8A-4147-A177-3AD203B41FA5}">
                      <a16:colId xmlns:a16="http://schemas.microsoft.com/office/drawing/2014/main" xmlns="" val="2192000605"/>
                    </a:ext>
                  </a:extLst>
                </a:gridCol>
                <a:gridCol w="563320">
                  <a:extLst>
                    <a:ext uri="{9D8B030D-6E8A-4147-A177-3AD203B41FA5}">
                      <a16:colId xmlns:a16="http://schemas.microsoft.com/office/drawing/2014/main" xmlns="" val="3495606216"/>
                    </a:ext>
                  </a:extLst>
                </a:gridCol>
                <a:gridCol w="563320">
                  <a:extLst>
                    <a:ext uri="{9D8B030D-6E8A-4147-A177-3AD203B41FA5}">
                      <a16:colId xmlns:a16="http://schemas.microsoft.com/office/drawing/2014/main" xmlns="" val="3089866401"/>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fontAlgn="b"/>
                      <a:r>
                        <a:rPr lang="en-GB" sz="1100" b="0" i="0" u="none" strike="noStrike" dirty="0">
                          <a:solidFill>
                            <a:srgbClr val="000000"/>
                          </a:solidFill>
                          <a:effectLst/>
                          <a:latin typeface="Calibri" panose="020F0502020204030204" pitchFamily="34" charset="0"/>
                        </a:rPr>
                        <a:t>Suggested weekly increase answer options in pence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201407926"/>
                  </a:ext>
                </a:extLst>
              </a:tr>
              <a:tr h="184150">
                <a:tc>
                  <a:txBody>
                    <a:bodyPr/>
                    <a:lstStyle/>
                    <a:p>
                      <a:pPr algn="ctr" fontAlgn="b"/>
                      <a:r>
                        <a:rPr lang="en-GB" sz="1100" b="0" i="0" u="none" strike="noStrike" dirty="0">
                          <a:solidFill>
                            <a:srgbClr val="000000"/>
                          </a:solidFill>
                          <a:effectLst/>
                          <a:latin typeface="Calibri" panose="020F0502020204030204" pitchFamily="34" charset="0"/>
                        </a:rPr>
                        <a:t>19/20 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Annual Police Precept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Weekly amount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5331491"/>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£160.92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                   3.08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1032495"/>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£187.74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3.61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4425301"/>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£214.56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4.12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2490616"/>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£241.38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4.64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3198195"/>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£295.02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5.67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5394283"/>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£348.66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6.71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2655443"/>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£402.30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7.74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1977706"/>
                  </a:ext>
                </a:extLst>
              </a:tr>
              <a:tr h="184150">
                <a:tc>
                  <a:txBody>
                    <a:bodyPr/>
                    <a:lstStyle/>
                    <a:p>
                      <a:pPr algn="ctr" fontAlgn="b"/>
                      <a:r>
                        <a:rPr lang="en-GB" sz="1100" b="0" i="0" u="none" strike="noStrike" dirty="0">
                          <a:solidFill>
                            <a:srgbClr val="000000"/>
                          </a:solidFill>
                          <a:effectLst/>
                          <a:latin typeface="Calibri" panose="020F0502020204030204" pitchFamily="34" charset="0"/>
                        </a:rPr>
                        <a:t>Band 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£482.76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                   9.28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83306808"/>
                  </a:ext>
                </a:extLst>
              </a:tr>
            </a:tbl>
          </a:graphicData>
        </a:graphic>
      </p:graphicFrame>
      <p:sp>
        <p:nvSpPr>
          <p:cNvPr id="3" name="Slide Number Placeholder 2">
            <a:extLst>
              <a:ext uri="{FF2B5EF4-FFF2-40B4-BE49-F238E27FC236}">
                <a16:creationId xmlns:a16="http://schemas.microsoft.com/office/drawing/2014/main" xmlns="" id="{B53EFD13-5D96-4A49-86D5-A5AB1CD57E13}"/>
              </a:ext>
            </a:extLst>
          </p:cNvPr>
          <p:cNvSpPr>
            <a:spLocks noGrp="1"/>
          </p:cNvSpPr>
          <p:nvPr>
            <p:ph type="sldNum" sz="quarter" idx="12"/>
          </p:nvPr>
        </p:nvSpPr>
        <p:spPr/>
        <p:txBody>
          <a:bodyPr/>
          <a:lstStyle/>
          <a:p>
            <a:fld id="{857A2A22-3899-4136-BDB9-36AC9C8678DA}" type="slidenum">
              <a:rPr lang="en-GB" smtClean="0"/>
              <a:t>27</a:t>
            </a:fld>
            <a:endParaRPr lang="en-GB"/>
          </a:p>
        </p:txBody>
      </p:sp>
    </p:spTree>
    <p:extLst>
      <p:ext uri="{BB962C8B-B14F-4D97-AF65-F5344CB8AC3E}">
        <p14:creationId xmlns:p14="http://schemas.microsoft.com/office/powerpoint/2010/main" val="351474923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360666" y="1839525"/>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cs typeface="Arial" pitchFamily="34" charset="0"/>
              </a:rPr>
              <a:t>Summary Level % Precept increase – Total sample 2019-20</a:t>
            </a:r>
          </a:p>
        </p:txBody>
      </p:sp>
      <p:sp>
        <p:nvSpPr>
          <p:cNvPr id="7" name="Rectangle 6">
            <a:extLst>
              <a:ext uri="{FF2B5EF4-FFF2-40B4-BE49-F238E27FC236}">
                <a16:creationId xmlns:a16="http://schemas.microsoft.com/office/drawing/2014/main" xmlns="" id="{D1F0642B-3A76-49EA-B38F-91D00A68D5C0}"/>
              </a:ext>
            </a:extLst>
          </p:cNvPr>
          <p:cNvSpPr/>
          <p:nvPr/>
        </p:nvSpPr>
        <p:spPr>
          <a:xfrm>
            <a:off x="224517" y="1287750"/>
            <a:ext cx="931303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kumimoji="0" lang="en-GB"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select one option)</a:t>
            </a: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80391"/>
            <a:ext cx="9621437" cy="1385305"/>
          </a:xfrm>
          <a:prstGeom prst="rect">
            <a:avLst/>
          </a:prstGeom>
        </p:spPr>
        <p:txBody>
          <a:bodyPr vert="horz" lIns="121920" tIns="60960" rIns="121920" bIns="60960" rtlCol="0">
            <a:normAutofit fontScale="925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An increase of 20% is the mode amount selected by 42% of the total sample, as the extra amount per week that participants would be prepared to pay to fund policing and crime prevention.</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6" name="ChartObject" descr="MarketSight_Chart">
            <a:extLst>
              <a:ext uri="{FF2B5EF4-FFF2-40B4-BE49-F238E27FC236}">
                <a16:creationId xmlns:a16="http://schemas.microsoft.com/office/drawing/2014/main" xmlns="" id="{60E69337-FE1B-44BF-A9FC-46B4FC8FD87B}"/>
              </a:ext>
            </a:extLst>
          </p:cNvPr>
          <p:cNvGraphicFramePr/>
          <p:nvPr>
            <p:extLst>
              <p:ext uri="{D42A27DB-BD31-4B8C-83A1-F6EECF244321}">
                <p14:modId xmlns:p14="http://schemas.microsoft.com/office/powerpoint/2010/main" val="3444745219"/>
              </p:ext>
            </p:extLst>
          </p:nvPr>
        </p:nvGraphicFramePr>
        <p:xfrm>
          <a:off x="335363" y="2197949"/>
          <a:ext cx="931303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descr="MarketSight_Chart_SampleSize">
            <a:extLst>
              <a:ext uri="{FF2B5EF4-FFF2-40B4-BE49-F238E27FC236}">
                <a16:creationId xmlns:a16="http://schemas.microsoft.com/office/drawing/2014/main" xmlns="" id="{CCDB81BF-3009-46B4-955E-062AA23DBEEE}"/>
              </a:ext>
            </a:extLst>
          </p:cNvPr>
          <p:cNvSpPr>
            <a:spLocks noChangeArrowheads="1"/>
          </p:cNvSpPr>
          <p:nvPr/>
        </p:nvSpPr>
        <p:spPr>
          <a:xfrm>
            <a:off x="335363" y="6289246"/>
            <a:ext cx="7311391" cy="420756"/>
          </a:xfrm>
          <a:prstGeom prst="rect">
            <a:avLst/>
          </a:prstGeom>
          <a:noFill/>
          <a:ln w="9525">
            <a:noFill/>
            <a:miter lim="800000"/>
          </a:ln>
        </p:spPr>
        <p:txBody>
          <a:bodyPr>
            <a:spAutoFit/>
          </a:bodyPr>
          <a:lstStyle>
            <a:defPPr>
              <a:defRPr lang="en-US"/>
            </a:defPPr>
          </a:lstStyle>
          <a:p>
            <a:r>
              <a:rPr lang="en-US" sz="1067" dirty="0">
                <a:latin typeface="Tahoma"/>
                <a:ea typeface="Tahoma" pitchFamily="34" charset="0"/>
                <a:cs typeface="Tahoma" pitchFamily="34" charset="0"/>
              </a:rPr>
              <a:t>Base: 5% more (n=218), 10% more (n=236), 15% more (n=768), 20% more (n=1,350), Not prepared to pay any more (n=633), Sample Size = 3,205</a:t>
            </a:r>
          </a:p>
        </p:txBody>
      </p:sp>
      <p:sp>
        <p:nvSpPr>
          <p:cNvPr id="10" name="TextBox 9">
            <a:extLst>
              <a:ext uri="{FF2B5EF4-FFF2-40B4-BE49-F238E27FC236}">
                <a16:creationId xmlns:a16="http://schemas.microsoft.com/office/drawing/2014/main" xmlns="" id="{1B8476E8-7305-4B1E-B968-ECD4DB42DD77}"/>
              </a:ext>
            </a:extLst>
          </p:cNvPr>
          <p:cNvSpPr txBox="1"/>
          <p:nvPr/>
        </p:nvSpPr>
        <p:spPr>
          <a:xfrm>
            <a:off x="10032432" y="1528922"/>
            <a:ext cx="2159568" cy="1077218"/>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However, 38% of participants chose a level of increase less than 20%.</a:t>
            </a:r>
          </a:p>
        </p:txBody>
      </p:sp>
      <p:sp>
        <p:nvSpPr>
          <p:cNvPr id="11" name="TextBox 10">
            <a:extLst>
              <a:ext uri="{FF2B5EF4-FFF2-40B4-BE49-F238E27FC236}">
                <a16:creationId xmlns:a16="http://schemas.microsoft.com/office/drawing/2014/main" xmlns="" id="{4C8E2248-81CF-4859-AC0F-E605D92F53A5}"/>
              </a:ext>
            </a:extLst>
          </p:cNvPr>
          <p:cNvSpPr txBox="1"/>
          <p:nvPr/>
        </p:nvSpPr>
        <p:spPr>
          <a:xfrm>
            <a:off x="10032437" y="2886075"/>
            <a:ext cx="2159563" cy="2308324"/>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Whilst only around 5% of people fail to endorse an increase in police funding, a fifth of participants are not prepared to pay any more through their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council tax.</a:t>
            </a:r>
          </a:p>
        </p:txBody>
      </p:sp>
      <p:sp>
        <p:nvSpPr>
          <p:cNvPr id="5" name="Slide Number Placeholder 4">
            <a:extLst>
              <a:ext uri="{FF2B5EF4-FFF2-40B4-BE49-F238E27FC236}">
                <a16:creationId xmlns:a16="http://schemas.microsoft.com/office/drawing/2014/main" xmlns="" id="{E0912C35-7B8C-4ECE-B34C-456F73DD20F5}"/>
              </a:ext>
            </a:extLst>
          </p:cNvPr>
          <p:cNvSpPr>
            <a:spLocks noGrp="1"/>
          </p:cNvSpPr>
          <p:nvPr>
            <p:ph type="sldNum" sz="quarter" idx="12"/>
          </p:nvPr>
        </p:nvSpPr>
        <p:spPr>
          <a:xfrm>
            <a:off x="9011837" y="973469"/>
            <a:ext cx="2844800" cy="476251"/>
          </a:xfrm>
        </p:spPr>
        <p:txBody>
          <a:bodyPr/>
          <a:lstStyle/>
          <a:p>
            <a:fld id="{50DE9A6E-8F21-484F-844E-94FEC60E2113}" type="slidenum">
              <a:rPr lang="en-US" smtClean="0"/>
              <a:t>28</a:t>
            </a:fld>
            <a:endParaRPr lang="en-US" dirty="0"/>
          </a:p>
        </p:txBody>
      </p:sp>
    </p:spTree>
    <p:extLst>
      <p:ext uri="{BB962C8B-B14F-4D97-AF65-F5344CB8AC3E}">
        <p14:creationId xmlns:p14="http://schemas.microsoft.com/office/powerpoint/2010/main" val="14632912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366257" y="2159046"/>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cs typeface="Arial" pitchFamily="34" charset="0"/>
              </a:rPr>
              <a:t>Summary Level % Precept increase selected – Total sample by Survey Year</a:t>
            </a:r>
          </a:p>
        </p:txBody>
      </p:sp>
      <p:sp>
        <p:nvSpPr>
          <p:cNvPr id="7" name="Rectangle 6">
            <a:extLst>
              <a:ext uri="{FF2B5EF4-FFF2-40B4-BE49-F238E27FC236}">
                <a16:creationId xmlns:a16="http://schemas.microsoft.com/office/drawing/2014/main" xmlns="" id="{D1F0642B-3A76-49EA-B38F-91D00A68D5C0}"/>
              </a:ext>
            </a:extLst>
          </p:cNvPr>
          <p:cNvSpPr/>
          <p:nvPr/>
        </p:nvSpPr>
        <p:spPr>
          <a:xfrm>
            <a:off x="0" y="1574271"/>
            <a:ext cx="931303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a:t>
            </a:r>
            <a:b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kumimoji="0" lang="en-GB"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select one option)</a:t>
            </a: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39"/>
            <a:ext cx="9621437" cy="1409631"/>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The % of participants selecting the 20% or 15% weekly increases in Precept, have both risen again year-on-year by +3% points and +6% points respectively.</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6" name="ChartObject" descr="MarketSight_Chart">
            <a:extLst>
              <a:ext uri="{FF2B5EF4-FFF2-40B4-BE49-F238E27FC236}">
                <a16:creationId xmlns:a16="http://schemas.microsoft.com/office/drawing/2014/main" xmlns="" id="{A17D21AA-E540-4259-84F2-9A3C59D8E2F2}"/>
              </a:ext>
            </a:extLst>
          </p:cNvPr>
          <p:cNvGraphicFramePr/>
          <p:nvPr/>
        </p:nvGraphicFramePr>
        <p:xfrm>
          <a:off x="335363" y="2385391"/>
          <a:ext cx="9373180" cy="395179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descr="MarketSight_Chart_SampleSize">
            <a:extLst>
              <a:ext uri="{FF2B5EF4-FFF2-40B4-BE49-F238E27FC236}">
                <a16:creationId xmlns:a16="http://schemas.microsoft.com/office/drawing/2014/main" xmlns="" id="{D857AFAB-6B6F-4B3A-A5C9-4083E6479630}"/>
              </a:ext>
            </a:extLst>
          </p:cNvPr>
          <p:cNvSpPr>
            <a:spLocks noChangeArrowheads="1"/>
          </p:cNvSpPr>
          <p:nvPr/>
        </p:nvSpPr>
        <p:spPr>
          <a:xfrm>
            <a:off x="335363" y="6409646"/>
            <a:ext cx="5483543" cy="213573"/>
          </a:xfrm>
          <a:prstGeom prst="rect">
            <a:avLst/>
          </a:prstGeom>
          <a:noFill/>
          <a:ln w="9525">
            <a:noFill/>
            <a:miter lim="800000"/>
          </a:ln>
        </p:spPr>
        <p:txBody>
          <a:bodyPr>
            <a:spAutoFit/>
          </a:bodyPr>
          <a:lstStyle>
            <a:defPPr>
              <a:defRPr lang="en-US"/>
            </a:defPPr>
          </a:lstStyle>
          <a:p>
            <a:r>
              <a:rPr lang="en-US" sz="800" b="0" i="0">
                <a:latin typeface="Tahoma"/>
                <a:ea typeface="Tahoma" pitchFamily="34" charset="0"/>
                <a:cs typeface="Tahoma" pitchFamily="34" charset="0"/>
              </a:rPr>
              <a:t>Base: 2017 (n=2,805), 2018 (n=3,342), 2019 (n=3,205), Sample Size = 9,352</a:t>
            </a:r>
          </a:p>
        </p:txBody>
      </p:sp>
      <p:sp>
        <p:nvSpPr>
          <p:cNvPr id="4" name="Slide Number Placeholder 3">
            <a:extLst>
              <a:ext uri="{FF2B5EF4-FFF2-40B4-BE49-F238E27FC236}">
                <a16:creationId xmlns:a16="http://schemas.microsoft.com/office/drawing/2014/main" xmlns="" id="{B9B3E5B1-3445-463E-B0FC-8359264B0579}"/>
              </a:ext>
            </a:extLst>
          </p:cNvPr>
          <p:cNvSpPr>
            <a:spLocks noGrp="1"/>
          </p:cNvSpPr>
          <p:nvPr>
            <p:ph type="sldNum" sz="quarter" idx="12"/>
          </p:nvPr>
        </p:nvSpPr>
        <p:spPr>
          <a:xfrm>
            <a:off x="9011837" y="973066"/>
            <a:ext cx="2844800" cy="476251"/>
          </a:xfrm>
        </p:spPr>
        <p:txBody>
          <a:bodyPr/>
          <a:lstStyle/>
          <a:p>
            <a:fld id="{50DE9A6E-8F21-484F-844E-94FEC60E2113}" type="slidenum">
              <a:rPr lang="en-US" smtClean="0"/>
              <a:t>29</a:t>
            </a:fld>
            <a:endParaRPr lang="en-US" dirty="0"/>
          </a:p>
        </p:txBody>
      </p:sp>
    </p:spTree>
    <p:extLst>
      <p:ext uri="{BB962C8B-B14F-4D97-AF65-F5344CB8AC3E}">
        <p14:creationId xmlns:p14="http://schemas.microsoft.com/office/powerpoint/2010/main" val="41636361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AE94E1D-F6B4-4AD8-9683-F463141613EB}"/>
              </a:ext>
            </a:extLst>
          </p:cNvPr>
          <p:cNvSpPr txBox="1">
            <a:spLocks/>
          </p:cNvSpPr>
          <p:nvPr/>
        </p:nvSpPr>
        <p:spPr>
          <a:xfrm>
            <a:off x="335360" y="356660"/>
            <a:ext cx="9505024" cy="1152128"/>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4800" b="1" dirty="0">
                <a:solidFill>
                  <a:prstClr val="white"/>
                </a:solidFill>
                <a:latin typeface="Tahoma" pitchFamily="34" charset="0"/>
                <a:ea typeface="Tahoma" pitchFamily="34" charset="0"/>
                <a:cs typeface="Tahoma" pitchFamily="34" charset="0"/>
              </a:rPr>
              <a:t>Background &amp; methodology</a:t>
            </a:r>
          </a:p>
        </p:txBody>
      </p:sp>
      <p:sp>
        <p:nvSpPr>
          <p:cNvPr id="2" name="Slide Number Placeholder 1">
            <a:extLst>
              <a:ext uri="{FF2B5EF4-FFF2-40B4-BE49-F238E27FC236}">
                <a16:creationId xmlns:a16="http://schemas.microsoft.com/office/drawing/2014/main" xmlns="" id="{FCEAB2F8-556B-44EE-83FD-D72C8AEC6A0D}"/>
              </a:ext>
            </a:extLst>
          </p:cNvPr>
          <p:cNvSpPr>
            <a:spLocks noGrp="1"/>
          </p:cNvSpPr>
          <p:nvPr>
            <p:ph type="sldNum" sz="quarter" idx="12"/>
          </p:nvPr>
        </p:nvSpPr>
        <p:spPr/>
        <p:txBody>
          <a:bodyPr/>
          <a:lstStyle/>
          <a:p>
            <a:fld id="{857A2A22-3899-4136-BDB9-36AC9C8678DA}" type="slidenum">
              <a:rPr lang="en-GB" smtClean="0"/>
              <a:t>3</a:t>
            </a:fld>
            <a:endParaRPr lang="en-GB"/>
          </a:p>
        </p:txBody>
      </p:sp>
    </p:spTree>
    <p:extLst>
      <p:ext uri="{BB962C8B-B14F-4D97-AF65-F5344CB8AC3E}">
        <p14:creationId xmlns:p14="http://schemas.microsoft.com/office/powerpoint/2010/main" val="404531954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DD3221B3-0068-4162-92E9-422C3420799F}"/>
              </a:ext>
            </a:extLst>
          </p:cNvPr>
          <p:cNvGraphicFramePr>
            <a:graphicFrameLocks/>
          </p:cNvGraphicFramePr>
          <p:nvPr/>
        </p:nvGraphicFramePr>
        <p:xfrm>
          <a:off x="356461" y="1914041"/>
          <a:ext cx="9376475" cy="444026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xmlns="" id="{A4D8057D-CE80-4A4B-AAEC-04EF8938DC36}"/>
              </a:ext>
            </a:extLst>
          </p:cNvPr>
          <p:cNvSpPr txBox="1">
            <a:spLocks/>
          </p:cNvSpPr>
          <p:nvPr/>
        </p:nvSpPr>
        <p:spPr>
          <a:xfrm>
            <a:off x="335363" y="164640"/>
            <a:ext cx="9601064" cy="1120669"/>
          </a:xfrm>
          <a:prstGeom prst="rect">
            <a:avLst/>
          </a:prstGeom>
        </p:spPr>
        <p:txBody>
          <a:bodyPr vert="horz" lIns="121920" tIns="60960" rIns="121920" bIns="60960" rtlCol="0">
            <a:normAutofit fontScale="850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200" dirty="0">
                <a:solidFill>
                  <a:srgbClr val="0B3B6C"/>
                </a:solidFill>
              </a:rPr>
              <a:t>Views amongst residents are starting to diverge slightly in 2019-20 with a higher YOY share opting for the higher levels of increase AND not being prepared to pay any more. </a:t>
            </a:r>
            <a:endParaRPr lang="en-GB" sz="3200" dirty="0">
              <a:solidFill>
                <a:srgbClr val="ED0973"/>
              </a:solidFill>
            </a:endParaRPr>
          </a:p>
        </p:txBody>
      </p:sp>
      <p:sp>
        <p:nvSpPr>
          <p:cNvPr id="6" name="Rectangle 5">
            <a:extLst>
              <a:ext uri="{FF2B5EF4-FFF2-40B4-BE49-F238E27FC236}">
                <a16:creationId xmlns:a16="http://schemas.microsoft.com/office/drawing/2014/main" xmlns="" id="{800C4535-6961-4A2A-AAAC-326C9C384B5B}"/>
              </a:ext>
            </a:extLst>
          </p:cNvPr>
          <p:cNvSpPr/>
          <p:nvPr/>
        </p:nvSpPr>
        <p:spPr>
          <a:xfrm>
            <a:off x="408124" y="1285309"/>
            <a:ext cx="9297851" cy="584775"/>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p>
        </p:txBody>
      </p:sp>
      <p:sp>
        <p:nvSpPr>
          <p:cNvPr id="7" name="TextBox 6">
            <a:extLst>
              <a:ext uri="{FF2B5EF4-FFF2-40B4-BE49-F238E27FC236}">
                <a16:creationId xmlns:a16="http://schemas.microsoft.com/office/drawing/2014/main" xmlns="" id="{B5AB915C-B545-4441-B12A-BDF2305448A5}"/>
              </a:ext>
            </a:extLst>
          </p:cNvPr>
          <p:cNvSpPr txBox="1"/>
          <p:nvPr/>
        </p:nvSpPr>
        <p:spPr>
          <a:xfrm>
            <a:off x="10032437" y="3713626"/>
            <a:ext cx="2159563" cy="1815882"/>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Amongst those residents prepared to pay more (80% of the total sample) the clear drift is towards the higher % increases.</a:t>
            </a:r>
          </a:p>
        </p:txBody>
      </p:sp>
      <p:sp>
        <p:nvSpPr>
          <p:cNvPr id="4" name="Slide Number Placeholder 3">
            <a:extLst>
              <a:ext uri="{FF2B5EF4-FFF2-40B4-BE49-F238E27FC236}">
                <a16:creationId xmlns:a16="http://schemas.microsoft.com/office/drawing/2014/main" xmlns="" id="{41F419CF-6001-4D95-A053-F474FA4CF875}"/>
              </a:ext>
            </a:extLst>
          </p:cNvPr>
          <p:cNvSpPr>
            <a:spLocks noGrp="1"/>
          </p:cNvSpPr>
          <p:nvPr>
            <p:ph type="sldNum" sz="quarter" idx="12"/>
          </p:nvPr>
        </p:nvSpPr>
        <p:spPr>
          <a:xfrm>
            <a:off x="8939076" y="885298"/>
            <a:ext cx="2844800" cy="476251"/>
          </a:xfrm>
        </p:spPr>
        <p:txBody>
          <a:bodyPr/>
          <a:lstStyle/>
          <a:p>
            <a:fld id="{50DE9A6E-8F21-484F-844E-94FEC60E2113}" type="slidenum">
              <a:rPr lang="en-US" smtClean="0"/>
              <a:t>30</a:t>
            </a:fld>
            <a:endParaRPr lang="en-US" dirty="0"/>
          </a:p>
        </p:txBody>
      </p:sp>
    </p:spTree>
    <p:extLst>
      <p:ext uri="{BB962C8B-B14F-4D97-AF65-F5344CB8AC3E}">
        <p14:creationId xmlns:p14="http://schemas.microsoft.com/office/powerpoint/2010/main" val="28991419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421957" y="1810970"/>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cs typeface="Arial" pitchFamily="34" charset="0"/>
              </a:rPr>
              <a:t>2019-20 Summary Level % Precept increase by Council Tax Band (Excluding Don’t Knows)</a:t>
            </a:r>
          </a:p>
        </p:txBody>
      </p:sp>
      <p:graphicFrame>
        <p:nvGraphicFramePr>
          <p:cNvPr id="4" name="ChartObject" descr="MarketSight_Chart"/>
          <p:cNvGraphicFramePr/>
          <p:nvPr/>
        </p:nvGraphicFramePr>
        <p:xfrm>
          <a:off x="320121" y="2118747"/>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378098" y="6299676"/>
            <a:ext cx="7311391" cy="420756"/>
          </a:xfrm>
          <a:prstGeom prst="rect">
            <a:avLst/>
          </a:prstGeom>
          <a:noFill/>
          <a:ln w="9525">
            <a:noFill/>
            <a:miter lim="800000"/>
          </a:ln>
        </p:spPr>
        <p:txBody>
          <a:bodyPr>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Base: Band A  (n=583), Band B  (n=550), Band C  (n=692), Band D  (n=657), Band E  (n=265), Band F  (n=102), Band G  (n=52), Band H (n=14), Sample Size = 2,915</a:t>
            </a:r>
          </a:p>
        </p:txBody>
      </p:sp>
      <p:sp>
        <p:nvSpPr>
          <p:cNvPr id="7" name="Rectangle 6">
            <a:extLst>
              <a:ext uri="{FF2B5EF4-FFF2-40B4-BE49-F238E27FC236}">
                <a16:creationId xmlns:a16="http://schemas.microsoft.com/office/drawing/2014/main" xmlns="" id="{D1F0642B-3A76-49EA-B38F-91D00A68D5C0}"/>
              </a:ext>
            </a:extLst>
          </p:cNvPr>
          <p:cNvSpPr/>
          <p:nvPr/>
        </p:nvSpPr>
        <p:spPr>
          <a:xfrm>
            <a:off x="202838" y="1241583"/>
            <a:ext cx="931303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kumimoji="0" lang="en-GB"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select one option)</a:t>
            </a: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40"/>
            <a:ext cx="9621437" cy="1123110"/>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As last year, 20% more per week in the Police Precept is the mode answer option selected by residents in all Council Tax Bands with the exception of Band G, where 15% more, is narrowly the mode answer. </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9" name="Slide Number Placeholder 8">
            <a:extLst>
              <a:ext uri="{FF2B5EF4-FFF2-40B4-BE49-F238E27FC236}">
                <a16:creationId xmlns:a16="http://schemas.microsoft.com/office/drawing/2014/main" xmlns="" id="{AA73D861-89C9-4EF9-84FC-C3CE830069ED}"/>
              </a:ext>
            </a:extLst>
          </p:cNvPr>
          <p:cNvSpPr>
            <a:spLocks noGrp="1"/>
          </p:cNvSpPr>
          <p:nvPr>
            <p:ph type="sldNum" sz="quarter" idx="12"/>
          </p:nvPr>
        </p:nvSpPr>
        <p:spPr>
          <a:xfrm>
            <a:off x="9066213" y="988872"/>
            <a:ext cx="2844800" cy="476251"/>
          </a:xfrm>
        </p:spPr>
        <p:txBody>
          <a:bodyPr/>
          <a:lstStyle/>
          <a:p>
            <a:fld id="{50DE9A6E-8F21-484F-844E-94FEC60E2113}" type="slidenum">
              <a:rPr lang="en-US" smtClean="0"/>
              <a:t>31</a:t>
            </a:fld>
            <a:endParaRPr lang="en-US" dirty="0"/>
          </a:p>
        </p:txBody>
      </p:sp>
    </p:spTree>
    <p:extLst>
      <p:ext uri="{BB962C8B-B14F-4D97-AF65-F5344CB8AC3E}">
        <p14:creationId xmlns:p14="http://schemas.microsoft.com/office/powerpoint/2010/main" val="34278928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DB121785-7056-4500-BA7B-69ABEE20F1CD}"/>
              </a:ext>
            </a:extLst>
          </p:cNvPr>
          <p:cNvGraphicFramePr>
            <a:graphicFrameLocks/>
          </p:cNvGraphicFramePr>
          <p:nvPr/>
        </p:nvGraphicFramePr>
        <p:xfrm>
          <a:off x="336281" y="1557580"/>
          <a:ext cx="9455420" cy="473473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xmlns="" id="{33052FA5-DDB3-4224-9350-A1BE87D4173C}"/>
              </a:ext>
            </a:extLst>
          </p:cNvPr>
          <p:cNvSpPr txBox="1">
            <a:spLocks/>
          </p:cNvSpPr>
          <p:nvPr/>
        </p:nvSpPr>
        <p:spPr>
          <a:xfrm>
            <a:off x="336281" y="63901"/>
            <a:ext cx="9601064" cy="130769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Without exception the </a:t>
            </a:r>
            <a:r>
              <a:rPr lang="en-GB" sz="2600" b="1" dirty="0">
                <a:solidFill>
                  <a:srgbClr val="0B3B6C"/>
                </a:solidFill>
              </a:rPr>
              <a:t>average</a:t>
            </a:r>
            <a:r>
              <a:rPr lang="en-GB" sz="2600" dirty="0">
                <a:solidFill>
                  <a:srgbClr val="0B3B6C"/>
                </a:solidFill>
              </a:rPr>
              <a:t> incremental amount per week that residents are prepared to pay has risen versus 2018-19 </a:t>
            </a:r>
            <a:br>
              <a:rPr lang="en-GB" sz="2600" dirty="0">
                <a:solidFill>
                  <a:srgbClr val="0B3B6C"/>
                </a:solidFill>
              </a:rPr>
            </a:br>
            <a:r>
              <a:rPr lang="en-GB" sz="2600" dirty="0">
                <a:solidFill>
                  <a:srgbClr val="0B3B6C"/>
                </a:solidFill>
              </a:rPr>
              <a:t>for EACH of the Council Tax bands.</a:t>
            </a:r>
            <a:endParaRPr lang="en-GB" sz="2600" u="sng" dirty="0">
              <a:solidFill>
                <a:srgbClr val="ED0973"/>
              </a:solidFill>
            </a:endParaRPr>
          </a:p>
        </p:txBody>
      </p:sp>
      <p:sp>
        <p:nvSpPr>
          <p:cNvPr id="5" name="Rectangle 4">
            <a:extLst>
              <a:ext uri="{FF2B5EF4-FFF2-40B4-BE49-F238E27FC236}">
                <a16:creationId xmlns:a16="http://schemas.microsoft.com/office/drawing/2014/main" xmlns="" id="{4E306F7D-62DC-4757-8E7B-6D6A26747C44}"/>
              </a:ext>
            </a:extLst>
          </p:cNvPr>
          <p:cNvSpPr/>
          <p:nvPr/>
        </p:nvSpPr>
        <p:spPr>
          <a:xfrm>
            <a:off x="408124" y="1285309"/>
            <a:ext cx="9297851" cy="584775"/>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p>
        </p:txBody>
      </p:sp>
      <p:sp>
        <p:nvSpPr>
          <p:cNvPr id="6" name="TextBox 5">
            <a:extLst>
              <a:ext uri="{FF2B5EF4-FFF2-40B4-BE49-F238E27FC236}">
                <a16:creationId xmlns:a16="http://schemas.microsoft.com/office/drawing/2014/main" xmlns="" id="{80C03F6C-A51C-4BD0-ACBB-E75BC26FD273}"/>
              </a:ext>
            </a:extLst>
          </p:cNvPr>
          <p:cNvSpPr txBox="1"/>
          <p:nvPr/>
        </p:nvSpPr>
        <p:spPr>
          <a:xfrm>
            <a:off x="10032432" y="2007554"/>
            <a:ext cx="2159568" cy="353943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highest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year-on-year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increase in the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average incremental amount residents are prepared to pay was  in Band B at +22.45% (Up from £0.49 in 18-19)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with the lowest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year-on-year increase in Band G at +12.17% (Up from £1.15 in 18-19).</a:t>
            </a:r>
          </a:p>
        </p:txBody>
      </p:sp>
      <p:sp>
        <p:nvSpPr>
          <p:cNvPr id="7" name="Slide Number Placeholder 6">
            <a:extLst>
              <a:ext uri="{FF2B5EF4-FFF2-40B4-BE49-F238E27FC236}">
                <a16:creationId xmlns:a16="http://schemas.microsoft.com/office/drawing/2014/main" xmlns="" id="{ADDBDBA3-6B64-4358-8BE9-1232C1EC8FD9}"/>
              </a:ext>
            </a:extLst>
          </p:cNvPr>
          <p:cNvSpPr>
            <a:spLocks noGrp="1"/>
          </p:cNvSpPr>
          <p:nvPr>
            <p:ph type="sldNum" sz="quarter" idx="12"/>
          </p:nvPr>
        </p:nvSpPr>
        <p:spPr/>
        <p:txBody>
          <a:bodyPr/>
          <a:lstStyle/>
          <a:p>
            <a:fld id="{857A2A22-3899-4136-BDB9-36AC9C8678DA}" type="slidenum">
              <a:rPr lang="en-GB" smtClean="0"/>
              <a:t>32</a:t>
            </a:fld>
            <a:endParaRPr lang="en-GB"/>
          </a:p>
        </p:txBody>
      </p:sp>
    </p:spTree>
    <p:extLst>
      <p:ext uri="{BB962C8B-B14F-4D97-AF65-F5344CB8AC3E}">
        <p14:creationId xmlns:p14="http://schemas.microsoft.com/office/powerpoint/2010/main" val="83053439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A6304A2E-1D0B-430C-B185-0A82C74408A1}"/>
              </a:ext>
            </a:extLst>
          </p:cNvPr>
          <p:cNvGraphicFramePr>
            <a:graphicFrameLocks/>
          </p:cNvGraphicFramePr>
          <p:nvPr/>
        </p:nvGraphicFramePr>
        <p:xfrm>
          <a:off x="336927" y="1805417"/>
          <a:ext cx="9372761" cy="4541139"/>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xmlns="" id="{402E60EA-E147-4AC5-B1F4-E811BDC6E3F4}"/>
              </a:ext>
            </a:extLst>
          </p:cNvPr>
          <p:cNvSpPr txBox="1">
            <a:spLocks/>
          </p:cNvSpPr>
          <p:nvPr/>
        </p:nvSpPr>
        <p:spPr>
          <a:xfrm>
            <a:off x="0" y="6619"/>
            <a:ext cx="10208812" cy="153616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00" dirty="0">
                <a:solidFill>
                  <a:srgbClr val="0B3B6C"/>
                </a:solidFill>
              </a:rPr>
              <a:t>When those </a:t>
            </a:r>
            <a:r>
              <a:rPr lang="en-GB" sz="2600" b="1" dirty="0">
                <a:solidFill>
                  <a:srgbClr val="0B3B6C"/>
                </a:solidFill>
              </a:rPr>
              <a:t>not</a:t>
            </a:r>
            <a:r>
              <a:rPr lang="en-GB" sz="2600" dirty="0">
                <a:solidFill>
                  <a:srgbClr val="0B3B6C"/>
                </a:solidFill>
              </a:rPr>
              <a:t> prepared to pay more are included in the calculation, the average incremental amount residents are prepared to pay rose year-on-year in every Council Tax Band except Band H</a:t>
            </a:r>
          </a:p>
        </p:txBody>
      </p:sp>
      <p:sp>
        <p:nvSpPr>
          <p:cNvPr id="5" name="Rectangle 4">
            <a:extLst>
              <a:ext uri="{FF2B5EF4-FFF2-40B4-BE49-F238E27FC236}">
                <a16:creationId xmlns:a16="http://schemas.microsoft.com/office/drawing/2014/main" xmlns="" id="{751C90C4-AC0E-429B-9391-862EB7C4D5F8}"/>
              </a:ext>
            </a:extLst>
          </p:cNvPr>
          <p:cNvSpPr/>
          <p:nvPr/>
        </p:nvSpPr>
        <p:spPr>
          <a:xfrm>
            <a:off x="335363" y="1276351"/>
            <a:ext cx="9374325" cy="593734"/>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p>
        </p:txBody>
      </p:sp>
      <p:sp>
        <p:nvSpPr>
          <p:cNvPr id="6" name="TextBox 5">
            <a:extLst>
              <a:ext uri="{FF2B5EF4-FFF2-40B4-BE49-F238E27FC236}">
                <a16:creationId xmlns:a16="http://schemas.microsoft.com/office/drawing/2014/main" xmlns="" id="{74784C1E-AC78-479B-B19B-12E57630C1A0}"/>
              </a:ext>
            </a:extLst>
          </p:cNvPr>
          <p:cNvSpPr txBox="1"/>
          <p:nvPr/>
        </p:nvSpPr>
        <p:spPr>
          <a:xfrm>
            <a:off x="9634307" y="1805417"/>
            <a:ext cx="2557693" cy="4031873"/>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average incremental amount residents in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Band H are prepared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to pay (including ‘</a:t>
            </a:r>
            <a:r>
              <a:rPr lang="en-GB" sz="1600" dirty="0" err="1">
                <a:solidFill>
                  <a:schemeClr val="bg1"/>
                </a:solidFill>
                <a:latin typeface="Tahoma" panose="020B0604030504040204" pitchFamily="34" charset="0"/>
                <a:ea typeface="Tahoma" panose="020B0604030504040204" pitchFamily="34" charset="0"/>
                <a:cs typeface="Tahoma" panose="020B0604030504040204" pitchFamily="34" charset="0"/>
              </a:rPr>
              <a:t>unprepareds</a:t>
            </a: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fell by just 0.88% or 1p year-on-year.</a:t>
            </a:r>
          </a:p>
          <a:p>
            <a:pPr algn="ctr"/>
            <a:endParaRPr lang="en-GB"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highest year-on-year increase in the average incremental amount (including ‘</a:t>
            </a:r>
            <a:r>
              <a:rPr lang="en-GB" sz="1600" dirty="0" err="1">
                <a:solidFill>
                  <a:schemeClr val="bg1"/>
                </a:solidFill>
                <a:latin typeface="Tahoma" panose="020B0604030504040204" pitchFamily="34" charset="0"/>
                <a:ea typeface="Tahoma" panose="020B0604030504040204" pitchFamily="34" charset="0"/>
                <a:cs typeface="Tahoma" panose="020B0604030504040204" pitchFamily="34" charset="0"/>
              </a:rPr>
              <a:t>unprepareds</a:t>
            </a: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 was registered amongst residents of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Band B at +19.04%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(Up from £0.42 in 18-19).</a:t>
            </a:r>
          </a:p>
        </p:txBody>
      </p:sp>
      <p:sp>
        <p:nvSpPr>
          <p:cNvPr id="7" name="Slide Number Placeholder 6">
            <a:extLst>
              <a:ext uri="{FF2B5EF4-FFF2-40B4-BE49-F238E27FC236}">
                <a16:creationId xmlns:a16="http://schemas.microsoft.com/office/drawing/2014/main" xmlns="" id="{41707C15-A732-42E3-BF62-E344370CDB26}"/>
              </a:ext>
            </a:extLst>
          </p:cNvPr>
          <p:cNvSpPr>
            <a:spLocks noGrp="1"/>
          </p:cNvSpPr>
          <p:nvPr>
            <p:ph type="sldNum" sz="quarter" idx="12"/>
          </p:nvPr>
        </p:nvSpPr>
        <p:spPr/>
        <p:txBody>
          <a:bodyPr/>
          <a:lstStyle/>
          <a:p>
            <a:fld id="{857A2A22-3899-4136-BDB9-36AC9C8678DA}" type="slidenum">
              <a:rPr lang="en-GB" smtClean="0"/>
              <a:t>33</a:t>
            </a:fld>
            <a:endParaRPr lang="en-GB"/>
          </a:p>
        </p:txBody>
      </p:sp>
    </p:spTree>
    <p:extLst>
      <p:ext uri="{BB962C8B-B14F-4D97-AF65-F5344CB8AC3E}">
        <p14:creationId xmlns:p14="http://schemas.microsoft.com/office/powerpoint/2010/main" val="378443614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xmlns="" id="{32B6AC4C-69AE-42B0-BC58-9640A9EFB509}"/>
              </a:ext>
            </a:extLst>
          </p:cNvPr>
          <p:cNvGraphicFramePr>
            <a:graphicFrameLocks/>
          </p:cNvGraphicFramePr>
          <p:nvPr/>
        </p:nvGraphicFramePr>
        <p:xfrm>
          <a:off x="335363" y="1700808"/>
          <a:ext cx="9405322" cy="455275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xmlns="" id="{0A40A75C-A1AA-4A22-A97E-14537FC16209}"/>
              </a:ext>
            </a:extLst>
          </p:cNvPr>
          <p:cNvSpPr txBox="1">
            <a:spLocks/>
          </p:cNvSpPr>
          <p:nvPr/>
        </p:nvSpPr>
        <p:spPr>
          <a:xfrm>
            <a:off x="335363" y="164640"/>
            <a:ext cx="9601064" cy="1147921"/>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200" dirty="0">
                <a:solidFill>
                  <a:srgbClr val="0B3B6C"/>
                </a:solidFill>
              </a:rPr>
              <a:t>Amongst those residents selecting an increase, the average level chosen is 16% or above, across each Council Tax Band.</a:t>
            </a:r>
            <a:endParaRPr lang="en-GB" sz="3200" u="sng" dirty="0">
              <a:solidFill>
                <a:srgbClr val="ED0973"/>
              </a:solidFill>
            </a:endParaRPr>
          </a:p>
        </p:txBody>
      </p:sp>
      <p:sp>
        <p:nvSpPr>
          <p:cNvPr id="8" name="Rectangle 7">
            <a:extLst>
              <a:ext uri="{FF2B5EF4-FFF2-40B4-BE49-F238E27FC236}">
                <a16:creationId xmlns:a16="http://schemas.microsoft.com/office/drawing/2014/main" xmlns="" id="{8B8B6CCC-5E37-4AD0-909B-7EAA058E7F3C}"/>
              </a:ext>
            </a:extLst>
          </p:cNvPr>
          <p:cNvSpPr/>
          <p:nvPr/>
        </p:nvSpPr>
        <p:spPr>
          <a:xfrm>
            <a:off x="335361" y="1312561"/>
            <a:ext cx="9313035" cy="830997"/>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r>
              <a:rPr lang="en-GB" sz="1600" b="1" dirty="0">
                <a:latin typeface="Tahoma" panose="020B0604030504040204" pitchFamily="34" charset="0"/>
                <a:ea typeface="Tahoma" panose="020B0604030504040204" pitchFamily="34" charset="0"/>
                <a:cs typeface="Tahoma" panose="020B0604030504040204" pitchFamily="34" charset="0"/>
              </a:rPr>
              <a:t/>
            </a:r>
            <a:br>
              <a:rPr lang="en-GB" sz="1600" b="1"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xmlns="" id="{19E80DB8-0C15-47C1-9BE6-EA49BCA72DD9}"/>
              </a:ext>
            </a:extLst>
          </p:cNvPr>
          <p:cNvSpPr>
            <a:spLocks noGrp="1"/>
          </p:cNvSpPr>
          <p:nvPr>
            <p:ph type="sldNum" sz="quarter" idx="12"/>
          </p:nvPr>
        </p:nvSpPr>
        <p:spPr/>
        <p:txBody>
          <a:bodyPr/>
          <a:lstStyle/>
          <a:p>
            <a:fld id="{857A2A22-3899-4136-BDB9-36AC9C8678DA}" type="slidenum">
              <a:rPr lang="en-GB" smtClean="0"/>
              <a:t>34</a:t>
            </a:fld>
            <a:endParaRPr lang="en-GB"/>
          </a:p>
        </p:txBody>
      </p:sp>
    </p:spTree>
    <p:extLst>
      <p:ext uri="{BB962C8B-B14F-4D97-AF65-F5344CB8AC3E}">
        <p14:creationId xmlns:p14="http://schemas.microsoft.com/office/powerpoint/2010/main" val="130463433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xmlns="" id="{E4E2F528-A2C8-4050-B3BE-4C12CA5EDC20}"/>
              </a:ext>
            </a:extLst>
          </p:cNvPr>
          <p:cNvGraphicFramePr>
            <a:graphicFrameLocks/>
          </p:cNvGraphicFramePr>
          <p:nvPr/>
        </p:nvGraphicFramePr>
        <p:xfrm>
          <a:off x="286719" y="2084521"/>
          <a:ext cx="9430718" cy="421553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D18AB33A-CECE-461E-BD17-A8CFFE072C9B}"/>
              </a:ext>
            </a:extLst>
          </p:cNvPr>
          <p:cNvSpPr/>
          <p:nvPr/>
        </p:nvSpPr>
        <p:spPr>
          <a:xfrm>
            <a:off x="335361" y="1312561"/>
            <a:ext cx="9313035" cy="830997"/>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r>
              <a:rPr lang="en-GB" sz="1600" b="1" dirty="0">
                <a:latin typeface="Tahoma" panose="020B0604030504040204" pitchFamily="34" charset="0"/>
                <a:ea typeface="Tahoma" panose="020B0604030504040204" pitchFamily="34" charset="0"/>
                <a:cs typeface="Tahoma" panose="020B0604030504040204" pitchFamily="34" charset="0"/>
              </a:rPr>
              <a:t/>
            </a:r>
            <a:br>
              <a:rPr lang="en-GB" sz="1600" b="1"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xmlns="" id="{3F100D67-BA05-484A-B3C5-7C32B1F71FFF}"/>
              </a:ext>
            </a:extLst>
          </p:cNvPr>
          <p:cNvSpPr txBox="1">
            <a:spLocks/>
          </p:cNvSpPr>
          <p:nvPr/>
        </p:nvSpPr>
        <p:spPr>
          <a:xfrm>
            <a:off x="335363" y="164640"/>
            <a:ext cx="9601064" cy="1147921"/>
          </a:xfrm>
          <a:prstGeom prst="rect">
            <a:avLst/>
          </a:prstGeom>
        </p:spPr>
        <p:txBody>
          <a:bodyPr vert="horz" lIns="121920" tIns="60960" rIns="121920" bIns="60960" rtlCol="0">
            <a:normAutofit fontScale="850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200" dirty="0">
                <a:solidFill>
                  <a:srgbClr val="0B3B6C"/>
                </a:solidFill>
              </a:rPr>
              <a:t>When those not prepared to pay any more are included in the calculation, the overall average percentage increase selected is 12% or over, in each of the Council Tax bands.</a:t>
            </a:r>
            <a:endParaRPr lang="en-GB" sz="3200" u="sng" dirty="0">
              <a:solidFill>
                <a:srgbClr val="ED0973"/>
              </a:solidFill>
            </a:endParaRPr>
          </a:p>
        </p:txBody>
      </p:sp>
      <p:sp>
        <p:nvSpPr>
          <p:cNvPr id="11" name="TextBox 10">
            <a:extLst>
              <a:ext uri="{FF2B5EF4-FFF2-40B4-BE49-F238E27FC236}">
                <a16:creationId xmlns:a16="http://schemas.microsoft.com/office/drawing/2014/main" xmlns="" id="{9CF7BDBF-3A30-4C78-B6C4-46433DD7395A}"/>
              </a:ext>
            </a:extLst>
          </p:cNvPr>
          <p:cNvSpPr txBox="1"/>
          <p:nvPr/>
        </p:nvSpPr>
        <p:spPr>
          <a:xfrm>
            <a:off x="10032437" y="3161238"/>
            <a:ext cx="2159563" cy="2062103"/>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overall average level of increase selected is very consistent across the Council Tax bands, only varying within a tight band between 12-14%.</a:t>
            </a:r>
          </a:p>
        </p:txBody>
      </p:sp>
      <p:sp>
        <p:nvSpPr>
          <p:cNvPr id="2" name="Slide Number Placeholder 1">
            <a:extLst>
              <a:ext uri="{FF2B5EF4-FFF2-40B4-BE49-F238E27FC236}">
                <a16:creationId xmlns:a16="http://schemas.microsoft.com/office/drawing/2014/main" xmlns="" id="{DFDB32E9-1E46-4D2A-A0A0-6E8B96278314}"/>
              </a:ext>
            </a:extLst>
          </p:cNvPr>
          <p:cNvSpPr>
            <a:spLocks noGrp="1"/>
          </p:cNvSpPr>
          <p:nvPr>
            <p:ph type="sldNum" sz="quarter" idx="12"/>
          </p:nvPr>
        </p:nvSpPr>
        <p:spPr/>
        <p:txBody>
          <a:bodyPr/>
          <a:lstStyle/>
          <a:p>
            <a:fld id="{857A2A22-3899-4136-BDB9-36AC9C8678DA}" type="slidenum">
              <a:rPr lang="en-GB" smtClean="0"/>
              <a:t>35</a:t>
            </a:fld>
            <a:endParaRPr lang="en-GB"/>
          </a:p>
        </p:txBody>
      </p:sp>
    </p:spTree>
    <p:extLst>
      <p:ext uri="{BB962C8B-B14F-4D97-AF65-F5344CB8AC3E}">
        <p14:creationId xmlns:p14="http://schemas.microsoft.com/office/powerpoint/2010/main" val="225014218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1322a84b-58e0-4037-86ad-ab4300f1265a"/>
          <p:cNvSpPr>
            <a:spLocks noChangeArrowheads="1"/>
          </p:cNvSpPr>
          <p:nvPr/>
        </p:nvSpPr>
        <p:spPr>
          <a:xfrm>
            <a:off x="1381277" y="1947228"/>
            <a:ext cx="7311392" cy="307777"/>
          </a:xfrm>
          <a:prstGeom prst="rect">
            <a:avLst/>
          </a:prstGeom>
          <a:noFill/>
          <a:ln w="9525">
            <a:noFill/>
            <a:miter lim="800000"/>
          </a:ln>
        </p:spPr>
        <p:txBody>
          <a:bodyPr>
            <a:spAutoFit/>
          </a:bodyPr>
          <a:lstStyle>
            <a:defPPr>
              <a:defRPr lang="en-US"/>
            </a:defPPr>
          </a:lstStyle>
          <a:p>
            <a:pPr algn="ctr"/>
            <a:r>
              <a:rPr lang="en-US" sz="1400" dirty="0">
                <a:latin typeface="Tahoma"/>
              </a:rPr>
              <a:t>2019-20 % Precept increase bands by Local Authority</a:t>
            </a:r>
          </a:p>
        </p:txBody>
      </p:sp>
      <p:graphicFrame>
        <p:nvGraphicFramePr>
          <p:cNvPr id="4" name="ChartObject" descr="1322a84b-58e0-4037-86ad-ab4300f1265a"/>
          <p:cNvGraphicFramePr/>
          <p:nvPr/>
        </p:nvGraphicFramePr>
        <p:xfrm>
          <a:off x="341009" y="2209105"/>
          <a:ext cx="9391928" cy="42232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7" descr="MarketSight_Chart_SampleSize:1322a84b-58e0-4037-86ad-ab4300f1265a">
            <a:extLst>
              <a:ext uri="{FF2B5EF4-FFF2-40B4-BE49-F238E27FC236}">
                <a16:creationId xmlns:a16="http://schemas.microsoft.com/office/drawing/2014/main" xmlns="" id="{2EDE5C80-55B6-4079-AF05-5B8672600091}"/>
              </a:ext>
            </a:extLst>
          </p:cNvPr>
          <p:cNvSpPr>
            <a:spLocks noChangeArrowheads="1"/>
          </p:cNvSpPr>
          <p:nvPr/>
        </p:nvSpPr>
        <p:spPr>
          <a:xfrm>
            <a:off x="341008" y="6276299"/>
            <a:ext cx="9391928" cy="420756"/>
          </a:xfrm>
          <a:prstGeom prst="rect">
            <a:avLst/>
          </a:prstGeom>
          <a:noFill/>
          <a:ln w="9525">
            <a:noFill/>
            <a:miter lim="800000"/>
          </a:ln>
        </p:spPr>
        <p:txBody>
          <a:bodyPr wrap="square">
            <a:spAutoFit/>
          </a:bodyPr>
          <a:lstStyle>
            <a:defPPr>
              <a:defRPr lang="en-US"/>
            </a:defPPr>
          </a:lstStyle>
          <a:p>
            <a:r>
              <a:rPr lang="en-US" sz="1067" dirty="0">
                <a:latin typeface="Tahoma"/>
                <a:ea typeface="Tahoma" pitchFamily="34" charset="0"/>
                <a:cs typeface="Tahoma" pitchFamily="34" charset="0"/>
              </a:rPr>
              <a:t>Base: Boston Borough (n=259), East Lindsey (n=692), Lincoln City (n=341), North Kesteven (n=583), South Holland (n=404), South Kesteven (n=450), West Lindsey (n=460), Sample Size = 3,189</a:t>
            </a:r>
          </a:p>
        </p:txBody>
      </p:sp>
      <p:sp>
        <p:nvSpPr>
          <p:cNvPr id="7" name="Rectangle 6">
            <a:extLst>
              <a:ext uri="{FF2B5EF4-FFF2-40B4-BE49-F238E27FC236}">
                <a16:creationId xmlns:a16="http://schemas.microsoft.com/office/drawing/2014/main" xmlns="" id="{741A66B0-6010-4ACE-A999-48987F8C1A43}"/>
              </a:ext>
            </a:extLst>
          </p:cNvPr>
          <p:cNvSpPr/>
          <p:nvPr/>
        </p:nvSpPr>
        <p:spPr>
          <a:xfrm>
            <a:off x="279014" y="1424008"/>
            <a:ext cx="9313035" cy="830997"/>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r>
              <a:rPr lang="en-GB" sz="1600" b="1" dirty="0">
                <a:latin typeface="Tahoma" panose="020B0604030504040204" pitchFamily="34" charset="0"/>
                <a:ea typeface="Tahoma" panose="020B0604030504040204" pitchFamily="34" charset="0"/>
                <a:cs typeface="Tahoma" panose="020B0604030504040204" pitchFamily="34" charset="0"/>
              </a:rPr>
              <a:t/>
            </a:r>
            <a:br>
              <a:rPr lang="en-GB" sz="1600" b="1"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1A2A12A3-FBB8-4A9D-959A-C6C9B2C9E403}"/>
              </a:ext>
            </a:extLst>
          </p:cNvPr>
          <p:cNvSpPr txBox="1">
            <a:spLocks/>
          </p:cNvSpPr>
          <p:nvPr/>
        </p:nvSpPr>
        <p:spPr>
          <a:xfrm>
            <a:off x="335363" y="164641"/>
            <a:ext cx="9793085" cy="1431684"/>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Lincoln City has seen the most marked YOY increase in residents choosing the highest weekly increase, up 10% points to 47%, whereas Boston Borough has seen the highest YOY increase in unprepared, up by +8% points to a quarter (25%) of residents.</a:t>
            </a:r>
            <a:endParaRPr lang="en-GB" sz="2667" dirty="0">
              <a:solidFill>
                <a:srgbClr val="ED0973"/>
              </a:solidFill>
            </a:endParaRPr>
          </a:p>
        </p:txBody>
      </p:sp>
      <p:sp>
        <p:nvSpPr>
          <p:cNvPr id="11" name="Slide Number Placeholder 10">
            <a:extLst>
              <a:ext uri="{FF2B5EF4-FFF2-40B4-BE49-F238E27FC236}">
                <a16:creationId xmlns:a16="http://schemas.microsoft.com/office/drawing/2014/main" xmlns="" id="{DF11E54F-5533-44AF-8914-AB62E4C2ED8E}"/>
              </a:ext>
            </a:extLst>
          </p:cNvPr>
          <p:cNvSpPr>
            <a:spLocks noGrp="1"/>
          </p:cNvSpPr>
          <p:nvPr>
            <p:ph type="sldNum" sz="quarter" idx="12"/>
          </p:nvPr>
        </p:nvSpPr>
        <p:spPr>
          <a:xfrm>
            <a:off x="9011837" y="926442"/>
            <a:ext cx="2844800" cy="476251"/>
          </a:xfrm>
        </p:spPr>
        <p:txBody>
          <a:bodyPr/>
          <a:lstStyle/>
          <a:p>
            <a:fld id="{50DE9A6E-8F21-484F-844E-94FEC60E2113}" type="slidenum">
              <a:rPr lang="en-US" smtClean="0"/>
              <a:t>36</a:t>
            </a:fld>
            <a:endParaRPr lang="en-US" dirty="0"/>
          </a:p>
        </p:txBody>
      </p:sp>
    </p:spTree>
    <p:extLst>
      <p:ext uri="{BB962C8B-B14F-4D97-AF65-F5344CB8AC3E}">
        <p14:creationId xmlns:p14="http://schemas.microsoft.com/office/powerpoint/2010/main" val="11131623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Object" descr="MarketSight_Chart">
            <a:extLst>
              <a:ext uri="{FF2B5EF4-FFF2-40B4-BE49-F238E27FC236}">
                <a16:creationId xmlns:a16="http://schemas.microsoft.com/office/drawing/2014/main" xmlns="" id="{414BBFC4-5319-4F6A-B2DC-0B7AE7D92261}"/>
              </a:ext>
            </a:extLst>
          </p:cNvPr>
          <p:cNvGraphicFramePr/>
          <p:nvPr/>
        </p:nvGraphicFramePr>
        <p:xfrm>
          <a:off x="335363" y="2324570"/>
          <a:ext cx="9389081" cy="410015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7" descr="MarketSight_Chart_SampleSize">
            <a:extLst>
              <a:ext uri="{FF2B5EF4-FFF2-40B4-BE49-F238E27FC236}">
                <a16:creationId xmlns:a16="http://schemas.microsoft.com/office/drawing/2014/main" xmlns="" id="{49311303-C63F-4DC9-A29D-648D54E8596D}"/>
              </a:ext>
            </a:extLst>
          </p:cNvPr>
          <p:cNvSpPr>
            <a:spLocks noChangeArrowheads="1"/>
          </p:cNvSpPr>
          <p:nvPr/>
        </p:nvSpPr>
        <p:spPr>
          <a:xfrm>
            <a:off x="335363" y="6424726"/>
            <a:ext cx="9389081" cy="215444"/>
          </a:xfrm>
          <a:prstGeom prst="rect">
            <a:avLst/>
          </a:prstGeom>
          <a:noFill/>
          <a:ln w="9525">
            <a:noFill/>
            <a:miter lim="800000"/>
          </a:ln>
        </p:spPr>
        <p:txBody>
          <a:bodyPr wrap="square">
            <a:spAutoFit/>
          </a:bodyPr>
          <a:lstStyle>
            <a:defPPr>
              <a:defRPr lang="en-US"/>
            </a:defPPr>
          </a:lstStyle>
          <a:p>
            <a:r>
              <a:rPr lang="en-US" sz="800" b="0" i="0" dirty="0">
                <a:latin typeface="Tahoma"/>
                <a:ea typeface="Tahoma" pitchFamily="34" charset="0"/>
                <a:cs typeface="Tahoma" pitchFamily="34" charset="0"/>
              </a:rPr>
              <a:t>Base: A city (n=350), A town (n=1,179), A village or hamlet (n=1,528), An isolated dwelling (n=132), Other (n=16), Sample Size = 3,205</a:t>
            </a:r>
          </a:p>
        </p:txBody>
      </p:sp>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361473" y="2016793"/>
            <a:ext cx="7311392" cy="307777"/>
          </a:xfrm>
          <a:prstGeom prst="rect">
            <a:avLst/>
          </a:prstGeom>
          <a:noFill/>
          <a:ln w="9525">
            <a:noFill/>
            <a:miter lim="800000"/>
          </a:ln>
        </p:spPr>
        <p:txBody>
          <a:bodyPr>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cs typeface="Arial" pitchFamily="34" charset="0"/>
              </a:rPr>
              <a:t>% Precept increase by Area of Residence Type – Total sample 2019-20</a:t>
            </a:r>
          </a:p>
        </p:txBody>
      </p:sp>
      <p:sp>
        <p:nvSpPr>
          <p:cNvPr id="7" name="Rectangle 6">
            <a:extLst>
              <a:ext uri="{FF2B5EF4-FFF2-40B4-BE49-F238E27FC236}">
                <a16:creationId xmlns:a16="http://schemas.microsoft.com/office/drawing/2014/main" xmlns="" id="{D1F0642B-3A76-49EA-B38F-91D00A68D5C0}"/>
              </a:ext>
            </a:extLst>
          </p:cNvPr>
          <p:cNvSpPr/>
          <p:nvPr/>
        </p:nvSpPr>
        <p:spPr>
          <a:xfrm>
            <a:off x="155689" y="1429278"/>
            <a:ext cx="931303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kumimoji="0" lang="en-GB" sz="16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(Please select one option)</a:t>
            </a: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39"/>
            <a:ext cx="9621437" cy="1377913"/>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City dwellers are the most likely to select the ‘20% more’ Precept increase option, those not prepared to pay any more is very uniform </a:t>
            </a:r>
            <a:r>
              <a:rPr lang="en-GB" sz="2667" dirty="0">
                <a:solidFill>
                  <a:srgbClr val="0B3B6C"/>
                </a:solidFill>
              </a:rPr>
              <a:t>across the known types of </a:t>
            </a: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residential area. </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10" name="TextBox 9">
            <a:extLst>
              <a:ext uri="{FF2B5EF4-FFF2-40B4-BE49-F238E27FC236}">
                <a16:creationId xmlns:a16="http://schemas.microsoft.com/office/drawing/2014/main" xmlns="" id="{A65CE85E-EEE3-4A97-A61E-33E03E99320D}"/>
              </a:ext>
            </a:extLst>
          </p:cNvPr>
          <p:cNvSpPr txBox="1"/>
          <p:nvPr/>
        </p:nvSpPr>
        <p:spPr>
          <a:xfrm>
            <a:off x="10032437" y="2628443"/>
            <a:ext cx="2159563" cy="830997"/>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NB Warning the sample for ‘Other’ is very small</a:t>
            </a:r>
            <a:r>
              <a:rPr lang="en-GB" sz="1600" dirty="0">
                <a:solidFill>
                  <a:prstClr val="white"/>
                </a:solidFill>
                <a:latin typeface="Tahoma" panose="020B0604030504040204" pitchFamily="34" charset="0"/>
                <a:ea typeface="Tahoma" panose="020B0604030504040204" pitchFamily="34" charset="0"/>
                <a:cs typeface="Tahoma" panose="020B0604030504040204" pitchFamily="34" charset="0"/>
              </a:rPr>
              <a:t> n</a:t>
            </a: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16.</a:t>
            </a:r>
          </a:p>
        </p:txBody>
      </p:sp>
      <p:sp>
        <p:nvSpPr>
          <p:cNvPr id="4" name="Slide Number Placeholder 3">
            <a:extLst>
              <a:ext uri="{FF2B5EF4-FFF2-40B4-BE49-F238E27FC236}">
                <a16:creationId xmlns:a16="http://schemas.microsoft.com/office/drawing/2014/main" xmlns="" id="{EAA56B95-2A3D-4D1F-B385-D94831F44D04}"/>
              </a:ext>
            </a:extLst>
          </p:cNvPr>
          <p:cNvSpPr>
            <a:spLocks noGrp="1"/>
          </p:cNvSpPr>
          <p:nvPr>
            <p:ph type="sldNum" sz="quarter" idx="12"/>
          </p:nvPr>
        </p:nvSpPr>
        <p:spPr>
          <a:xfrm>
            <a:off x="9011837" y="953027"/>
            <a:ext cx="2844800" cy="476251"/>
          </a:xfrm>
        </p:spPr>
        <p:txBody>
          <a:bodyPr/>
          <a:lstStyle/>
          <a:p>
            <a:fld id="{50DE9A6E-8F21-484F-844E-94FEC60E2113}" type="slidenum">
              <a:rPr lang="en-US" smtClean="0"/>
              <a:t>37</a:t>
            </a:fld>
            <a:endParaRPr lang="en-US" dirty="0"/>
          </a:p>
        </p:txBody>
      </p:sp>
    </p:spTree>
    <p:extLst>
      <p:ext uri="{BB962C8B-B14F-4D97-AF65-F5344CB8AC3E}">
        <p14:creationId xmlns:p14="http://schemas.microsoft.com/office/powerpoint/2010/main" val="42120074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267490" y="1736902"/>
            <a:ext cx="7311392" cy="307777"/>
          </a:xfrm>
          <a:prstGeom prst="rect">
            <a:avLst/>
          </a:prstGeom>
          <a:noFill/>
          <a:ln w="9525">
            <a:noFill/>
            <a:miter lim="800000"/>
          </a:ln>
        </p:spPr>
        <p:txBody>
          <a:bodyPr>
            <a:spAutoFit/>
          </a:bodyPr>
          <a:lstStyle>
            <a:defPPr>
              <a:defRPr lang="en-US"/>
            </a:defPPr>
          </a:lstStyle>
          <a:p>
            <a:pPr algn="ctr"/>
            <a:r>
              <a:rPr lang="en-US" sz="1400" dirty="0">
                <a:latin typeface="Tahoma"/>
              </a:rPr>
              <a:t>2019-20 % Precept increase bands by Age</a:t>
            </a:r>
          </a:p>
        </p:txBody>
      </p:sp>
      <p:graphicFrame>
        <p:nvGraphicFramePr>
          <p:cNvPr id="4" name="ChartObject" descr="MarketSight_Chart"/>
          <p:cNvGraphicFramePr/>
          <p:nvPr>
            <p:extLst>
              <p:ext uri="{D42A27DB-BD31-4B8C-83A1-F6EECF244321}">
                <p14:modId xmlns:p14="http://schemas.microsoft.com/office/powerpoint/2010/main" val="2665244446"/>
              </p:ext>
            </p:extLst>
          </p:nvPr>
        </p:nvGraphicFramePr>
        <p:xfrm>
          <a:off x="325510" y="1967736"/>
          <a:ext cx="9366341" cy="441650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a:extLst>
              <a:ext uri="{FF2B5EF4-FFF2-40B4-BE49-F238E27FC236}">
                <a16:creationId xmlns:a16="http://schemas.microsoft.com/office/drawing/2014/main" xmlns="" id="{3622E647-D652-4B17-866E-4A2C7DECDC47}"/>
              </a:ext>
            </a:extLst>
          </p:cNvPr>
          <p:cNvSpPr>
            <a:spLocks noChangeArrowheads="1"/>
          </p:cNvSpPr>
          <p:nvPr/>
        </p:nvSpPr>
        <p:spPr>
          <a:xfrm>
            <a:off x="325510" y="6307296"/>
            <a:ext cx="7311391" cy="256545"/>
          </a:xfrm>
          <a:prstGeom prst="rect">
            <a:avLst/>
          </a:prstGeom>
          <a:noFill/>
          <a:ln w="9525">
            <a:noFill/>
            <a:miter lim="800000"/>
          </a:ln>
        </p:spPr>
        <p:txBody>
          <a:bodyPr>
            <a:spAutoFit/>
          </a:bodyPr>
          <a:lstStyle>
            <a:defPPr>
              <a:defRPr lang="en-US"/>
            </a:defPPr>
          </a:lstStyle>
          <a:p>
            <a:r>
              <a:rPr lang="en-US" sz="1067" dirty="0">
                <a:latin typeface="Tahoma"/>
                <a:ea typeface="Tahoma" pitchFamily="34" charset="0"/>
                <a:cs typeface="Tahoma" pitchFamily="34" charset="0"/>
              </a:rPr>
              <a:t>Base: 16 to 34 (n=341), 35 to 49 (n=671), 50 to 64 (n=1,112), 65+ (n=1,065), Sample Size = 3,189</a:t>
            </a:r>
          </a:p>
        </p:txBody>
      </p:sp>
      <p:sp>
        <p:nvSpPr>
          <p:cNvPr id="6" name="Rectangle 5">
            <a:extLst>
              <a:ext uri="{FF2B5EF4-FFF2-40B4-BE49-F238E27FC236}">
                <a16:creationId xmlns:a16="http://schemas.microsoft.com/office/drawing/2014/main" xmlns="" id="{A5366EE3-000C-4822-A219-7DF9418AC720}"/>
              </a:ext>
            </a:extLst>
          </p:cNvPr>
          <p:cNvSpPr/>
          <p:nvPr/>
        </p:nvSpPr>
        <p:spPr>
          <a:xfrm>
            <a:off x="325510" y="1213682"/>
            <a:ext cx="9313035" cy="830997"/>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r>
              <a:rPr lang="en-GB" sz="1600" b="1" dirty="0">
                <a:latin typeface="Tahoma" panose="020B0604030504040204" pitchFamily="34" charset="0"/>
                <a:ea typeface="Tahoma" panose="020B0604030504040204" pitchFamily="34" charset="0"/>
                <a:cs typeface="Tahoma" panose="020B0604030504040204" pitchFamily="34" charset="0"/>
              </a:rPr>
              <a:t/>
            </a:r>
            <a:br>
              <a:rPr lang="en-GB" sz="1600" b="1"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xmlns="" id="{3D07B8DF-5505-462D-825E-99D066B5990E}"/>
              </a:ext>
            </a:extLst>
          </p:cNvPr>
          <p:cNvSpPr txBox="1">
            <a:spLocks/>
          </p:cNvSpPr>
          <p:nvPr/>
        </p:nvSpPr>
        <p:spPr>
          <a:xfrm>
            <a:off x="325510" y="0"/>
            <a:ext cx="9793085" cy="1431684"/>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Fewer 35-49 year-olds opt for the highest % increase (38%) and a comparatively higher proportion of them are not prepared to pay any more (22%). </a:t>
            </a:r>
            <a:endParaRPr lang="en-GB" sz="2667" dirty="0">
              <a:solidFill>
                <a:srgbClr val="ED0973"/>
              </a:solidFill>
            </a:endParaRPr>
          </a:p>
        </p:txBody>
      </p:sp>
      <p:sp>
        <p:nvSpPr>
          <p:cNvPr id="8" name="TextBox 7">
            <a:extLst>
              <a:ext uri="{FF2B5EF4-FFF2-40B4-BE49-F238E27FC236}">
                <a16:creationId xmlns:a16="http://schemas.microsoft.com/office/drawing/2014/main" xmlns="" id="{4EB1D5A8-4886-437B-9909-3E841734D664}"/>
              </a:ext>
            </a:extLst>
          </p:cNvPr>
          <p:cNvSpPr txBox="1"/>
          <p:nvPr/>
        </p:nvSpPr>
        <p:spPr>
          <a:xfrm>
            <a:off x="10032437" y="1736902"/>
            <a:ext cx="2159563" cy="2062103"/>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35-49 year-olds are often subject to the greatest stretch in their finances prompted by homebuying, presence of younger children, etc.</a:t>
            </a:r>
          </a:p>
        </p:txBody>
      </p:sp>
      <p:sp>
        <p:nvSpPr>
          <p:cNvPr id="9" name="TextBox 8">
            <a:extLst>
              <a:ext uri="{FF2B5EF4-FFF2-40B4-BE49-F238E27FC236}">
                <a16:creationId xmlns:a16="http://schemas.microsoft.com/office/drawing/2014/main" xmlns="" id="{DA4BB3AB-5474-4A2A-BEBB-38CD6A24E32A}"/>
              </a:ext>
            </a:extLst>
          </p:cNvPr>
          <p:cNvSpPr txBox="1"/>
          <p:nvPr/>
        </p:nvSpPr>
        <p:spPr>
          <a:xfrm>
            <a:off x="10032436" y="3966075"/>
            <a:ext cx="2159563" cy="156966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50-64 year-olds are the age band that are the most inclined to select the highest % increase of 20% more.</a:t>
            </a:r>
          </a:p>
        </p:txBody>
      </p:sp>
      <p:sp>
        <p:nvSpPr>
          <p:cNvPr id="11" name="Slide Number Placeholder 10">
            <a:extLst>
              <a:ext uri="{FF2B5EF4-FFF2-40B4-BE49-F238E27FC236}">
                <a16:creationId xmlns:a16="http://schemas.microsoft.com/office/drawing/2014/main" xmlns="" id="{BA306ED6-50E5-4E0C-9112-100A790A8905}"/>
              </a:ext>
            </a:extLst>
          </p:cNvPr>
          <p:cNvSpPr>
            <a:spLocks noGrp="1"/>
          </p:cNvSpPr>
          <p:nvPr>
            <p:ph type="sldNum" sz="quarter" idx="12"/>
          </p:nvPr>
        </p:nvSpPr>
        <p:spPr>
          <a:xfrm>
            <a:off x="9021690" y="975556"/>
            <a:ext cx="2844800" cy="476251"/>
          </a:xfrm>
        </p:spPr>
        <p:txBody>
          <a:bodyPr/>
          <a:lstStyle/>
          <a:p>
            <a:fld id="{50DE9A6E-8F21-484F-844E-94FEC60E2113}" type="slidenum">
              <a:rPr lang="en-US" smtClean="0"/>
              <a:t>38</a:t>
            </a:fld>
            <a:endParaRPr lang="en-US" dirty="0"/>
          </a:p>
        </p:txBody>
      </p:sp>
    </p:spTree>
    <p:extLst>
      <p:ext uri="{BB962C8B-B14F-4D97-AF65-F5344CB8AC3E}">
        <p14:creationId xmlns:p14="http://schemas.microsoft.com/office/powerpoint/2010/main" val="41994286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
          <p:cNvSpPr>
            <a:spLocks noChangeArrowheads="1"/>
          </p:cNvSpPr>
          <p:nvPr/>
        </p:nvSpPr>
        <p:spPr>
          <a:xfrm>
            <a:off x="1251992" y="1911384"/>
            <a:ext cx="7311392" cy="307777"/>
          </a:xfrm>
          <a:prstGeom prst="rect">
            <a:avLst/>
          </a:prstGeom>
          <a:noFill/>
          <a:ln w="9525">
            <a:noFill/>
            <a:miter lim="800000"/>
          </a:ln>
        </p:spPr>
        <p:txBody>
          <a:bodyPr>
            <a:spAutoFit/>
          </a:bodyPr>
          <a:lstStyle>
            <a:defPPr>
              <a:defRPr lang="en-US"/>
            </a:defPPr>
          </a:lstStyle>
          <a:p>
            <a:pPr algn="ctr"/>
            <a:r>
              <a:rPr lang="en-US" sz="1400" dirty="0">
                <a:latin typeface="Tahoma"/>
              </a:rPr>
              <a:t>2019-20 % Precept increase bands by Gender</a:t>
            </a:r>
          </a:p>
        </p:txBody>
      </p:sp>
      <p:graphicFrame>
        <p:nvGraphicFramePr>
          <p:cNvPr id="4" name="ChartObject" descr="MarketSight_Chart"/>
          <p:cNvGraphicFramePr/>
          <p:nvPr/>
        </p:nvGraphicFramePr>
        <p:xfrm>
          <a:off x="335361" y="2111643"/>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a:extLst>
              <a:ext uri="{FF2B5EF4-FFF2-40B4-BE49-F238E27FC236}">
                <a16:creationId xmlns:a16="http://schemas.microsoft.com/office/drawing/2014/main" xmlns="" id="{A9F95887-5B43-4A62-9E3C-F91E501022C5}"/>
              </a:ext>
            </a:extLst>
          </p:cNvPr>
          <p:cNvSpPr>
            <a:spLocks noChangeArrowheads="1"/>
          </p:cNvSpPr>
          <p:nvPr/>
        </p:nvSpPr>
        <p:spPr>
          <a:xfrm>
            <a:off x="335361" y="6361541"/>
            <a:ext cx="7311391" cy="256545"/>
          </a:xfrm>
          <a:prstGeom prst="rect">
            <a:avLst/>
          </a:prstGeom>
          <a:noFill/>
          <a:ln w="9525">
            <a:noFill/>
            <a:miter lim="800000"/>
          </a:ln>
        </p:spPr>
        <p:txBody>
          <a:bodyPr>
            <a:spAutoFit/>
          </a:bodyPr>
          <a:lstStyle>
            <a:defPPr>
              <a:defRPr lang="en-US"/>
            </a:defPPr>
          </a:lstStyle>
          <a:p>
            <a:r>
              <a:rPr lang="en-US" sz="1067" dirty="0">
                <a:latin typeface="Tahoma"/>
                <a:ea typeface="Tahoma" pitchFamily="34" charset="0"/>
                <a:cs typeface="Tahoma" pitchFamily="34" charset="0"/>
              </a:rPr>
              <a:t>Base: Female (n=1,578), Male (n=1,510), Sample Size = 3,088</a:t>
            </a:r>
          </a:p>
        </p:txBody>
      </p:sp>
      <p:sp>
        <p:nvSpPr>
          <p:cNvPr id="6" name="Rectangle 5">
            <a:extLst>
              <a:ext uri="{FF2B5EF4-FFF2-40B4-BE49-F238E27FC236}">
                <a16:creationId xmlns:a16="http://schemas.microsoft.com/office/drawing/2014/main" xmlns="" id="{61223AC0-3432-4910-9459-0CF88A0E5459}"/>
              </a:ext>
            </a:extLst>
          </p:cNvPr>
          <p:cNvSpPr/>
          <p:nvPr/>
        </p:nvSpPr>
        <p:spPr>
          <a:xfrm>
            <a:off x="335361" y="1312561"/>
            <a:ext cx="9313035" cy="830997"/>
          </a:xfrm>
          <a:prstGeom prst="rect">
            <a:avLst/>
          </a:prstGeom>
        </p:spPr>
        <p:txBody>
          <a:bodyPr wrap="square">
            <a:spAutoFit/>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Please indicate below how much more you would be prepared to pay per week, to fund</a:t>
            </a:r>
          </a:p>
          <a:p>
            <a:pPr algn="ctr"/>
            <a:r>
              <a:rPr lang="en-GB" sz="1600" b="1" dirty="0">
                <a:latin typeface="Tahoma" panose="020B0604030504040204" pitchFamily="34" charset="0"/>
                <a:ea typeface="Tahoma" panose="020B0604030504040204" pitchFamily="34" charset="0"/>
                <a:cs typeface="Tahoma" panose="020B0604030504040204" pitchFamily="34" charset="0"/>
              </a:rPr>
              <a:t>policing and crime prevention across LINCOLNSHIRE. </a:t>
            </a:r>
            <a:r>
              <a:rPr lang="en-GB" sz="1600" b="1" i="1" dirty="0">
                <a:latin typeface="Tahoma" panose="020B0604030504040204" pitchFamily="34" charset="0"/>
                <a:ea typeface="Tahoma" panose="020B0604030504040204" pitchFamily="34" charset="0"/>
                <a:cs typeface="Tahoma" panose="020B0604030504040204" pitchFamily="34" charset="0"/>
              </a:rPr>
              <a:t>(Please select one option)</a:t>
            </a:r>
            <a:r>
              <a:rPr lang="en-GB" sz="1600" b="1" dirty="0">
                <a:latin typeface="Tahoma" panose="020B0604030504040204" pitchFamily="34" charset="0"/>
                <a:ea typeface="Tahoma" panose="020B0604030504040204" pitchFamily="34" charset="0"/>
                <a:cs typeface="Tahoma" panose="020B0604030504040204" pitchFamily="34" charset="0"/>
              </a:rPr>
              <a:t/>
            </a:r>
            <a:br>
              <a:rPr lang="en-GB" sz="1600" b="1"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xmlns="" id="{AF2013D4-DD8D-4623-B28C-1AFFDB584D84}"/>
              </a:ext>
            </a:extLst>
          </p:cNvPr>
          <p:cNvSpPr txBox="1">
            <a:spLocks/>
          </p:cNvSpPr>
          <p:nvPr/>
        </p:nvSpPr>
        <p:spPr>
          <a:xfrm>
            <a:off x="403003" y="18947"/>
            <a:ext cx="9531412" cy="1293614"/>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Compared with women, a higher proportion of men opt for the highest % increase (48%) AND are not prepared to pay any more (21%).</a:t>
            </a:r>
            <a:endParaRPr lang="en-GB" sz="2667" dirty="0">
              <a:solidFill>
                <a:srgbClr val="ED0973"/>
              </a:solidFill>
            </a:endParaRPr>
          </a:p>
        </p:txBody>
      </p:sp>
      <p:sp>
        <p:nvSpPr>
          <p:cNvPr id="10" name="Slide Number Placeholder 9">
            <a:extLst>
              <a:ext uri="{FF2B5EF4-FFF2-40B4-BE49-F238E27FC236}">
                <a16:creationId xmlns:a16="http://schemas.microsoft.com/office/drawing/2014/main" xmlns="" id="{EAF22CD2-50C3-4E15-8833-669FE017AD53}"/>
              </a:ext>
            </a:extLst>
          </p:cNvPr>
          <p:cNvSpPr>
            <a:spLocks noGrp="1"/>
          </p:cNvSpPr>
          <p:nvPr>
            <p:ph type="sldNum" sz="quarter" idx="12"/>
          </p:nvPr>
        </p:nvSpPr>
        <p:spPr>
          <a:xfrm>
            <a:off x="9116219" y="936439"/>
            <a:ext cx="2844800" cy="476251"/>
          </a:xfrm>
        </p:spPr>
        <p:txBody>
          <a:bodyPr/>
          <a:lstStyle/>
          <a:p>
            <a:fld id="{50DE9A6E-8F21-484F-844E-94FEC60E2113}" type="slidenum">
              <a:rPr lang="en-US" smtClean="0"/>
              <a:t>39</a:t>
            </a:fld>
            <a:endParaRPr lang="en-US" dirty="0"/>
          </a:p>
        </p:txBody>
      </p:sp>
    </p:spTree>
    <p:extLst>
      <p:ext uri="{BB962C8B-B14F-4D97-AF65-F5344CB8AC3E}">
        <p14:creationId xmlns:p14="http://schemas.microsoft.com/office/powerpoint/2010/main" val="35754623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76" y="110691"/>
            <a:ext cx="9601065" cy="1152128"/>
          </a:xfrm>
        </p:spPr>
        <p:txBody>
          <a:bodyPr>
            <a:normAutofit/>
          </a:bodyPr>
          <a:lstStyle/>
          <a:p>
            <a:r>
              <a:rPr lang="en-GB" dirty="0"/>
              <a:t>Objectives</a:t>
            </a:r>
            <a:br>
              <a:rPr lang="en-GB" dirty="0"/>
            </a:br>
            <a:r>
              <a:rPr lang="en-GB" dirty="0">
                <a:solidFill>
                  <a:srgbClr val="ED0973"/>
                </a:solidFill>
              </a:rPr>
              <a:t>What we needed the research to achieve</a:t>
            </a:r>
          </a:p>
        </p:txBody>
      </p:sp>
      <p:sp>
        <p:nvSpPr>
          <p:cNvPr id="4" name="Content Placeholder 2"/>
          <p:cNvSpPr txBox="1">
            <a:spLocks/>
          </p:cNvSpPr>
          <p:nvPr/>
        </p:nvSpPr>
        <p:spPr>
          <a:xfrm>
            <a:off x="3180521" y="1250511"/>
            <a:ext cx="6639339" cy="5476940"/>
          </a:xfrm>
          <a:prstGeom prst="rect">
            <a:avLst/>
          </a:prstGeom>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r>
              <a:rPr lang="en-GB" sz="1700" dirty="0">
                <a:solidFill>
                  <a:srgbClr val="0B3B6C">
                    <a:lumMod val="75000"/>
                  </a:srgbClr>
                </a:solidFill>
              </a:rPr>
              <a:t>The objectives for the research were to:</a:t>
            </a:r>
          </a:p>
          <a:p>
            <a:pPr marL="457178" indent="-457178" defTabSz="1219140"/>
            <a:r>
              <a:rPr lang="en-GB" sz="1700" dirty="0">
                <a:solidFill>
                  <a:srgbClr val="0B3B6C">
                    <a:lumMod val="75000"/>
                  </a:srgbClr>
                </a:solidFill>
              </a:rPr>
              <a:t>Actively engage and consult with the people of Lincolnshire regarding crime and policing, in a statistically robust and truly representative manner</a:t>
            </a:r>
          </a:p>
          <a:p>
            <a:pPr marL="457178" indent="-457178" defTabSz="1219140"/>
            <a:r>
              <a:rPr lang="en-GB" sz="1700" dirty="0">
                <a:solidFill>
                  <a:srgbClr val="0B3B6C">
                    <a:lumMod val="75000"/>
                  </a:srgbClr>
                </a:solidFill>
              </a:rPr>
              <a:t>Enhance and deepen understanding of …</a:t>
            </a:r>
          </a:p>
          <a:p>
            <a:pPr marL="1523925" lvl="2" indent="-304784" defTabSz="1219140"/>
            <a:r>
              <a:rPr lang="en-GB" sz="1700" dirty="0">
                <a:solidFill>
                  <a:srgbClr val="0B3B6C">
                    <a:lumMod val="75000"/>
                  </a:srgbClr>
                </a:solidFill>
              </a:rPr>
              <a:t>The public’s needs for information regarding crime prevention</a:t>
            </a:r>
          </a:p>
          <a:p>
            <a:pPr marL="1523925" lvl="2" indent="-304784" defTabSz="1219140"/>
            <a:r>
              <a:rPr lang="en-GB" sz="1700" dirty="0">
                <a:solidFill>
                  <a:srgbClr val="0B3B6C">
                    <a:lumMod val="75000"/>
                  </a:srgbClr>
                </a:solidFill>
              </a:rPr>
              <a:t>Preferred approach to expenditure on, and budgeting for, policing in Lincolnshire</a:t>
            </a:r>
          </a:p>
          <a:p>
            <a:pPr marL="1523925" lvl="2" indent="-304784" defTabSz="1219140"/>
            <a:r>
              <a:rPr lang="en-GB" sz="1700" dirty="0">
                <a:solidFill>
                  <a:srgbClr val="0B3B6C">
                    <a:lumMod val="75000"/>
                  </a:srgbClr>
                </a:solidFill>
              </a:rPr>
              <a:t>Knowledge of the role and remit of the PCC</a:t>
            </a:r>
          </a:p>
          <a:p>
            <a:pPr marL="457178" indent="-457178" defTabSz="1219140"/>
            <a:r>
              <a:rPr lang="en-GB" sz="1700" dirty="0">
                <a:solidFill>
                  <a:srgbClr val="0B3B6C">
                    <a:lumMod val="75000"/>
                  </a:srgbClr>
                </a:solidFill>
              </a:rPr>
              <a:t>Provide the data and insights to make evidence-based strategic decisions</a:t>
            </a:r>
          </a:p>
          <a:p>
            <a:pPr marL="457178" indent="-457178" defTabSz="1219140"/>
            <a:r>
              <a:rPr lang="en-GB" sz="1700" dirty="0">
                <a:solidFill>
                  <a:srgbClr val="0B3B6C">
                    <a:lumMod val="75000"/>
                  </a:srgbClr>
                </a:solidFill>
              </a:rPr>
              <a:t>Evaluate the public’s perception of police effectiveness in combating different types of crime</a:t>
            </a:r>
          </a:p>
          <a:p>
            <a:pPr marL="457178" indent="-457178" defTabSz="1219140"/>
            <a:r>
              <a:rPr lang="en-GB" sz="1700" dirty="0">
                <a:solidFill>
                  <a:srgbClr val="0B3B6C">
                    <a:lumMod val="75000"/>
                  </a:srgbClr>
                </a:solidFill>
              </a:rPr>
              <a:t>Investigate opinion regarding the academic qualifications that new police officers should hold</a:t>
            </a:r>
          </a:p>
          <a:p>
            <a:pPr marL="457178" indent="-457178" defTabSz="1219140"/>
            <a:r>
              <a:rPr lang="en-GB" sz="1700" dirty="0">
                <a:solidFill>
                  <a:srgbClr val="0B3B6C">
                    <a:lumMod val="75000"/>
                  </a:srgbClr>
                </a:solidFill>
              </a:rPr>
              <a:t>Compare year-on-year trends versus the surveys in 2017 and 2018-19.</a:t>
            </a:r>
          </a:p>
        </p:txBody>
      </p:sp>
      <p:pic>
        <p:nvPicPr>
          <p:cNvPr id="7" name="Picture 6" descr="A drawing of a cartoon character&#10;&#10;Description generated with high confidence">
            <a:extLst>
              <a:ext uri="{FF2B5EF4-FFF2-40B4-BE49-F238E27FC236}">
                <a16:creationId xmlns:a16="http://schemas.microsoft.com/office/drawing/2014/main" xmlns="" id="{291191EE-EE6D-4D06-AB12-504FB3124FD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6" y="4736653"/>
            <a:ext cx="2936683" cy="2121347"/>
          </a:xfrm>
          <a:prstGeom prst="rect">
            <a:avLst/>
          </a:prstGeom>
        </p:spPr>
      </p:pic>
      <p:sp>
        <p:nvSpPr>
          <p:cNvPr id="3" name="Slide Number Placeholder 2">
            <a:extLst>
              <a:ext uri="{FF2B5EF4-FFF2-40B4-BE49-F238E27FC236}">
                <a16:creationId xmlns:a16="http://schemas.microsoft.com/office/drawing/2014/main" xmlns="" id="{5191D43F-1243-48AA-A5AD-156F717D2335}"/>
              </a:ext>
            </a:extLst>
          </p:cNvPr>
          <p:cNvSpPr>
            <a:spLocks noGrp="1"/>
          </p:cNvSpPr>
          <p:nvPr>
            <p:ph type="sldNum" sz="quarter" idx="12"/>
          </p:nvPr>
        </p:nvSpPr>
        <p:spPr/>
        <p:txBody>
          <a:bodyPr/>
          <a:lstStyle/>
          <a:p>
            <a:fld id="{857A2A22-3899-4136-BDB9-36AC9C8678DA}" type="slidenum">
              <a:rPr lang="en-GB" smtClean="0"/>
              <a:t>4</a:t>
            </a:fld>
            <a:endParaRPr lang="en-GB"/>
          </a:p>
        </p:txBody>
      </p:sp>
    </p:spTree>
    <p:extLst>
      <p:ext uri="{BB962C8B-B14F-4D97-AF65-F5344CB8AC3E}">
        <p14:creationId xmlns:p14="http://schemas.microsoft.com/office/powerpoint/2010/main" val="304360722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ac12999e-990a-4c3d-a418-ab42010448f7"/>
          <p:cNvSpPr>
            <a:spLocks noChangeArrowheads="1"/>
          </p:cNvSpPr>
          <p:nvPr/>
        </p:nvSpPr>
        <p:spPr>
          <a:xfrm>
            <a:off x="349648" y="1270438"/>
            <a:ext cx="9358708" cy="738664"/>
          </a:xfrm>
          <a:prstGeom prst="rect">
            <a:avLst/>
          </a:prstGeom>
          <a:noFill/>
          <a:ln w="9525">
            <a:noFill/>
            <a:miter lim="800000"/>
          </a:ln>
        </p:spPr>
        <p:txBody>
          <a:bodyPr wrap="square">
            <a:spAutoFit/>
          </a:bodyPr>
          <a:lstStyle>
            <a:defPPr>
              <a:defRPr lang="en-US"/>
            </a:def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What % of the funding for Lincolnshire Police do you believe is provided directly by </a:t>
            </a:r>
            <a:br>
              <a:rPr kumimoji="0" lang="en-GB"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br>
            <a:r>
              <a:rPr kumimoji="0" lang="en-GB"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Central Government, rather than from the Police Precept within Council Tax payments?</a:t>
            </a:r>
            <a:endParaRPr kumimoji="0" lang="en-US" sz="1400" b="1" i="0" u="none" strike="noStrike" kern="1200" cap="none" spc="0" normalizeH="0" baseline="0" noProof="0" dirty="0">
              <a:ln>
                <a:noFill/>
              </a:ln>
              <a:solidFill>
                <a:prstClr val="black"/>
              </a:solidFill>
              <a:effectLst/>
              <a:uLnTx/>
              <a:uFillTx/>
              <a:latin typeface="Tahoma"/>
              <a:ea typeface="Tahoma" pitchFamily="34" charset="0"/>
              <a:cs typeface="Tahoma"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Central Govt Contribution 2019-20</a:t>
            </a:r>
          </a:p>
        </p:txBody>
      </p:sp>
      <p:graphicFrame>
        <p:nvGraphicFramePr>
          <p:cNvPr id="4" name="ChartObject" descr="ac12999e-990a-4c3d-a418-ab42010448f7"/>
          <p:cNvGraphicFramePr/>
          <p:nvPr/>
        </p:nvGraphicFramePr>
        <p:xfrm>
          <a:off x="335361" y="1700809"/>
          <a:ext cx="9358708" cy="453568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ac12999e-990a-4c3d-a418-ab42010448f7">
            <a:extLst>
              <a:ext uri="{FF2B5EF4-FFF2-40B4-BE49-F238E27FC236}">
                <a16:creationId xmlns:a16="http://schemas.microsoft.com/office/drawing/2014/main" xmlns="" id="{0E0AA8A1-E890-4D28-ABBB-D035FABB9465}"/>
              </a:ext>
            </a:extLst>
          </p:cNvPr>
          <p:cNvSpPr>
            <a:spLocks noChangeArrowheads="1"/>
          </p:cNvSpPr>
          <p:nvPr/>
        </p:nvSpPr>
        <p:spPr>
          <a:xfrm>
            <a:off x="335361" y="6293009"/>
            <a:ext cx="7311391" cy="420756"/>
          </a:xfrm>
          <a:prstGeom prst="rect">
            <a:avLst/>
          </a:prstGeom>
          <a:noFill/>
          <a:ln w="9525">
            <a:noFill/>
            <a:miter lim="800000"/>
          </a:ln>
        </p:spPr>
        <p:txBody>
          <a:bodyPr>
            <a:spAutoFit/>
          </a:bodyPr>
          <a:lstStyle>
            <a:defPPr>
              <a:defRPr lang="en-US"/>
            </a:def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ahoma"/>
                <a:ea typeface="Tahoma" pitchFamily="34" charset="0"/>
                <a:cs typeface="Tahoma" pitchFamily="34" charset="0"/>
              </a:rPr>
              <a:t>Base: Under 10% (n=500), 10-19% (n=426), 20-29% (n=538), 30-39% (n=470), 40-49% (n=355), 50-59% (n=419), 60-69% (n=233), 70-79% (n=136), 80-89% (n=60), 90% or more (n=68), Sample Size = 3,205</a:t>
            </a:r>
          </a:p>
        </p:txBody>
      </p:sp>
      <p:sp>
        <p:nvSpPr>
          <p:cNvPr id="6" name="Title 1">
            <a:extLst>
              <a:ext uri="{FF2B5EF4-FFF2-40B4-BE49-F238E27FC236}">
                <a16:creationId xmlns:a16="http://schemas.microsoft.com/office/drawing/2014/main" xmlns="" id="{8C0F4044-90E6-4904-B7B0-B5FD27F65EAE}"/>
              </a:ext>
            </a:extLst>
          </p:cNvPr>
          <p:cNvSpPr txBox="1">
            <a:spLocks/>
          </p:cNvSpPr>
          <p:nvPr/>
        </p:nvSpPr>
        <p:spPr>
          <a:xfrm>
            <a:off x="335361" y="144235"/>
            <a:ext cx="9633742" cy="1257819"/>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Very few Lincolnshire residents have any accurate sense of the % of funding for the police by Central Government, with only 13% selecting the correct band of 50-59%.</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xmlns="" id="{50867407-B4EF-465D-8CF1-A7F8CA593DF5}"/>
              </a:ext>
            </a:extLst>
          </p:cNvPr>
          <p:cNvSpPr txBox="1"/>
          <p:nvPr/>
        </p:nvSpPr>
        <p:spPr>
          <a:xfrm>
            <a:off x="8451057" y="2009102"/>
            <a:ext cx="3740944" cy="1384995"/>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2019-20 the funding split for Lincolnshire was set at </a:t>
            </a:r>
            <a:b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Central Govt 55% : 45% Precept</a:t>
            </a:r>
            <a:b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(Source: Police Funding for England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Wales 2015-2020  </a:t>
            </a:r>
            <a:b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‘Home Office Statistical Bulletin 10/19’ July 2019)</a:t>
            </a:r>
          </a:p>
        </p:txBody>
      </p:sp>
      <p:sp>
        <p:nvSpPr>
          <p:cNvPr id="8" name="TextBox 7">
            <a:extLst>
              <a:ext uri="{FF2B5EF4-FFF2-40B4-BE49-F238E27FC236}">
                <a16:creationId xmlns:a16="http://schemas.microsoft.com/office/drawing/2014/main" xmlns="" id="{53098ABB-D9F7-445D-AB73-D362CBC1216C}"/>
              </a:ext>
            </a:extLst>
          </p:cNvPr>
          <p:cNvSpPr txBox="1"/>
          <p:nvPr/>
        </p:nvSpPr>
        <p:spPr>
          <a:xfrm>
            <a:off x="10032437" y="3519578"/>
            <a:ext cx="2159563" cy="181588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predominant tendency is to underestimate the proportion of funding by Central Govt. with 72% of participants doing so.</a:t>
            </a:r>
          </a:p>
        </p:txBody>
      </p:sp>
      <p:sp>
        <p:nvSpPr>
          <p:cNvPr id="10" name="Slide Number Placeholder 9">
            <a:extLst>
              <a:ext uri="{FF2B5EF4-FFF2-40B4-BE49-F238E27FC236}">
                <a16:creationId xmlns:a16="http://schemas.microsoft.com/office/drawing/2014/main" xmlns="" id="{5385CE9B-963B-44E7-ABAC-9C968439D41D}"/>
              </a:ext>
            </a:extLst>
          </p:cNvPr>
          <p:cNvSpPr>
            <a:spLocks noGrp="1"/>
          </p:cNvSpPr>
          <p:nvPr>
            <p:ph type="sldNum" sz="quarter" idx="12"/>
          </p:nvPr>
        </p:nvSpPr>
        <p:spPr>
          <a:xfrm>
            <a:off x="9087644" y="969572"/>
            <a:ext cx="2844800" cy="476251"/>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0DE9A6E-8F21-484F-844E-94FEC60E2113}" type="slidenum">
              <a:rPr kumimoji="0" lang="en-US"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40</a:t>
            </a:fld>
            <a:endParaRPr kumimoji="0" lang="en-US" sz="1333" b="0" i="0" u="none" strike="noStrike" kern="1200" cap="none" spc="0" normalizeH="0" baseline="0" noProof="0" dirty="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1801010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403ea4aa-30e8-4bf6-b155-ab4200fd6d03"/>
          <p:cNvSpPr>
            <a:spLocks noChangeArrowheads="1"/>
          </p:cNvSpPr>
          <p:nvPr/>
        </p:nvSpPr>
        <p:spPr>
          <a:xfrm>
            <a:off x="335360" y="1317584"/>
            <a:ext cx="9380139" cy="738664"/>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How safe do you generally feel in Lincolnshire, on a scale from 1 to 10, where 1 is</a:t>
            </a:r>
          </a:p>
          <a:p>
            <a:pPr algn="ctr" defTabSz="1219170"/>
            <a:r>
              <a:rPr lang="en-GB" sz="1400" b="1" dirty="0">
                <a:solidFill>
                  <a:prstClr val="black"/>
                </a:solidFill>
                <a:latin typeface="Tahoma"/>
                <a:ea typeface="Tahoma" pitchFamily="34" charset="0"/>
                <a:cs typeface="Tahoma" pitchFamily="34" charset="0"/>
              </a:rPr>
              <a:t>extremely unsafe and 10 is extremely safe?</a:t>
            </a:r>
            <a:endParaRPr lang="en-US" sz="1400" b="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Safe score 2019-20</a:t>
            </a:r>
          </a:p>
        </p:txBody>
      </p:sp>
      <p:graphicFrame>
        <p:nvGraphicFramePr>
          <p:cNvPr id="4" name="ChartObject" descr="403ea4aa-30e8-4bf6-b155-ab4200fd6d03"/>
          <p:cNvGraphicFramePr/>
          <p:nvPr/>
        </p:nvGraphicFramePr>
        <p:xfrm>
          <a:off x="335361" y="1985964"/>
          <a:ext cx="9380140" cy="42927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403ea4aa-30e8-4bf6-b155-ab4200fd6d03">
            <a:extLst>
              <a:ext uri="{FF2B5EF4-FFF2-40B4-BE49-F238E27FC236}">
                <a16:creationId xmlns:a16="http://schemas.microsoft.com/office/drawing/2014/main" xmlns="" id="{31526546-0D1C-4129-B1BE-91DB5F386381}"/>
              </a:ext>
            </a:extLst>
          </p:cNvPr>
          <p:cNvSpPr>
            <a:spLocks noChangeArrowheads="1"/>
          </p:cNvSpPr>
          <p:nvPr/>
        </p:nvSpPr>
        <p:spPr>
          <a:xfrm>
            <a:off x="335361" y="6285865"/>
            <a:ext cx="7311391" cy="420756"/>
          </a:xfrm>
          <a:prstGeom prst="rect">
            <a:avLst/>
          </a:prstGeom>
          <a:noFill/>
          <a:ln w="9525">
            <a:noFill/>
            <a:miter lim="800000"/>
          </a:ln>
        </p:spPr>
        <p:txBody>
          <a:bodyPr>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1 (n=42), 2 (n=48), 3 (n=96), 4 (n=140), 5 (n=274), 6 (n=323), 7 (n=673), 8 (n=950), 9 (n=526), 10 (n=230), Sample Size = 3,302</a:t>
            </a:r>
          </a:p>
        </p:txBody>
      </p:sp>
      <p:sp>
        <p:nvSpPr>
          <p:cNvPr id="6" name="Title 1">
            <a:extLst>
              <a:ext uri="{FF2B5EF4-FFF2-40B4-BE49-F238E27FC236}">
                <a16:creationId xmlns:a16="http://schemas.microsoft.com/office/drawing/2014/main" xmlns="" id="{E714FA26-E460-47D0-9412-6C48CB96FD81}"/>
              </a:ext>
            </a:extLst>
          </p:cNvPr>
          <p:cNvSpPr txBox="1">
            <a:spLocks/>
          </p:cNvSpPr>
          <p:nvPr/>
        </p:nvSpPr>
        <p:spPr>
          <a:xfrm>
            <a:off x="403003" y="18947"/>
            <a:ext cx="9531412" cy="1293614"/>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The majority of participants (52%) rate their general feeling of safety in Lincolnshire at 8+, however 17% give a rating of 5 or under.</a:t>
            </a:r>
            <a:endParaRPr lang="en-GB" sz="2667" dirty="0">
              <a:solidFill>
                <a:srgbClr val="ED0973"/>
              </a:solidFill>
            </a:endParaRPr>
          </a:p>
        </p:txBody>
      </p:sp>
      <p:sp>
        <p:nvSpPr>
          <p:cNvPr id="10" name="Slide Number Placeholder 9">
            <a:extLst>
              <a:ext uri="{FF2B5EF4-FFF2-40B4-BE49-F238E27FC236}">
                <a16:creationId xmlns:a16="http://schemas.microsoft.com/office/drawing/2014/main" xmlns="" id="{19B87BD0-3733-4F3B-9743-97E650B74723}"/>
              </a:ext>
            </a:extLst>
          </p:cNvPr>
          <p:cNvSpPr>
            <a:spLocks noGrp="1"/>
          </p:cNvSpPr>
          <p:nvPr>
            <p:ph type="sldNum" sz="quarter" idx="12"/>
          </p:nvPr>
        </p:nvSpPr>
        <p:spPr>
          <a:xfrm>
            <a:off x="9073357" y="934886"/>
            <a:ext cx="2844800" cy="476251"/>
          </a:xfrm>
        </p:spPr>
        <p:txBody>
          <a:bodyPr/>
          <a:lstStyle/>
          <a:p>
            <a:fld id="{50DE9A6E-8F21-484F-844E-94FEC60E2113}" type="slidenum">
              <a:rPr lang="en-US" smtClean="0"/>
              <a:t>41</a:t>
            </a:fld>
            <a:endParaRPr lang="en-US" dirty="0"/>
          </a:p>
        </p:txBody>
      </p:sp>
    </p:spTree>
    <p:extLst>
      <p:ext uri="{BB962C8B-B14F-4D97-AF65-F5344CB8AC3E}">
        <p14:creationId xmlns:p14="http://schemas.microsoft.com/office/powerpoint/2010/main" val="30173301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1964777634"/>
              </p:ext>
            </p:extLst>
          </p:nvPr>
        </p:nvGraphicFramePr>
        <p:xfrm>
          <a:off x="335361" y="1745757"/>
          <a:ext cx="9091345" cy="49442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2" descr="MarketSight_Chart_Title:403ea4aa-30e8-4bf6-b155-ab4200fd6d03">
            <a:extLst>
              <a:ext uri="{FF2B5EF4-FFF2-40B4-BE49-F238E27FC236}">
                <a16:creationId xmlns:a16="http://schemas.microsoft.com/office/drawing/2014/main" xmlns="" id="{94147D57-02B6-430E-BBF6-A933448F18FF}"/>
              </a:ext>
            </a:extLst>
          </p:cNvPr>
          <p:cNvSpPr>
            <a:spLocks noChangeArrowheads="1"/>
          </p:cNvSpPr>
          <p:nvPr/>
        </p:nvSpPr>
        <p:spPr>
          <a:xfrm>
            <a:off x="456384" y="1311972"/>
            <a:ext cx="9380139" cy="523220"/>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How safe do you generally feel in Lincolnshire, on a scale from 1 to 10, </a:t>
            </a:r>
          </a:p>
          <a:p>
            <a:pPr algn="ctr" defTabSz="1219170"/>
            <a:r>
              <a:rPr lang="en-GB" sz="1400" b="1" dirty="0">
                <a:solidFill>
                  <a:prstClr val="black"/>
                </a:solidFill>
                <a:latin typeface="Tahoma"/>
                <a:ea typeface="Tahoma" pitchFamily="34" charset="0"/>
                <a:cs typeface="Tahoma" pitchFamily="34" charset="0"/>
              </a:rPr>
              <a:t>where 1 is extremely unsafe and 10 is extremely safe?</a:t>
            </a:r>
            <a:endParaRPr lang="en-US" sz="1400" b="1" dirty="0">
              <a:solidFill>
                <a:prstClr val="black"/>
              </a:solidFill>
              <a:latin typeface="Tahoma"/>
              <a:ea typeface="Tahoma" pitchFamily="34" charset="0"/>
              <a:cs typeface="Tahoma" pitchFamily="34" charset="0"/>
            </a:endParaRPr>
          </a:p>
        </p:txBody>
      </p:sp>
      <p:graphicFrame>
        <p:nvGraphicFramePr>
          <p:cNvPr id="3" name="Table 5">
            <a:extLst>
              <a:ext uri="{FF2B5EF4-FFF2-40B4-BE49-F238E27FC236}">
                <a16:creationId xmlns:a16="http://schemas.microsoft.com/office/drawing/2014/main" xmlns="" id="{0B245F40-1DED-4EC5-8383-CE2C49FC8AAF}"/>
              </a:ext>
            </a:extLst>
          </p:cNvPr>
          <p:cNvGraphicFramePr>
            <a:graphicFrameLocks noGrp="1"/>
          </p:cNvGraphicFramePr>
          <p:nvPr>
            <p:extLst>
              <p:ext uri="{D42A27DB-BD31-4B8C-83A1-F6EECF244321}">
                <p14:modId xmlns:p14="http://schemas.microsoft.com/office/powerpoint/2010/main" val="754020020"/>
              </p:ext>
            </p:extLst>
          </p:nvPr>
        </p:nvGraphicFramePr>
        <p:xfrm>
          <a:off x="7709964" y="3756211"/>
          <a:ext cx="3433484" cy="690382"/>
        </p:xfrm>
        <a:graphic>
          <a:graphicData uri="http://schemas.openxmlformats.org/drawingml/2006/table">
            <a:tbl>
              <a:tblPr firstRow="1" bandRow="1">
                <a:tableStyleId>{5C22544A-7EE6-4342-B048-85BDC9FD1C3A}</a:tableStyleId>
              </a:tblPr>
              <a:tblGrid>
                <a:gridCol w="1371601">
                  <a:extLst>
                    <a:ext uri="{9D8B030D-6E8A-4147-A177-3AD203B41FA5}">
                      <a16:colId xmlns:a16="http://schemas.microsoft.com/office/drawing/2014/main" xmlns="" val="2930909781"/>
                    </a:ext>
                  </a:extLst>
                </a:gridCol>
                <a:gridCol w="2061883">
                  <a:extLst>
                    <a:ext uri="{9D8B030D-6E8A-4147-A177-3AD203B41FA5}">
                      <a16:colId xmlns:a16="http://schemas.microsoft.com/office/drawing/2014/main" xmlns="" val="2044410530"/>
                    </a:ext>
                  </a:extLst>
                </a:gridCol>
              </a:tblGrid>
              <a:tr h="345191">
                <a:tc>
                  <a:txBody>
                    <a:bodyPr/>
                    <a:lstStyle/>
                    <a:p>
                      <a:r>
                        <a:rPr lang="en-GB" sz="1400" b="0" dirty="0">
                          <a:latin typeface="Tahoma" panose="020B0604030504040204" pitchFamily="34" charset="0"/>
                          <a:ea typeface="Tahoma" panose="020B0604030504040204" pitchFamily="34" charset="0"/>
                          <a:cs typeface="Tahoma" panose="020B0604030504040204" pitchFamily="34" charset="0"/>
                        </a:rPr>
                        <a:t>Feel safe  =</a:t>
                      </a:r>
                    </a:p>
                  </a:txBody>
                  <a:tcPr>
                    <a:solidFill>
                      <a:srgbClr val="00B050"/>
                    </a:solidFill>
                  </a:tcPr>
                </a:tc>
                <a:tc>
                  <a:txBody>
                    <a:bodyPr/>
                    <a:lstStyle/>
                    <a:p>
                      <a:r>
                        <a:rPr lang="en-GB" sz="1400" b="0" dirty="0">
                          <a:latin typeface="Tahoma" panose="020B0604030504040204" pitchFamily="34" charset="0"/>
                          <a:ea typeface="Tahoma" panose="020B0604030504040204" pitchFamily="34" charset="0"/>
                          <a:cs typeface="Tahoma" panose="020B0604030504040204" pitchFamily="34" charset="0"/>
                        </a:rPr>
                        <a:t>9-10 rating</a:t>
                      </a:r>
                    </a:p>
                  </a:txBody>
                  <a:tcPr>
                    <a:solidFill>
                      <a:srgbClr val="00B050"/>
                    </a:solidFill>
                  </a:tcPr>
                </a:tc>
                <a:extLst>
                  <a:ext uri="{0D108BD9-81ED-4DB2-BD59-A6C34878D82A}">
                    <a16:rowId xmlns:a16="http://schemas.microsoft.com/office/drawing/2014/main" xmlns="" val="236292542"/>
                  </a:ext>
                </a:extLst>
              </a:tr>
              <a:tr h="345191">
                <a:tc>
                  <a:txBody>
                    <a:bodyPr/>
                    <a:lstStyle/>
                    <a:p>
                      <a:r>
                        <a:rPr lang="en-GB" sz="1400" b="0" dirty="0">
                          <a:solidFill>
                            <a:schemeClr val="bg1"/>
                          </a:solidFill>
                          <a:latin typeface="Tahoma" panose="020B0604030504040204" pitchFamily="34" charset="0"/>
                          <a:ea typeface="Tahoma" panose="020B0604030504040204" pitchFamily="34" charset="0"/>
                          <a:cs typeface="Tahoma" panose="020B0604030504040204" pitchFamily="34" charset="0"/>
                        </a:rPr>
                        <a:t>Feel unsafe =</a:t>
                      </a:r>
                    </a:p>
                  </a:txBody>
                  <a:tcPr>
                    <a:solidFill>
                      <a:srgbClr val="FF0000"/>
                    </a:solidFill>
                  </a:tcPr>
                </a:tc>
                <a:tc>
                  <a:txBody>
                    <a:bodyPr/>
                    <a:lstStyle/>
                    <a:p>
                      <a:r>
                        <a:rPr lang="en-GB" sz="1400" b="0" dirty="0">
                          <a:solidFill>
                            <a:schemeClr val="bg1"/>
                          </a:solidFill>
                          <a:latin typeface="Tahoma" panose="020B0604030504040204" pitchFamily="34" charset="0"/>
                          <a:ea typeface="Tahoma" panose="020B0604030504040204" pitchFamily="34" charset="0"/>
                          <a:cs typeface="Tahoma" panose="020B0604030504040204" pitchFamily="34" charset="0"/>
                        </a:rPr>
                        <a:t>1-5 rating</a:t>
                      </a:r>
                    </a:p>
                  </a:txBody>
                  <a:tcPr>
                    <a:solidFill>
                      <a:srgbClr val="FF0000"/>
                    </a:solidFill>
                  </a:tcPr>
                </a:tc>
                <a:extLst>
                  <a:ext uri="{0D108BD9-81ED-4DB2-BD59-A6C34878D82A}">
                    <a16:rowId xmlns:a16="http://schemas.microsoft.com/office/drawing/2014/main" xmlns="" val="3793544706"/>
                  </a:ext>
                </a:extLst>
              </a:tr>
            </a:tbl>
          </a:graphicData>
        </a:graphic>
      </p:graphicFrame>
      <p:sp>
        <p:nvSpPr>
          <p:cNvPr id="7" name="Title 1">
            <a:extLst>
              <a:ext uri="{FF2B5EF4-FFF2-40B4-BE49-F238E27FC236}">
                <a16:creationId xmlns:a16="http://schemas.microsoft.com/office/drawing/2014/main" xmlns="" id="{44A35C6C-14C1-44B1-9B58-7F13689C3A6C}"/>
              </a:ext>
            </a:extLst>
          </p:cNvPr>
          <p:cNvSpPr txBox="1">
            <a:spLocks/>
          </p:cNvSpPr>
          <p:nvPr/>
        </p:nvSpPr>
        <p:spPr>
          <a:xfrm>
            <a:off x="403003" y="18947"/>
            <a:ext cx="9531412" cy="1293614"/>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Participants for whom, one or more of the following applies: 16-34 years of age, skilled manual workers, live in Boston Borough, or another ‘town’, are less likely to feel safe.</a:t>
            </a:r>
            <a:endParaRPr lang="en-GB" sz="2667" dirty="0">
              <a:solidFill>
                <a:srgbClr val="ED0973"/>
              </a:solidFill>
            </a:endParaRPr>
          </a:p>
        </p:txBody>
      </p:sp>
      <p:sp>
        <p:nvSpPr>
          <p:cNvPr id="8" name="Slide Number Placeholder 7">
            <a:extLst>
              <a:ext uri="{FF2B5EF4-FFF2-40B4-BE49-F238E27FC236}">
                <a16:creationId xmlns:a16="http://schemas.microsoft.com/office/drawing/2014/main" xmlns="" id="{1E1EF35B-8E8D-43B8-8F08-10CB1A0F16D2}"/>
              </a:ext>
            </a:extLst>
          </p:cNvPr>
          <p:cNvSpPr>
            <a:spLocks noGrp="1"/>
          </p:cNvSpPr>
          <p:nvPr>
            <p:ph type="sldNum" sz="quarter" idx="12"/>
          </p:nvPr>
        </p:nvSpPr>
        <p:spPr>
          <a:xfrm>
            <a:off x="9001919" y="951706"/>
            <a:ext cx="2844800" cy="476251"/>
          </a:xfrm>
        </p:spPr>
        <p:txBody>
          <a:bodyPr/>
          <a:lstStyle/>
          <a:p>
            <a:fld id="{50DE9A6E-8F21-484F-844E-94FEC60E2113}" type="slidenum">
              <a:rPr lang="en-US" smtClean="0"/>
              <a:t>42</a:t>
            </a:fld>
            <a:endParaRPr lang="en-US" dirty="0"/>
          </a:p>
        </p:txBody>
      </p:sp>
    </p:spTree>
    <p:extLst>
      <p:ext uri="{BB962C8B-B14F-4D97-AF65-F5344CB8AC3E}">
        <p14:creationId xmlns:p14="http://schemas.microsoft.com/office/powerpoint/2010/main" val="2791912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833080132"/>
              </p:ext>
            </p:extLst>
          </p:nvPr>
        </p:nvGraphicFramePr>
        <p:xfrm>
          <a:off x="413942" y="1944915"/>
          <a:ext cx="9358708"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5" descr="MarketSight_Chart_Title">
            <a:extLst>
              <a:ext uri="{FF2B5EF4-FFF2-40B4-BE49-F238E27FC236}">
                <a16:creationId xmlns:a16="http://schemas.microsoft.com/office/drawing/2014/main" xmlns="" id="{A0E9742A-2AC2-40B9-8D24-5B189D912EE1}"/>
              </a:ext>
            </a:extLst>
          </p:cNvPr>
          <p:cNvSpPr>
            <a:spLocks noChangeArrowheads="1"/>
          </p:cNvSpPr>
          <p:nvPr/>
        </p:nvSpPr>
        <p:spPr>
          <a:xfrm>
            <a:off x="1310959" y="1323063"/>
            <a:ext cx="7680853" cy="307777"/>
          </a:xfrm>
          <a:prstGeom prst="rect">
            <a:avLst/>
          </a:prstGeom>
          <a:noFill/>
          <a:ln w="9525">
            <a:noFill/>
            <a:miter lim="800000"/>
          </a:ln>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gn="ctr" defTabSz="1219170"/>
            <a:r>
              <a:rPr lang="en-US" sz="1400" b="1" dirty="0">
                <a:solidFill>
                  <a:prstClr val="black"/>
                </a:solidFill>
                <a:latin typeface="Tahoma"/>
              </a:rPr>
              <a:t> Yes/No to Any Experience of Crime by Feel Safe rating – 2019/20 only</a:t>
            </a:r>
          </a:p>
        </p:txBody>
      </p:sp>
      <p:sp>
        <p:nvSpPr>
          <p:cNvPr id="6" name="Title 1">
            <a:extLst>
              <a:ext uri="{FF2B5EF4-FFF2-40B4-BE49-F238E27FC236}">
                <a16:creationId xmlns:a16="http://schemas.microsoft.com/office/drawing/2014/main" xmlns="" id="{D0D0F582-D507-46E3-B408-9AC5FA168B91}"/>
              </a:ext>
            </a:extLst>
          </p:cNvPr>
          <p:cNvSpPr txBox="1">
            <a:spLocks/>
          </p:cNvSpPr>
          <p:nvPr/>
        </p:nvSpPr>
        <p:spPr>
          <a:xfrm>
            <a:off x="306545" y="43427"/>
            <a:ext cx="9689683" cy="127333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2400" dirty="0">
                <a:solidFill>
                  <a:srgbClr val="0B3B6C"/>
                </a:solidFill>
              </a:rPr>
              <a:t>Feeling safe scores correlate very closely with actual experience of crime over the last 12 months, with over three quarters (76%) of the participants giving a score of 1 having experienced crime. </a:t>
            </a:r>
            <a:endParaRPr lang="en-GB" sz="2400" dirty="0">
              <a:solidFill>
                <a:srgbClr val="ED0973"/>
              </a:solidFill>
            </a:endParaRPr>
          </a:p>
        </p:txBody>
      </p:sp>
      <p:sp>
        <p:nvSpPr>
          <p:cNvPr id="7" name="TextBox 6">
            <a:extLst>
              <a:ext uri="{FF2B5EF4-FFF2-40B4-BE49-F238E27FC236}">
                <a16:creationId xmlns:a16="http://schemas.microsoft.com/office/drawing/2014/main" xmlns="" id="{4F15A75D-AA68-4D92-9D43-EBDF6583444E}"/>
              </a:ext>
            </a:extLst>
          </p:cNvPr>
          <p:cNvSpPr txBox="1"/>
          <p:nvPr/>
        </p:nvSpPr>
        <p:spPr>
          <a:xfrm>
            <a:off x="10032437" y="3558882"/>
            <a:ext cx="2159563" cy="2062103"/>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Conversely fewer than a fifth of participants giving a ‘Feel safe’ rating score of 9 or 10 have had any experience of crime in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last 12 months.</a:t>
            </a:r>
          </a:p>
        </p:txBody>
      </p:sp>
      <p:sp>
        <p:nvSpPr>
          <p:cNvPr id="3" name="Slide Number Placeholder 2">
            <a:extLst>
              <a:ext uri="{FF2B5EF4-FFF2-40B4-BE49-F238E27FC236}">
                <a16:creationId xmlns:a16="http://schemas.microsoft.com/office/drawing/2014/main" xmlns="" id="{20304763-E53A-4D71-AE8F-AC283D301131}"/>
              </a:ext>
            </a:extLst>
          </p:cNvPr>
          <p:cNvSpPr>
            <a:spLocks noGrp="1"/>
          </p:cNvSpPr>
          <p:nvPr>
            <p:ph type="sldNum" sz="quarter" idx="12"/>
          </p:nvPr>
        </p:nvSpPr>
        <p:spPr>
          <a:xfrm>
            <a:off x="9076036" y="931069"/>
            <a:ext cx="2844800" cy="476251"/>
          </a:xfrm>
        </p:spPr>
        <p:txBody>
          <a:bodyPr/>
          <a:lstStyle/>
          <a:p>
            <a:fld id="{50DE9A6E-8F21-484F-844E-94FEC60E2113}" type="slidenum">
              <a:rPr lang="en-US" smtClean="0"/>
              <a:t>43</a:t>
            </a:fld>
            <a:endParaRPr lang="en-US" dirty="0"/>
          </a:p>
        </p:txBody>
      </p:sp>
    </p:spTree>
    <p:extLst>
      <p:ext uri="{BB962C8B-B14F-4D97-AF65-F5344CB8AC3E}">
        <p14:creationId xmlns:p14="http://schemas.microsoft.com/office/powerpoint/2010/main" val="40338985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7" name="Rectangle 6">
            <a:extLst>
              <a:ext uri="{FF2B5EF4-FFF2-40B4-BE49-F238E27FC236}">
                <a16:creationId xmlns:a16="http://schemas.microsoft.com/office/drawing/2014/main" xmlns="" id="{D1F0642B-3A76-49EA-B38F-91D00A68D5C0}"/>
              </a:ext>
            </a:extLst>
          </p:cNvPr>
          <p:cNvSpPr/>
          <p:nvPr/>
        </p:nvSpPr>
        <p:spPr>
          <a:xfrm>
            <a:off x="0" y="1341559"/>
            <a:ext cx="9313035" cy="830997"/>
          </a:xfrm>
          <a:prstGeom prst="rect">
            <a:avLst/>
          </a:prstGeom>
        </p:spPr>
        <p:txBody>
          <a:bodyPr wrap="square">
            <a:spAutoFit/>
          </a:bodyPr>
          <a:lstStyle/>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How safe do you generally feel in Lincolnshire, on a scale from 1 to 10, </a:t>
            </a:r>
          </a:p>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where 1 is extremely unsafe and 10 is extremely safe?</a:t>
            </a:r>
          </a:p>
          <a:p>
            <a:pPr lvl="0" algn="ctr">
              <a:defRP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Safe score by Council Tax Band 2019-20</a:t>
            </a: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335363" y="164640"/>
            <a:ext cx="9621437" cy="1341130"/>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Only 43% of participants living in Band A properties give a safe rating of 8+, with 23% of them providing a rating of 5 </a:t>
            </a:r>
            <a:b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b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or below. Feelings of safety seem to peak at Band F.</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5" name="ChartObject" descr="MarketSight_Chart">
            <a:extLst>
              <a:ext uri="{FF2B5EF4-FFF2-40B4-BE49-F238E27FC236}">
                <a16:creationId xmlns:a16="http://schemas.microsoft.com/office/drawing/2014/main" xmlns="" id="{2922ADA1-608D-4D72-8D6B-5F8A12D24838}"/>
              </a:ext>
            </a:extLst>
          </p:cNvPr>
          <p:cNvGraphicFramePr/>
          <p:nvPr>
            <p:extLst>
              <p:ext uri="{D42A27DB-BD31-4B8C-83A1-F6EECF244321}">
                <p14:modId xmlns:p14="http://schemas.microsoft.com/office/powerpoint/2010/main" val="1302510579"/>
              </p:ext>
            </p:extLst>
          </p:nvPr>
        </p:nvGraphicFramePr>
        <p:xfrm>
          <a:off x="335362" y="2076292"/>
          <a:ext cx="9621437" cy="399358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7" descr="MarketSight_Chart_SampleSize">
            <a:extLst>
              <a:ext uri="{FF2B5EF4-FFF2-40B4-BE49-F238E27FC236}">
                <a16:creationId xmlns:a16="http://schemas.microsoft.com/office/drawing/2014/main" xmlns="" id="{FD75085A-E712-4CF2-87F1-0A80149BA7AE}"/>
              </a:ext>
            </a:extLst>
          </p:cNvPr>
          <p:cNvSpPr>
            <a:spLocks noChangeArrowheads="1"/>
          </p:cNvSpPr>
          <p:nvPr/>
        </p:nvSpPr>
        <p:spPr>
          <a:xfrm>
            <a:off x="627017" y="6055428"/>
            <a:ext cx="8686018" cy="584968"/>
          </a:xfrm>
          <a:prstGeom prst="rect">
            <a:avLst/>
          </a:prstGeom>
          <a:noFill/>
          <a:ln w="9525">
            <a:noFill/>
            <a:miter lim="800000"/>
          </a:ln>
        </p:spPr>
        <p:txBody>
          <a:bodyPr wrap="square">
            <a:spAutoFit/>
          </a:bodyPr>
          <a:lstStyle>
            <a:defPPr>
              <a:defRPr lang="en-US"/>
            </a:defPPr>
          </a:lstStyle>
          <a:p>
            <a:r>
              <a:rPr lang="en-US" sz="1067" dirty="0">
                <a:latin typeface="Tahoma"/>
                <a:ea typeface="Tahoma" pitchFamily="34" charset="0"/>
                <a:cs typeface="Tahoma" pitchFamily="34" charset="0"/>
              </a:rPr>
              <a:t>Base: Band A (approx. £1,100 per year) (n=583), Band B (approx. £1,300 per year) (n=550), Band C (approx. £1,480 per year) (n=692), Band D (approx. £1,650 per year) (n=657), Band E (approx. £2,000 per year) (n=265), Band F (approx. £2,380 per year ) (n=102), Band G (approx. £2,750 per year) (n=52), Band H (approx. £3,300 per year) (n=14), Sample Size = 2,915</a:t>
            </a:r>
          </a:p>
        </p:txBody>
      </p:sp>
      <p:sp>
        <p:nvSpPr>
          <p:cNvPr id="4" name="Slide Number Placeholder 3">
            <a:extLst>
              <a:ext uri="{FF2B5EF4-FFF2-40B4-BE49-F238E27FC236}">
                <a16:creationId xmlns:a16="http://schemas.microsoft.com/office/drawing/2014/main" xmlns="" id="{56AB440E-2DEB-4CE1-A0C4-CE6FF7B5D83A}"/>
              </a:ext>
            </a:extLst>
          </p:cNvPr>
          <p:cNvSpPr>
            <a:spLocks noGrp="1"/>
          </p:cNvSpPr>
          <p:nvPr>
            <p:ph type="sldNum" sz="quarter" idx="12"/>
          </p:nvPr>
        </p:nvSpPr>
        <p:spPr>
          <a:xfrm>
            <a:off x="9066213" y="915987"/>
            <a:ext cx="2844800" cy="476251"/>
          </a:xfrm>
        </p:spPr>
        <p:txBody>
          <a:bodyPr/>
          <a:lstStyle/>
          <a:p>
            <a:fld id="{50DE9A6E-8F21-484F-844E-94FEC60E2113}" type="slidenum">
              <a:rPr lang="en-US" smtClean="0"/>
              <a:t>44</a:t>
            </a:fld>
            <a:endParaRPr lang="en-US" dirty="0"/>
          </a:p>
        </p:txBody>
      </p:sp>
    </p:spTree>
    <p:extLst>
      <p:ext uri="{BB962C8B-B14F-4D97-AF65-F5344CB8AC3E}">
        <p14:creationId xmlns:p14="http://schemas.microsoft.com/office/powerpoint/2010/main" val="233992181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777819737"/>
              </p:ext>
            </p:extLst>
          </p:nvPr>
        </p:nvGraphicFramePr>
        <p:xfrm>
          <a:off x="65314" y="2193131"/>
          <a:ext cx="9862457" cy="448404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7D0A0391-2711-46BB-A82D-0CDC66901188}"/>
              </a:ext>
            </a:extLst>
          </p:cNvPr>
          <p:cNvSpPr/>
          <p:nvPr/>
        </p:nvSpPr>
        <p:spPr>
          <a:xfrm>
            <a:off x="204787" y="1512153"/>
            <a:ext cx="9313035" cy="830997"/>
          </a:xfrm>
          <a:prstGeom prst="rect">
            <a:avLst/>
          </a:prstGeom>
        </p:spPr>
        <p:txBody>
          <a:bodyPr wrap="square">
            <a:spAutoFit/>
          </a:bodyPr>
          <a:lstStyle/>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How safe do you generally feel in Lincolnshire, on a scale from 1 to 10, </a:t>
            </a:r>
            <a:b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where 1 is extremely unsafe and 10 is extremely safe?</a:t>
            </a:r>
          </a:p>
          <a:p>
            <a:pPr lvl="0" algn="ctr">
              <a:defRP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Safe score by Local Authority 2019-20</a:t>
            </a:r>
          </a:p>
        </p:txBody>
      </p:sp>
      <p:sp>
        <p:nvSpPr>
          <p:cNvPr id="6" name="Title 1">
            <a:extLst>
              <a:ext uri="{FF2B5EF4-FFF2-40B4-BE49-F238E27FC236}">
                <a16:creationId xmlns:a16="http://schemas.microsoft.com/office/drawing/2014/main" xmlns="" id="{95AAB773-16A3-490B-A480-4552211500E8}"/>
              </a:ext>
            </a:extLst>
          </p:cNvPr>
          <p:cNvSpPr txBox="1">
            <a:spLocks/>
          </p:cNvSpPr>
          <p:nvPr/>
        </p:nvSpPr>
        <p:spPr>
          <a:xfrm>
            <a:off x="335363" y="164639"/>
            <a:ext cx="9621437" cy="1464135"/>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46% of residents of Boston </a:t>
            </a:r>
            <a:r>
              <a:rPr lang="en-GB" sz="2667" dirty="0">
                <a:solidFill>
                  <a:srgbClr val="0B3B6C"/>
                </a:solidFill>
              </a:rPr>
              <a:t>B</a:t>
            </a:r>
            <a:r>
              <a:rPr kumimoji="0" lang="en-GB" sz="2667" b="0" i="0" u="none" strike="noStrike" kern="1200" cap="none" spc="0" normalizeH="0" baseline="0" noProof="0" dirty="0" err="1">
                <a:ln>
                  <a:noFill/>
                </a:ln>
                <a:solidFill>
                  <a:srgbClr val="0B3B6C"/>
                </a:solidFill>
                <a:effectLst/>
                <a:uLnTx/>
                <a:uFillTx/>
                <a:latin typeface="Tahoma" pitchFamily="34" charset="0"/>
                <a:ea typeface="Tahoma" pitchFamily="34" charset="0"/>
                <a:cs typeface="Tahoma" pitchFamily="34" charset="0"/>
              </a:rPr>
              <a:t>orough</a:t>
            </a: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 give a ‘safe’ score of 5 or less, with 38% of residents of Lincoln City doing the same. The ‘safest’ authority would appear to be North Kesteven with only 18% rating at 5 or less.</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E9B8C1A7-8315-4AD1-B677-D917C2F95EE7}"/>
              </a:ext>
            </a:extLst>
          </p:cNvPr>
          <p:cNvSpPr>
            <a:spLocks noGrp="1"/>
          </p:cNvSpPr>
          <p:nvPr>
            <p:ph type="sldNum" sz="quarter" idx="12"/>
          </p:nvPr>
        </p:nvSpPr>
        <p:spPr>
          <a:xfrm>
            <a:off x="9011837" y="947796"/>
            <a:ext cx="2844800" cy="476251"/>
          </a:xfrm>
        </p:spPr>
        <p:txBody>
          <a:bodyPr/>
          <a:lstStyle/>
          <a:p>
            <a:fld id="{50DE9A6E-8F21-484F-844E-94FEC60E2113}" type="slidenum">
              <a:rPr lang="en-US" smtClean="0"/>
              <a:t>45</a:t>
            </a:fld>
            <a:endParaRPr lang="en-US" dirty="0"/>
          </a:p>
        </p:txBody>
      </p:sp>
    </p:spTree>
    <p:extLst>
      <p:ext uri="{BB962C8B-B14F-4D97-AF65-F5344CB8AC3E}">
        <p14:creationId xmlns:p14="http://schemas.microsoft.com/office/powerpoint/2010/main" val="22308851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6d83ef1f-f89d-4311-b8fa-ab4200fd80d8"/>
          <p:cNvSpPr>
            <a:spLocks noChangeArrowheads="1"/>
          </p:cNvSpPr>
          <p:nvPr/>
        </p:nvSpPr>
        <p:spPr>
          <a:xfrm>
            <a:off x="1225337" y="1240287"/>
            <a:ext cx="7311392" cy="523220"/>
          </a:xfrm>
          <a:prstGeom prst="rect">
            <a:avLst/>
          </a:prstGeom>
          <a:noFill/>
          <a:ln w="9525">
            <a:noFill/>
            <a:miter lim="800000"/>
          </a:ln>
        </p:spPr>
        <p:txBody>
          <a:bodyPr>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Do you generally feel that your community is becoming…</a:t>
            </a:r>
            <a:endParaRPr lang="en-US" sz="1400" b="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Comparative feelings on safety 2019-20</a:t>
            </a:r>
          </a:p>
        </p:txBody>
      </p:sp>
      <p:graphicFrame>
        <p:nvGraphicFramePr>
          <p:cNvPr id="4" name="ChartObject" descr="6d83ef1f-f89d-4311-b8fa-ab4200fd80d8"/>
          <p:cNvGraphicFramePr/>
          <p:nvPr>
            <p:extLst>
              <p:ext uri="{D42A27DB-BD31-4B8C-83A1-F6EECF244321}">
                <p14:modId xmlns:p14="http://schemas.microsoft.com/office/powerpoint/2010/main" val="1958671432"/>
              </p:ext>
            </p:extLst>
          </p:nvPr>
        </p:nvGraphicFramePr>
        <p:xfrm>
          <a:off x="335361" y="1700809"/>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6d83ef1f-f89d-4311-b8fa-ab4200fd80d8">
            <a:extLst>
              <a:ext uri="{FF2B5EF4-FFF2-40B4-BE49-F238E27FC236}">
                <a16:creationId xmlns:a16="http://schemas.microsoft.com/office/drawing/2014/main" xmlns="" id="{4D7BC3D6-CD04-46A1-83E0-9B143FDBC3AD}"/>
              </a:ext>
            </a:extLst>
          </p:cNvPr>
          <p:cNvSpPr>
            <a:spLocks noChangeArrowheads="1"/>
          </p:cNvSpPr>
          <p:nvPr/>
        </p:nvSpPr>
        <p:spPr>
          <a:xfrm>
            <a:off x="335361" y="6122194"/>
            <a:ext cx="9337277" cy="420756"/>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…a much less safe place to live (n=353), …a less safe place to live (n=1,168), …neither safer nor less safe as a place to live (n=1,440), …a safer place to live (n=257), …a much safer place to live (n=39), Don’t know (n=45), Sample Size = 3,302</a:t>
            </a:r>
          </a:p>
        </p:txBody>
      </p:sp>
      <p:sp>
        <p:nvSpPr>
          <p:cNvPr id="6" name="Title 1">
            <a:extLst>
              <a:ext uri="{FF2B5EF4-FFF2-40B4-BE49-F238E27FC236}">
                <a16:creationId xmlns:a16="http://schemas.microsoft.com/office/drawing/2014/main" xmlns="" id="{4E2955E8-4FBF-457B-89FD-D9C2926CFB38}"/>
              </a:ext>
            </a:extLst>
          </p:cNvPr>
          <p:cNvSpPr txBox="1">
            <a:spLocks/>
          </p:cNvSpPr>
          <p:nvPr/>
        </p:nvSpPr>
        <p:spPr>
          <a:xfrm>
            <a:off x="335361" y="257175"/>
            <a:ext cx="9599054" cy="105538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46% of participants believe that their community is becoming a less safe place to live, with only 10% thinking the opposite.</a:t>
            </a:r>
            <a:endParaRPr lang="en-GB" sz="2667" dirty="0">
              <a:solidFill>
                <a:srgbClr val="ED0973"/>
              </a:solidFill>
            </a:endParaRPr>
          </a:p>
        </p:txBody>
      </p:sp>
      <p:sp>
        <p:nvSpPr>
          <p:cNvPr id="7" name="Slide Number Placeholder 6">
            <a:extLst>
              <a:ext uri="{FF2B5EF4-FFF2-40B4-BE49-F238E27FC236}">
                <a16:creationId xmlns:a16="http://schemas.microsoft.com/office/drawing/2014/main" xmlns="" id="{EFDCC455-B864-4C2A-82A9-FB71FE260250}"/>
              </a:ext>
            </a:extLst>
          </p:cNvPr>
          <p:cNvSpPr>
            <a:spLocks noGrp="1"/>
          </p:cNvSpPr>
          <p:nvPr>
            <p:ph type="sldNum" sz="quarter" idx="12"/>
          </p:nvPr>
        </p:nvSpPr>
        <p:spPr>
          <a:xfrm>
            <a:off x="8957004" y="934718"/>
            <a:ext cx="2844800" cy="476251"/>
          </a:xfrm>
        </p:spPr>
        <p:txBody>
          <a:bodyPr/>
          <a:lstStyle/>
          <a:p>
            <a:fld id="{50DE9A6E-8F21-484F-844E-94FEC60E2113}" type="slidenum">
              <a:rPr lang="en-US" smtClean="0"/>
              <a:t>46</a:t>
            </a:fld>
            <a:endParaRPr lang="en-US" dirty="0"/>
          </a:p>
        </p:txBody>
      </p:sp>
    </p:spTree>
    <p:extLst>
      <p:ext uri="{BB962C8B-B14F-4D97-AF65-F5344CB8AC3E}">
        <p14:creationId xmlns:p14="http://schemas.microsoft.com/office/powerpoint/2010/main" val="17785298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Object" descr="MarketSight_Chart"/>
          <p:cNvGraphicFramePr/>
          <p:nvPr>
            <p:extLst>
              <p:ext uri="{D42A27DB-BD31-4B8C-83A1-F6EECF244321}">
                <p14:modId xmlns:p14="http://schemas.microsoft.com/office/powerpoint/2010/main" val="1282393626"/>
              </p:ext>
            </p:extLst>
          </p:nvPr>
        </p:nvGraphicFramePr>
        <p:xfrm>
          <a:off x="246871" y="1876425"/>
          <a:ext cx="9501813" cy="4672638"/>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0" y="0"/>
            <a:ext cx="1693333" cy="1693333"/>
            <a:chOff x="0" y="0"/>
            <a:chExt cx="1693333" cy="1693333"/>
          </a:xfrm>
        </p:grpSpPr>
      </p:grpSp>
      <p:sp>
        <p:nvSpPr>
          <p:cNvPr id="5" name="Text Box 12" descr="MarketSight_Chart_Title:6d83ef1f-f89d-4311-b8fa-ab4200fd80d8">
            <a:extLst>
              <a:ext uri="{FF2B5EF4-FFF2-40B4-BE49-F238E27FC236}">
                <a16:creationId xmlns:a16="http://schemas.microsoft.com/office/drawing/2014/main" xmlns="" id="{0182BAB3-480C-4D52-94A1-96DD9B7265A3}"/>
              </a:ext>
            </a:extLst>
          </p:cNvPr>
          <p:cNvSpPr>
            <a:spLocks noChangeArrowheads="1"/>
          </p:cNvSpPr>
          <p:nvPr/>
        </p:nvSpPr>
        <p:spPr>
          <a:xfrm>
            <a:off x="1225337" y="1240287"/>
            <a:ext cx="7311392" cy="523220"/>
          </a:xfrm>
          <a:prstGeom prst="rect">
            <a:avLst/>
          </a:prstGeom>
          <a:noFill/>
          <a:ln w="9525">
            <a:noFill/>
            <a:miter lim="800000"/>
          </a:ln>
        </p:spPr>
        <p:txBody>
          <a:bodyPr>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Do you generally feel that your community is becoming…</a:t>
            </a:r>
            <a:endParaRPr lang="en-US" sz="1400" b="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Comparative feelings on safety by Local Authority 2019-20</a:t>
            </a:r>
          </a:p>
        </p:txBody>
      </p:sp>
      <p:sp>
        <p:nvSpPr>
          <p:cNvPr id="6" name="Title 1">
            <a:extLst>
              <a:ext uri="{FF2B5EF4-FFF2-40B4-BE49-F238E27FC236}">
                <a16:creationId xmlns:a16="http://schemas.microsoft.com/office/drawing/2014/main" xmlns="" id="{10932A61-BEA6-4CC7-9B64-D50444901220}"/>
              </a:ext>
            </a:extLst>
          </p:cNvPr>
          <p:cNvSpPr txBox="1">
            <a:spLocks/>
          </p:cNvSpPr>
          <p:nvPr/>
        </p:nvSpPr>
        <p:spPr>
          <a:xfrm>
            <a:off x="335361" y="257175"/>
            <a:ext cx="9599054" cy="105538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The clear majority (58%) of residents of Boston Borough believe that their community is becoming less safe.</a:t>
            </a:r>
            <a:endParaRPr lang="en-GB" sz="2667" dirty="0">
              <a:solidFill>
                <a:srgbClr val="ED0973"/>
              </a:solidFill>
            </a:endParaRPr>
          </a:p>
        </p:txBody>
      </p:sp>
      <p:sp>
        <p:nvSpPr>
          <p:cNvPr id="7" name="TextBox 6">
            <a:extLst>
              <a:ext uri="{FF2B5EF4-FFF2-40B4-BE49-F238E27FC236}">
                <a16:creationId xmlns:a16="http://schemas.microsoft.com/office/drawing/2014/main" xmlns="" id="{92D28528-6306-4624-BBC0-3E617E4C821D}"/>
              </a:ext>
            </a:extLst>
          </p:cNvPr>
          <p:cNvSpPr txBox="1"/>
          <p:nvPr/>
        </p:nvSpPr>
        <p:spPr>
          <a:xfrm>
            <a:off x="10032437" y="3674135"/>
            <a:ext cx="2159563" cy="1077218"/>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Narrow majorities in South Holland (52%) and Lincoln City (51%) feel the same.</a:t>
            </a:r>
          </a:p>
        </p:txBody>
      </p:sp>
      <p:sp>
        <p:nvSpPr>
          <p:cNvPr id="3" name="Slide Number Placeholder 2">
            <a:extLst>
              <a:ext uri="{FF2B5EF4-FFF2-40B4-BE49-F238E27FC236}">
                <a16:creationId xmlns:a16="http://schemas.microsoft.com/office/drawing/2014/main" xmlns="" id="{26CB8DA7-0463-46DA-949C-EEDEAA7A4837}"/>
              </a:ext>
            </a:extLst>
          </p:cNvPr>
          <p:cNvSpPr>
            <a:spLocks noGrp="1"/>
          </p:cNvSpPr>
          <p:nvPr>
            <p:ph type="sldNum" sz="quarter" idx="12"/>
          </p:nvPr>
        </p:nvSpPr>
        <p:spPr>
          <a:xfrm>
            <a:off x="9066213" y="1002161"/>
            <a:ext cx="2844800" cy="476251"/>
          </a:xfrm>
        </p:spPr>
        <p:txBody>
          <a:bodyPr/>
          <a:lstStyle/>
          <a:p>
            <a:fld id="{50DE9A6E-8F21-484F-844E-94FEC60E2113}" type="slidenum">
              <a:rPr lang="en-US" smtClean="0"/>
              <a:t>47</a:t>
            </a:fld>
            <a:endParaRPr lang="en-US" dirty="0"/>
          </a:p>
        </p:txBody>
      </p:sp>
    </p:spTree>
    <p:extLst>
      <p:ext uri="{BB962C8B-B14F-4D97-AF65-F5344CB8AC3E}">
        <p14:creationId xmlns:p14="http://schemas.microsoft.com/office/powerpoint/2010/main" val="23208850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70954658"/>
              </p:ext>
            </p:extLst>
          </p:nvPr>
        </p:nvGraphicFramePr>
        <p:xfrm>
          <a:off x="343879" y="2037784"/>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343879" y="6242473"/>
            <a:ext cx="7311391" cy="420756"/>
          </a:xfrm>
          <a:prstGeom prst="rect">
            <a:avLst/>
          </a:prstGeom>
          <a:noFill/>
          <a:ln w="9525">
            <a:noFill/>
            <a:miter lim="800000"/>
          </a:ln>
        </p:spPr>
        <p:txBody>
          <a:bodyPr>
            <a:spAutoFit/>
          </a:bodyPr>
          <a:lstStyle>
            <a:defPPr>
              <a:defRPr lang="en-US"/>
            </a:defPPr>
          </a:lstStyle>
          <a:p>
            <a:r>
              <a:rPr lang="en-US" sz="1067">
                <a:latin typeface="Tahoma"/>
                <a:ea typeface="Tahoma" pitchFamily="34" charset="0"/>
                <a:cs typeface="Tahoma" pitchFamily="34" charset="0"/>
              </a:rPr>
              <a:t>Base: A city (n=399), A town (n=1,198), A village or hamlet (n=1,555), An isolated dwelling (n=133), Other (n=17), Sample Size = 3,302</a:t>
            </a:r>
          </a:p>
        </p:txBody>
      </p:sp>
      <p:sp>
        <p:nvSpPr>
          <p:cNvPr id="6" name="Text Box 12" descr="MarketSight_Chart_Title:6d83ef1f-f89d-4311-b8fa-ab4200fd80d8">
            <a:extLst>
              <a:ext uri="{FF2B5EF4-FFF2-40B4-BE49-F238E27FC236}">
                <a16:creationId xmlns:a16="http://schemas.microsoft.com/office/drawing/2014/main" xmlns="" id="{4DD5497C-9BAB-448B-9A15-B6DEF3E7740D}"/>
              </a:ext>
            </a:extLst>
          </p:cNvPr>
          <p:cNvSpPr>
            <a:spLocks noChangeArrowheads="1"/>
          </p:cNvSpPr>
          <p:nvPr/>
        </p:nvSpPr>
        <p:spPr>
          <a:xfrm>
            <a:off x="1172949" y="1456913"/>
            <a:ext cx="7311392" cy="523220"/>
          </a:xfrm>
          <a:prstGeom prst="rect">
            <a:avLst/>
          </a:prstGeom>
          <a:noFill/>
          <a:ln w="9525">
            <a:noFill/>
            <a:miter lim="800000"/>
          </a:ln>
        </p:spPr>
        <p:txBody>
          <a:bodyPr>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Do you generally feel that your community is becoming…</a:t>
            </a:r>
            <a:endParaRPr lang="en-US" sz="1400" b="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Comparative feelings on safety by Area of Residence 2019-20</a:t>
            </a:r>
          </a:p>
        </p:txBody>
      </p:sp>
      <p:sp>
        <p:nvSpPr>
          <p:cNvPr id="7" name="Title 1">
            <a:extLst>
              <a:ext uri="{FF2B5EF4-FFF2-40B4-BE49-F238E27FC236}">
                <a16:creationId xmlns:a16="http://schemas.microsoft.com/office/drawing/2014/main" xmlns="" id="{90EDC607-8F8E-4734-B3A0-D513C0D0400E}"/>
              </a:ext>
            </a:extLst>
          </p:cNvPr>
          <p:cNvSpPr txBox="1">
            <a:spLocks/>
          </p:cNvSpPr>
          <p:nvPr/>
        </p:nvSpPr>
        <p:spPr>
          <a:xfrm>
            <a:off x="335361" y="257175"/>
            <a:ext cx="9599054" cy="1055386"/>
          </a:xfrm>
          <a:prstGeom prst="rect">
            <a:avLst/>
          </a:prstGeom>
        </p:spPr>
        <p:txBody>
          <a:bodyPr vert="horz" lIns="121920" tIns="60960" rIns="121920" bIns="60960" rtlCol="0">
            <a:normAutofit fontScale="925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Residents living in ‘a village or hamlet’ are markedly less likely to feel that their community is becoming a less safe place to live.</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3367F0AC-E683-4747-B858-2A98C0D188A1}"/>
              </a:ext>
            </a:extLst>
          </p:cNvPr>
          <p:cNvSpPr>
            <a:spLocks noGrp="1"/>
          </p:cNvSpPr>
          <p:nvPr>
            <p:ph type="sldNum" sz="quarter" idx="12"/>
          </p:nvPr>
        </p:nvSpPr>
        <p:spPr>
          <a:xfrm>
            <a:off x="9073356" y="960796"/>
            <a:ext cx="2844800" cy="476251"/>
          </a:xfrm>
        </p:spPr>
        <p:txBody>
          <a:bodyPr/>
          <a:lstStyle/>
          <a:p>
            <a:fld id="{50DE9A6E-8F21-484F-844E-94FEC60E2113}" type="slidenum">
              <a:rPr lang="en-US" smtClean="0"/>
              <a:t>48</a:t>
            </a:fld>
            <a:endParaRPr lang="en-US" dirty="0"/>
          </a:p>
        </p:txBody>
      </p:sp>
    </p:spTree>
    <p:extLst>
      <p:ext uri="{BB962C8B-B14F-4D97-AF65-F5344CB8AC3E}">
        <p14:creationId xmlns:p14="http://schemas.microsoft.com/office/powerpoint/2010/main" val="198445739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11" name="Chart 10">
            <a:extLst>
              <a:ext uri="{FF2B5EF4-FFF2-40B4-BE49-F238E27FC236}">
                <a16:creationId xmlns:a16="http://schemas.microsoft.com/office/drawing/2014/main" xmlns="" id="{5C9249DA-3B93-4459-A698-E2BC45C2873F}"/>
              </a:ext>
            </a:extLst>
          </p:cNvPr>
          <p:cNvGraphicFramePr>
            <a:graphicFrameLocks/>
          </p:cNvGraphicFramePr>
          <p:nvPr>
            <p:extLst>
              <p:ext uri="{D42A27DB-BD31-4B8C-83A1-F6EECF244321}">
                <p14:modId xmlns:p14="http://schemas.microsoft.com/office/powerpoint/2010/main" val="2724202557"/>
              </p:ext>
            </p:extLst>
          </p:nvPr>
        </p:nvGraphicFramePr>
        <p:xfrm>
          <a:off x="371475" y="1307306"/>
          <a:ext cx="5979319" cy="541417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xmlns="" id="{DD0FDC30-3D3B-4167-928A-A7EC14AE3D9D}"/>
              </a:ext>
            </a:extLst>
          </p:cNvPr>
          <p:cNvSpPr/>
          <p:nvPr/>
        </p:nvSpPr>
        <p:spPr>
          <a:xfrm>
            <a:off x="4114799" y="4190416"/>
            <a:ext cx="5531643" cy="523220"/>
          </a:xfrm>
          <a:prstGeom prst="rect">
            <a:avLst/>
          </a:prstGeom>
        </p:spPr>
        <p:txBody>
          <a:bodyPr wrap="square">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What has contributed the most to the feeling that your community is becoming a less safe place to live? (2019-20)</a:t>
            </a:r>
          </a:p>
        </p:txBody>
      </p:sp>
      <p:pic>
        <p:nvPicPr>
          <p:cNvPr id="6" name="Picture 5">
            <a:extLst>
              <a:ext uri="{FF2B5EF4-FFF2-40B4-BE49-F238E27FC236}">
                <a16:creationId xmlns:a16="http://schemas.microsoft.com/office/drawing/2014/main" xmlns="" id="{A64816BA-1E50-4DE3-B84B-0F2BAAD2F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005" y="4713636"/>
            <a:ext cx="6026534" cy="1344264"/>
          </a:xfrm>
          <a:prstGeom prst="rect">
            <a:avLst/>
          </a:prstGeom>
        </p:spPr>
      </p:pic>
      <p:sp>
        <p:nvSpPr>
          <p:cNvPr id="7" name="Title 1">
            <a:extLst>
              <a:ext uri="{FF2B5EF4-FFF2-40B4-BE49-F238E27FC236}">
                <a16:creationId xmlns:a16="http://schemas.microsoft.com/office/drawing/2014/main" xmlns="" id="{F14873FA-9963-4CA9-BB45-5B0A2D514836}"/>
              </a:ext>
            </a:extLst>
          </p:cNvPr>
          <p:cNvSpPr txBox="1">
            <a:spLocks/>
          </p:cNvSpPr>
          <p:nvPr/>
        </p:nvSpPr>
        <p:spPr>
          <a:xfrm>
            <a:off x="335361" y="257175"/>
            <a:ext cx="9599054" cy="1055386"/>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‘Increase in burglaries’ and a ‘Lack of police officers – on the beat’ are the most widely referenced explanations for feeling that your community is becoming less safe.</a:t>
            </a:r>
            <a:endParaRPr lang="en-GB" sz="2667" dirty="0">
              <a:solidFill>
                <a:srgbClr val="ED0973"/>
              </a:solidFill>
            </a:endParaRPr>
          </a:p>
        </p:txBody>
      </p:sp>
      <p:sp>
        <p:nvSpPr>
          <p:cNvPr id="4" name="Slide Number Placeholder 3">
            <a:extLst>
              <a:ext uri="{FF2B5EF4-FFF2-40B4-BE49-F238E27FC236}">
                <a16:creationId xmlns:a16="http://schemas.microsoft.com/office/drawing/2014/main" xmlns="" id="{8E083974-5958-4B3E-B683-7DD7535A1282}"/>
              </a:ext>
            </a:extLst>
          </p:cNvPr>
          <p:cNvSpPr>
            <a:spLocks noGrp="1"/>
          </p:cNvSpPr>
          <p:nvPr>
            <p:ph type="sldNum" sz="quarter" idx="12"/>
          </p:nvPr>
        </p:nvSpPr>
        <p:spPr>
          <a:xfrm>
            <a:off x="8975725" y="1001712"/>
            <a:ext cx="2844800" cy="476251"/>
          </a:xfrm>
        </p:spPr>
        <p:txBody>
          <a:bodyPr/>
          <a:lstStyle/>
          <a:p>
            <a:fld id="{50DE9A6E-8F21-484F-844E-94FEC60E2113}" type="slidenum">
              <a:rPr lang="en-US" smtClean="0"/>
              <a:t>49</a:t>
            </a:fld>
            <a:endParaRPr lang="en-US" dirty="0"/>
          </a:p>
        </p:txBody>
      </p:sp>
    </p:spTree>
    <p:extLst>
      <p:ext uri="{BB962C8B-B14F-4D97-AF65-F5344CB8AC3E}">
        <p14:creationId xmlns:p14="http://schemas.microsoft.com/office/powerpoint/2010/main" val="16978629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5364" y="164640"/>
            <a:ext cx="9364185" cy="1117805"/>
          </a:xfrm>
        </p:spPr>
        <p:txBody>
          <a:bodyPr>
            <a:normAutofit/>
          </a:bodyPr>
          <a:lstStyle/>
          <a:p>
            <a:r>
              <a:rPr lang="en-GB" sz="3200" dirty="0">
                <a:solidFill>
                  <a:srgbClr val="0B3B6C"/>
                </a:solidFill>
              </a:rPr>
              <a:t>Who we needed to understand</a:t>
            </a:r>
            <a:br>
              <a:rPr lang="en-GB" sz="3200" dirty="0">
                <a:solidFill>
                  <a:srgbClr val="0B3B6C"/>
                </a:solidFill>
              </a:rPr>
            </a:br>
            <a:r>
              <a:rPr lang="en-GB" sz="3200" dirty="0">
                <a:solidFill>
                  <a:srgbClr val="ED0873"/>
                </a:solidFill>
              </a:rPr>
              <a:t>Permanent</a:t>
            </a:r>
            <a:r>
              <a:rPr lang="en-GB" sz="3200" dirty="0">
                <a:solidFill>
                  <a:srgbClr val="0B3B6C"/>
                </a:solidFill>
              </a:rPr>
              <a:t> </a:t>
            </a:r>
            <a:r>
              <a:rPr lang="en-GB" sz="3200" dirty="0">
                <a:solidFill>
                  <a:srgbClr val="ED0873"/>
                </a:solidFill>
              </a:rPr>
              <a:t>residents of Lincolnshire</a:t>
            </a:r>
            <a:endParaRPr lang="en-GB" sz="3200" u="sng" dirty="0">
              <a:solidFill>
                <a:srgbClr val="ED0973"/>
              </a:solidFill>
            </a:endParaRPr>
          </a:p>
        </p:txBody>
      </p:sp>
      <p:sp>
        <p:nvSpPr>
          <p:cNvPr id="3" name="Content Placeholder 2"/>
          <p:cNvSpPr>
            <a:spLocks noGrp="1"/>
          </p:cNvSpPr>
          <p:nvPr>
            <p:ph idx="1"/>
          </p:nvPr>
        </p:nvSpPr>
        <p:spPr>
          <a:xfrm>
            <a:off x="335360" y="1282445"/>
            <a:ext cx="3936433" cy="5212908"/>
          </a:xfrm>
        </p:spPr>
        <p:txBody>
          <a:bodyPr>
            <a:noAutofit/>
          </a:bodyPr>
          <a:lstStyle/>
          <a:p>
            <a:pPr marL="0" indent="0">
              <a:buNone/>
            </a:pPr>
            <a:r>
              <a:rPr lang="en-GB" sz="1600" dirty="0"/>
              <a:t>The ONS mid-year 2017 population estimate for Lincolnshire of 599,746 Adults aged 18+ was used to calculate the target sample required, in order to achieve a Confidence Interval of ±6 or better for each of the demographic segments on the right at the 95% Confidence Level. </a:t>
            </a:r>
          </a:p>
          <a:p>
            <a:pPr marL="0" indent="0">
              <a:buNone/>
            </a:pPr>
            <a:r>
              <a:rPr lang="en-GB" sz="1600" b="1" dirty="0">
                <a:solidFill>
                  <a:srgbClr val="EC006D"/>
                </a:solidFill>
              </a:rPr>
              <a:t>The Confidence Interval for the sample as whole, at the County Level is ± 1.70 in 2019-20 </a:t>
            </a:r>
            <a:br>
              <a:rPr lang="en-GB" sz="1600" b="1" dirty="0">
                <a:solidFill>
                  <a:srgbClr val="EC006D"/>
                </a:solidFill>
              </a:rPr>
            </a:br>
            <a:r>
              <a:rPr lang="en-GB" sz="1600" b="1" dirty="0">
                <a:solidFill>
                  <a:srgbClr val="EC006D"/>
                </a:solidFill>
              </a:rPr>
              <a:t>(± 1.66 in 2018-19).</a:t>
            </a:r>
          </a:p>
          <a:p>
            <a:pPr marL="0" indent="0">
              <a:buNone/>
            </a:pPr>
            <a:r>
              <a:rPr lang="en-GB" sz="1600" dirty="0"/>
              <a:t/>
            </a:r>
            <a:br>
              <a:rPr lang="en-GB" sz="1600" dirty="0"/>
            </a:br>
            <a:r>
              <a:rPr lang="en-GB" sz="1600" dirty="0"/>
              <a:t>Actual completed surveys achieved are shown beside the % of the target achieved. </a:t>
            </a:r>
            <a:br>
              <a:rPr lang="en-GB" sz="1600" dirty="0"/>
            </a:br>
            <a:r>
              <a:rPr lang="en-GB" sz="1600" b="1" dirty="0">
                <a:solidFill>
                  <a:srgbClr val="ED0873"/>
                </a:solidFill>
              </a:rPr>
              <a:t>All target sample levels were met and exceeded for each segment, with the exception of 16-34 </a:t>
            </a:r>
            <a:br>
              <a:rPr lang="en-GB" sz="1600" b="1" dirty="0">
                <a:solidFill>
                  <a:srgbClr val="ED0873"/>
                </a:solidFill>
              </a:rPr>
            </a:br>
            <a:r>
              <a:rPr lang="en-GB" sz="1600" b="1" dirty="0">
                <a:solidFill>
                  <a:srgbClr val="ED0873"/>
                </a:solidFill>
              </a:rPr>
              <a:t>year-olds and residents of Boston Borough. </a:t>
            </a:r>
          </a:p>
        </p:txBody>
      </p:sp>
      <p:sp>
        <p:nvSpPr>
          <p:cNvPr id="9" name="TextBox 8">
            <a:extLst>
              <a:ext uri="{FF2B5EF4-FFF2-40B4-BE49-F238E27FC236}">
                <a16:creationId xmlns:a16="http://schemas.microsoft.com/office/drawing/2014/main" xmlns="" id="{9E2A7CCA-8C0D-4239-BC4C-823E67503B1C}"/>
              </a:ext>
            </a:extLst>
          </p:cNvPr>
          <p:cNvSpPr txBox="1"/>
          <p:nvPr/>
        </p:nvSpPr>
        <p:spPr>
          <a:xfrm>
            <a:off x="9860393" y="1442075"/>
            <a:ext cx="2331607" cy="4893647"/>
          </a:xfrm>
          <a:prstGeom prst="rect">
            <a:avLst/>
          </a:prstGeom>
          <a:solidFill>
            <a:schemeClr val="accent4"/>
          </a:solidFill>
        </p:spPr>
        <p:txBody>
          <a:bodyPr wrap="square" rtlCol="0">
            <a:spAutoFit/>
          </a:bodyPr>
          <a:lstStyle/>
          <a:p>
            <a:pPr algn="ctr" defTabSz="1219140"/>
            <a:r>
              <a:rPr lang="en-GB" sz="1600" dirty="0">
                <a:solidFill>
                  <a:prstClr val="white"/>
                </a:solidFill>
                <a:latin typeface="Tahoma" pitchFamily="34" charset="0"/>
                <a:ea typeface="Tahoma" pitchFamily="34" charset="0"/>
                <a:cs typeface="Tahoma" pitchFamily="34" charset="0"/>
              </a:rPr>
              <a:t>Confidence Level &amp; Confidence Interval</a:t>
            </a:r>
            <a:r>
              <a:rPr lang="en-GB" sz="1400" dirty="0">
                <a:solidFill>
                  <a:prstClr val="white"/>
                </a:solidFill>
                <a:latin typeface="Tahoma" pitchFamily="34" charset="0"/>
                <a:ea typeface="Tahoma" pitchFamily="34" charset="0"/>
                <a:cs typeface="Tahoma" pitchFamily="34" charset="0"/>
              </a:rPr>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 The total sample size was based on a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95% Confidence Level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and a minimum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Confidence Interval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by segment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(e.g. West Lindsey) of ± 6. </a:t>
            </a:r>
          </a:p>
          <a:p>
            <a:pPr algn="ctr" defTabSz="1219140"/>
            <a:r>
              <a:rPr lang="en-GB" sz="1400" dirty="0">
                <a:solidFill>
                  <a:prstClr val="white"/>
                </a:solidFill>
                <a:latin typeface="Tahoma" pitchFamily="34" charset="0"/>
                <a:ea typeface="Tahoma" pitchFamily="34" charset="0"/>
                <a:cs typeface="Tahoma" pitchFamily="34" charset="0"/>
              </a:rPr>
              <a:t>This is to ensure the statistical significance of the results for </a:t>
            </a:r>
            <a:r>
              <a:rPr lang="en-GB" sz="1400" b="1" dirty="0">
                <a:solidFill>
                  <a:prstClr val="white"/>
                </a:solidFill>
                <a:latin typeface="Tahoma" pitchFamily="34" charset="0"/>
                <a:ea typeface="Tahoma" pitchFamily="34" charset="0"/>
                <a:cs typeface="Tahoma" pitchFamily="34" charset="0"/>
              </a:rPr>
              <a:t>each</a:t>
            </a:r>
            <a:r>
              <a:rPr lang="en-GB" sz="1400" dirty="0">
                <a:solidFill>
                  <a:prstClr val="white"/>
                </a:solidFill>
                <a:latin typeface="Tahoma" pitchFamily="34" charset="0"/>
                <a:ea typeface="Tahoma" pitchFamily="34" charset="0"/>
                <a:cs typeface="Tahoma" pitchFamily="34" charset="0"/>
              </a:rPr>
              <a:t> segment. It means that had we surveyed everyone in our segment population the answer to a given question would fall within 6 percentage points of our research result (in either direction) on 95 occasions </a:t>
            </a:r>
            <a:br>
              <a:rPr lang="en-GB" sz="1400" dirty="0">
                <a:solidFill>
                  <a:prstClr val="white"/>
                </a:solidFill>
                <a:latin typeface="Tahoma" pitchFamily="34" charset="0"/>
                <a:ea typeface="Tahoma" pitchFamily="34" charset="0"/>
                <a:cs typeface="Tahoma" pitchFamily="34" charset="0"/>
              </a:rPr>
            </a:br>
            <a:r>
              <a:rPr lang="en-GB" sz="1400" dirty="0">
                <a:solidFill>
                  <a:prstClr val="white"/>
                </a:solidFill>
                <a:latin typeface="Tahoma" pitchFamily="34" charset="0"/>
                <a:ea typeface="Tahoma" pitchFamily="34" charset="0"/>
                <a:cs typeface="Tahoma" pitchFamily="34" charset="0"/>
              </a:rPr>
              <a:t>out of 100. </a:t>
            </a:r>
          </a:p>
        </p:txBody>
      </p:sp>
      <p:graphicFrame>
        <p:nvGraphicFramePr>
          <p:cNvPr id="2" name="Table 1">
            <a:extLst>
              <a:ext uri="{FF2B5EF4-FFF2-40B4-BE49-F238E27FC236}">
                <a16:creationId xmlns:a16="http://schemas.microsoft.com/office/drawing/2014/main" xmlns="" id="{196FAD08-DF81-44A1-9D68-553808AA566F}"/>
              </a:ext>
            </a:extLst>
          </p:cNvPr>
          <p:cNvGraphicFramePr>
            <a:graphicFrameLocks noGrp="1"/>
          </p:cNvGraphicFramePr>
          <p:nvPr>
            <p:extLst>
              <p:ext uri="{D42A27DB-BD31-4B8C-83A1-F6EECF244321}">
                <p14:modId xmlns:p14="http://schemas.microsoft.com/office/powerpoint/2010/main" val="110641308"/>
              </p:ext>
            </p:extLst>
          </p:nvPr>
        </p:nvGraphicFramePr>
        <p:xfrm>
          <a:off x="4152899" y="1355856"/>
          <a:ext cx="5546649" cy="5212900"/>
        </p:xfrm>
        <a:graphic>
          <a:graphicData uri="http://schemas.openxmlformats.org/drawingml/2006/table">
            <a:tbl>
              <a:tblPr/>
              <a:tblGrid>
                <a:gridCol w="1743233">
                  <a:extLst>
                    <a:ext uri="{9D8B030D-6E8A-4147-A177-3AD203B41FA5}">
                      <a16:colId xmlns:a16="http://schemas.microsoft.com/office/drawing/2014/main" xmlns="" val="2624773119"/>
                    </a:ext>
                  </a:extLst>
                </a:gridCol>
                <a:gridCol w="1759079">
                  <a:extLst>
                    <a:ext uri="{9D8B030D-6E8A-4147-A177-3AD203B41FA5}">
                      <a16:colId xmlns:a16="http://schemas.microsoft.com/office/drawing/2014/main" xmlns="" val="747728175"/>
                    </a:ext>
                  </a:extLst>
                </a:gridCol>
                <a:gridCol w="2044337">
                  <a:extLst>
                    <a:ext uri="{9D8B030D-6E8A-4147-A177-3AD203B41FA5}">
                      <a16:colId xmlns:a16="http://schemas.microsoft.com/office/drawing/2014/main" xmlns="" val="1303676991"/>
                    </a:ext>
                  </a:extLst>
                </a:gridCol>
              </a:tblGrid>
              <a:tr h="324937">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w="12700" cap="flat" cmpd="sng" algn="ctr">
                      <a:solidFill>
                        <a:srgbClr val="000000"/>
                      </a:solidFill>
                      <a:prstDash val="solid"/>
                      <a:round/>
                      <a:headEnd type="none" w="med" len="med"/>
                      <a:tailEnd type="none" w="med" len="med"/>
                    </a:lnR>
                    <a:lnT>
                      <a:noFill/>
                    </a:lnT>
                    <a:lnB>
                      <a:noFill/>
                    </a:lnB>
                  </a:tcPr>
                </a:tc>
                <a:tc rowSpan="2">
                  <a:txBody>
                    <a:bodyPr/>
                    <a:lstStyle/>
                    <a:p>
                      <a:pPr algn="l" fontAlgn="t"/>
                      <a:r>
                        <a:rPr lang="en-GB" sz="800" b="1" i="0" u="none" strike="noStrike">
                          <a:solidFill>
                            <a:srgbClr val="000000"/>
                          </a:solidFill>
                          <a:effectLst/>
                          <a:latin typeface="Tahoma" panose="020B0604030504040204" pitchFamily="34" charset="0"/>
                        </a:rPr>
                        <a:t>% of Target Achieved</a:t>
                      </a:r>
                    </a:p>
                  </a:txBody>
                  <a:tcPr marL="5623" marR="5623" marT="562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rowSpan="2">
                  <a:txBody>
                    <a:bodyPr/>
                    <a:lstStyle/>
                    <a:p>
                      <a:pPr algn="l" fontAlgn="t"/>
                      <a:r>
                        <a:rPr lang="en-GB" sz="800" b="1" i="0" u="none" strike="noStrike" dirty="0">
                          <a:solidFill>
                            <a:srgbClr val="000000"/>
                          </a:solidFill>
                          <a:effectLst/>
                          <a:latin typeface="Tahoma" panose="020B0604030504040204" pitchFamily="34" charset="0"/>
                        </a:rPr>
                        <a:t>Actual volume of Survey Completes achieved </a:t>
                      </a:r>
                    </a:p>
                  </a:txBody>
                  <a:tcPr marL="5623" marR="5623" marT="562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3945588578"/>
                  </a:ext>
                </a:extLst>
              </a:tr>
              <a:tr h="186355">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124714079"/>
                  </a:ext>
                </a:extLst>
              </a:tr>
              <a:tr h="198940">
                <a:tc gridSpan="3">
                  <a:txBody>
                    <a:bodyPr/>
                    <a:lstStyle/>
                    <a:p>
                      <a:pPr algn="ctr" fontAlgn="b"/>
                      <a:r>
                        <a:rPr lang="en-GB" sz="1000" b="1" i="0" u="none" strike="noStrike">
                          <a:solidFill>
                            <a:srgbClr val="000000"/>
                          </a:solidFill>
                          <a:effectLst/>
                          <a:latin typeface="Tahoma" panose="020B0604030504040204" pitchFamily="34" charset="0"/>
                        </a:rPr>
                        <a:t>Age Band</a:t>
                      </a:r>
                    </a:p>
                  </a:txBody>
                  <a:tcPr marL="5623" marR="5623" marT="56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4100065599"/>
                  </a:ext>
                </a:extLst>
              </a:tr>
              <a:tr h="192308">
                <a:tc>
                  <a:txBody>
                    <a:bodyPr/>
                    <a:lstStyle/>
                    <a:p>
                      <a:pPr algn="l" fontAlgn="b"/>
                      <a:r>
                        <a:rPr lang="en-GB" sz="1000" b="0" i="0" u="none" strike="noStrike">
                          <a:solidFill>
                            <a:srgbClr val="000000"/>
                          </a:solidFill>
                          <a:effectLst/>
                          <a:latin typeface="Tahoma" panose="020B0604030504040204" pitchFamily="34" charset="0"/>
                        </a:rPr>
                        <a:t>16-34</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87%</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399</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671846"/>
                  </a:ext>
                </a:extLst>
              </a:tr>
              <a:tr h="192308">
                <a:tc>
                  <a:txBody>
                    <a:bodyPr/>
                    <a:lstStyle/>
                    <a:p>
                      <a:pPr algn="l" fontAlgn="b"/>
                      <a:r>
                        <a:rPr lang="en-GB" sz="1000" b="0" i="0" u="none" strike="noStrike">
                          <a:solidFill>
                            <a:srgbClr val="000000"/>
                          </a:solidFill>
                          <a:effectLst/>
                          <a:latin typeface="Tahoma" panose="020B0604030504040204" pitchFamily="34" charset="0"/>
                        </a:rPr>
                        <a:t>35-49</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149%</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680</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0418801"/>
                  </a:ext>
                </a:extLst>
              </a:tr>
              <a:tr h="192308">
                <a:tc>
                  <a:txBody>
                    <a:bodyPr/>
                    <a:lstStyle/>
                    <a:p>
                      <a:pPr algn="l" fontAlgn="b"/>
                      <a:r>
                        <a:rPr lang="en-GB" sz="1000" b="0" i="0" u="none" strike="noStrike">
                          <a:solidFill>
                            <a:srgbClr val="000000"/>
                          </a:solidFill>
                          <a:effectLst/>
                          <a:latin typeface="Tahoma" panose="020B0604030504040204" pitchFamily="34" charset="0"/>
                        </a:rPr>
                        <a:t>50-64</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247%</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1129</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3941739"/>
                  </a:ext>
                </a:extLst>
              </a:tr>
              <a:tr h="198940">
                <a:tc>
                  <a:txBody>
                    <a:bodyPr/>
                    <a:lstStyle/>
                    <a:p>
                      <a:pPr algn="l" fontAlgn="b"/>
                      <a:r>
                        <a:rPr lang="en-GB" sz="1000" b="0" i="0" u="none" strike="noStrike">
                          <a:solidFill>
                            <a:srgbClr val="000000"/>
                          </a:solidFill>
                          <a:effectLst/>
                          <a:latin typeface="Tahoma" panose="020B0604030504040204" pitchFamily="34" charset="0"/>
                        </a:rPr>
                        <a:t>65+</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220%</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1078</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6798880"/>
                  </a:ext>
                </a:extLst>
              </a:tr>
              <a:tr h="198940">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0299380"/>
                  </a:ext>
                </a:extLst>
              </a:tr>
              <a:tr h="198940">
                <a:tc gridSpan="3">
                  <a:txBody>
                    <a:bodyPr/>
                    <a:lstStyle/>
                    <a:p>
                      <a:pPr algn="ctr" fontAlgn="b"/>
                      <a:r>
                        <a:rPr lang="en-GB" sz="1000" b="1" i="0" u="none" strike="noStrike">
                          <a:solidFill>
                            <a:srgbClr val="000000"/>
                          </a:solidFill>
                          <a:effectLst/>
                          <a:latin typeface="Tahoma" panose="020B0604030504040204" pitchFamily="34" charset="0"/>
                        </a:rPr>
                        <a:t>Gender</a:t>
                      </a:r>
                    </a:p>
                  </a:txBody>
                  <a:tcPr marL="5623" marR="5623" marT="56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483342456"/>
                  </a:ext>
                </a:extLst>
              </a:tr>
              <a:tr h="192308">
                <a:tc>
                  <a:txBody>
                    <a:bodyPr/>
                    <a:lstStyle/>
                    <a:p>
                      <a:pPr algn="l" fontAlgn="b"/>
                      <a:r>
                        <a:rPr lang="en-GB" sz="1000" b="0" i="0" u="none" strike="noStrike">
                          <a:solidFill>
                            <a:srgbClr val="000000"/>
                          </a:solidFill>
                          <a:effectLst/>
                          <a:latin typeface="Tahoma" panose="020B0604030504040204" pitchFamily="34" charset="0"/>
                        </a:rPr>
                        <a:t>Male</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170%</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1531</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4075055"/>
                  </a:ext>
                </a:extLst>
              </a:tr>
              <a:tr h="198940">
                <a:tc>
                  <a:txBody>
                    <a:bodyPr/>
                    <a:lstStyle/>
                    <a:p>
                      <a:pPr algn="l" fontAlgn="b"/>
                      <a:r>
                        <a:rPr lang="en-GB" sz="1000" b="0" i="0" u="none" strike="noStrike">
                          <a:solidFill>
                            <a:srgbClr val="000000"/>
                          </a:solidFill>
                          <a:effectLst/>
                          <a:latin typeface="Tahoma" panose="020B0604030504040204" pitchFamily="34" charset="0"/>
                        </a:rPr>
                        <a:t>Female</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172%</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1652</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1500429"/>
                  </a:ext>
                </a:extLst>
              </a:tr>
              <a:tr h="198940">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0650270"/>
                  </a:ext>
                </a:extLst>
              </a:tr>
              <a:tr h="198940">
                <a:tc gridSpan="3">
                  <a:txBody>
                    <a:bodyPr/>
                    <a:lstStyle/>
                    <a:p>
                      <a:pPr algn="ctr" fontAlgn="b"/>
                      <a:r>
                        <a:rPr lang="en-GB" sz="1000" b="1" i="0" u="none" strike="noStrike">
                          <a:solidFill>
                            <a:srgbClr val="000000"/>
                          </a:solidFill>
                          <a:effectLst/>
                          <a:latin typeface="Tahoma" panose="020B0604030504040204" pitchFamily="34" charset="0"/>
                        </a:rPr>
                        <a:t>Local Authority</a:t>
                      </a:r>
                    </a:p>
                  </a:txBody>
                  <a:tcPr marL="5623" marR="5623" marT="56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226768763"/>
                  </a:ext>
                </a:extLst>
              </a:tr>
              <a:tr h="192308">
                <a:tc>
                  <a:txBody>
                    <a:bodyPr/>
                    <a:lstStyle/>
                    <a:p>
                      <a:pPr algn="l" fontAlgn="b"/>
                      <a:r>
                        <a:rPr lang="en-GB" sz="1000" b="0" i="0" u="none" strike="noStrike">
                          <a:solidFill>
                            <a:srgbClr val="000000"/>
                          </a:solidFill>
                          <a:effectLst/>
                          <a:latin typeface="Tahoma" panose="020B0604030504040204" pitchFamily="34" charset="0"/>
                        </a:rPr>
                        <a:t>Boston</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98%</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262</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0642516"/>
                  </a:ext>
                </a:extLst>
              </a:tr>
              <a:tr h="192308">
                <a:tc>
                  <a:txBody>
                    <a:bodyPr/>
                    <a:lstStyle/>
                    <a:p>
                      <a:pPr algn="l" fontAlgn="b"/>
                      <a:r>
                        <a:rPr lang="en-GB" sz="1000" b="0" i="0" u="none" strike="noStrike">
                          <a:solidFill>
                            <a:srgbClr val="000000"/>
                          </a:solidFill>
                          <a:effectLst/>
                          <a:latin typeface="Tahoma" panose="020B0604030504040204" pitchFamily="34" charset="0"/>
                        </a:rPr>
                        <a:t>East Lindsey</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264%</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703</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7829006"/>
                  </a:ext>
                </a:extLst>
              </a:tr>
              <a:tr h="192308">
                <a:tc>
                  <a:txBody>
                    <a:bodyPr/>
                    <a:lstStyle/>
                    <a:p>
                      <a:pPr algn="l" fontAlgn="b"/>
                      <a:r>
                        <a:rPr lang="en-GB" sz="1000" b="0" i="0" u="none" strike="noStrike">
                          <a:solidFill>
                            <a:srgbClr val="000000"/>
                          </a:solidFill>
                          <a:effectLst/>
                          <a:latin typeface="Tahoma" panose="020B0604030504040204" pitchFamily="34" charset="0"/>
                        </a:rPr>
                        <a:t>Lincoln</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147%</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392</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1587874"/>
                  </a:ext>
                </a:extLst>
              </a:tr>
              <a:tr h="192308">
                <a:tc>
                  <a:txBody>
                    <a:bodyPr/>
                    <a:lstStyle/>
                    <a:p>
                      <a:pPr algn="l" fontAlgn="b"/>
                      <a:r>
                        <a:rPr lang="en-GB" sz="1000" b="0" i="0" u="none" strike="noStrike">
                          <a:solidFill>
                            <a:srgbClr val="000000"/>
                          </a:solidFill>
                          <a:effectLst/>
                          <a:latin typeface="Tahoma" panose="020B0604030504040204" pitchFamily="34" charset="0"/>
                        </a:rPr>
                        <a:t>North Kesteven</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223%</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593</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7719085"/>
                  </a:ext>
                </a:extLst>
              </a:tr>
              <a:tr h="192308">
                <a:tc>
                  <a:txBody>
                    <a:bodyPr/>
                    <a:lstStyle/>
                    <a:p>
                      <a:pPr algn="l" fontAlgn="b"/>
                      <a:r>
                        <a:rPr lang="en-GB" sz="1000" b="0" i="0" u="none" strike="noStrike">
                          <a:solidFill>
                            <a:srgbClr val="000000"/>
                          </a:solidFill>
                          <a:effectLst/>
                          <a:latin typeface="Tahoma" panose="020B0604030504040204" pitchFamily="34" charset="0"/>
                        </a:rPr>
                        <a:t>South Holland</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154%</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410</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4186745"/>
                  </a:ext>
                </a:extLst>
              </a:tr>
              <a:tr h="192308">
                <a:tc>
                  <a:txBody>
                    <a:bodyPr/>
                    <a:lstStyle/>
                    <a:p>
                      <a:pPr algn="l" fontAlgn="b"/>
                      <a:r>
                        <a:rPr lang="en-GB" sz="1000" b="0" i="0" u="none" strike="noStrike">
                          <a:solidFill>
                            <a:srgbClr val="000000"/>
                          </a:solidFill>
                          <a:effectLst/>
                          <a:latin typeface="Tahoma" panose="020B0604030504040204" pitchFamily="34" charset="0"/>
                        </a:rPr>
                        <a:t>South Kesteven</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170%</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451</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8429190"/>
                  </a:ext>
                </a:extLst>
              </a:tr>
              <a:tr h="198940">
                <a:tc>
                  <a:txBody>
                    <a:bodyPr/>
                    <a:lstStyle/>
                    <a:p>
                      <a:pPr algn="l" fontAlgn="b"/>
                      <a:r>
                        <a:rPr lang="en-GB" sz="1000" b="0" i="0" u="none" strike="noStrike">
                          <a:solidFill>
                            <a:srgbClr val="000000"/>
                          </a:solidFill>
                          <a:effectLst/>
                          <a:latin typeface="Tahoma" panose="020B0604030504040204" pitchFamily="34" charset="0"/>
                        </a:rPr>
                        <a:t>West Lindsey</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179%</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475</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7578102"/>
                  </a:ext>
                </a:extLst>
              </a:tr>
              <a:tr h="198940">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9523134"/>
                  </a:ext>
                </a:extLst>
              </a:tr>
              <a:tr h="198940">
                <a:tc gridSpan="3">
                  <a:txBody>
                    <a:bodyPr/>
                    <a:lstStyle/>
                    <a:p>
                      <a:pPr algn="ctr" fontAlgn="b"/>
                      <a:r>
                        <a:rPr lang="en-GB" sz="1000" b="1" i="0" u="none" strike="noStrike">
                          <a:solidFill>
                            <a:srgbClr val="000000"/>
                          </a:solidFill>
                          <a:effectLst/>
                          <a:latin typeface="Tahoma" panose="020B0604030504040204" pitchFamily="34" charset="0"/>
                        </a:rPr>
                        <a:t>Socio Economic Group</a:t>
                      </a:r>
                    </a:p>
                  </a:txBody>
                  <a:tcPr marL="5623" marR="5623" marT="56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653339596"/>
                  </a:ext>
                </a:extLst>
              </a:tr>
              <a:tr h="192308">
                <a:tc>
                  <a:txBody>
                    <a:bodyPr/>
                    <a:lstStyle/>
                    <a:p>
                      <a:pPr algn="l" fontAlgn="b"/>
                      <a:r>
                        <a:rPr lang="en-GB" sz="1000" b="0" i="0" u="none" strike="noStrike">
                          <a:solidFill>
                            <a:srgbClr val="000000"/>
                          </a:solidFill>
                          <a:effectLst/>
                          <a:latin typeface="Tahoma" panose="020B0604030504040204" pitchFamily="34" charset="0"/>
                        </a:rPr>
                        <a:t>ABC1</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225%</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2421</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7667693"/>
                  </a:ext>
                </a:extLst>
              </a:tr>
              <a:tr h="198940">
                <a:tc>
                  <a:txBody>
                    <a:bodyPr/>
                    <a:lstStyle/>
                    <a:p>
                      <a:pPr algn="l" fontAlgn="b"/>
                      <a:r>
                        <a:rPr lang="en-GB" sz="1000" b="0" i="0" u="none" strike="noStrike">
                          <a:solidFill>
                            <a:srgbClr val="000000"/>
                          </a:solidFill>
                          <a:effectLst/>
                          <a:latin typeface="Tahoma" panose="020B0604030504040204" pitchFamily="34" charset="0"/>
                        </a:rPr>
                        <a:t>C2DES</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0" i="0" u="none" strike="noStrike">
                          <a:solidFill>
                            <a:srgbClr val="000000"/>
                          </a:solidFill>
                          <a:effectLst/>
                          <a:latin typeface="Tahoma" panose="020B0604030504040204" pitchFamily="34" charset="0"/>
                        </a:rPr>
                        <a:t>110%</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Tahoma" panose="020B0604030504040204" pitchFamily="34" charset="0"/>
                        </a:rPr>
                        <a:t>866</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3020456"/>
                  </a:ext>
                </a:extLst>
              </a:tr>
              <a:tr h="198940">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Tahoma" panose="020B0604030504040204" pitchFamily="34" charset="0"/>
                      </a:endParaRPr>
                    </a:p>
                  </a:txBody>
                  <a:tcPr marL="5623" marR="5623" marT="562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2146988"/>
                  </a:ext>
                </a:extLst>
              </a:tr>
              <a:tr h="198940">
                <a:tc>
                  <a:txBody>
                    <a:bodyPr/>
                    <a:lstStyle/>
                    <a:p>
                      <a:pPr algn="l" fontAlgn="b"/>
                      <a:r>
                        <a:rPr lang="en-GB" sz="1000" b="1" i="0" u="none" strike="noStrike">
                          <a:solidFill>
                            <a:srgbClr val="000000"/>
                          </a:solidFill>
                          <a:effectLst/>
                          <a:latin typeface="Tahoma" panose="020B0604030504040204" pitchFamily="34" charset="0"/>
                        </a:rPr>
                        <a:t>Total</a:t>
                      </a:r>
                    </a:p>
                  </a:txBody>
                  <a:tcPr marL="5623" marR="5623" marT="562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b"/>
                      <a:r>
                        <a:rPr lang="en-GB" sz="1000" b="1" i="0" u="none" strike="noStrike">
                          <a:solidFill>
                            <a:srgbClr val="000000"/>
                          </a:solidFill>
                          <a:effectLst/>
                          <a:latin typeface="Tahoma" panose="020B0604030504040204" pitchFamily="34" charset="0"/>
                        </a:rPr>
                        <a:t>177%</a:t>
                      </a:r>
                    </a:p>
                  </a:txBody>
                  <a:tcPr marL="5623" marR="5623" marT="5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000" b="1" i="0" u="none" strike="noStrike" dirty="0">
                          <a:solidFill>
                            <a:srgbClr val="000000"/>
                          </a:solidFill>
                          <a:effectLst/>
                          <a:latin typeface="Tahoma" panose="020B0604030504040204" pitchFamily="34" charset="0"/>
                        </a:rPr>
                        <a:t>3302</a:t>
                      </a:r>
                    </a:p>
                  </a:txBody>
                  <a:tcPr marL="5623" marR="5623" marT="56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5398915"/>
                  </a:ext>
                </a:extLst>
              </a:tr>
            </a:tbl>
          </a:graphicData>
        </a:graphic>
      </p:graphicFrame>
      <p:sp>
        <p:nvSpPr>
          <p:cNvPr id="4" name="Slide Number Placeholder 3">
            <a:extLst>
              <a:ext uri="{FF2B5EF4-FFF2-40B4-BE49-F238E27FC236}">
                <a16:creationId xmlns:a16="http://schemas.microsoft.com/office/drawing/2014/main" xmlns="" id="{E8374698-7298-40BA-9B6E-3249C8E95E72}"/>
              </a:ext>
            </a:extLst>
          </p:cNvPr>
          <p:cNvSpPr>
            <a:spLocks noGrp="1"/>
          </p:cNvSpPr>
          <p:nvPr>
            <p:ph type="sldNum" sz="quarter" idx="12"/>
          </p:nvPr>
        </p:nvSpPr>
        <p:spPr/>
        <p:txBody>
          <a:bodyPr/>
          <a:lstStyle/>
          <a:p>
            <a:fld id="{857A2A22-3899-4136-BDB9-36AC9C8678DA}" type="slidenum">
              <a:rPr lang="en-GB" smtClean="0"/>
              <a:t>5</a:t>
            </a:fld>
            <a:endParaRPr lang="en-GB"/>
          </a:p>
        </p:txBody>
      </p:sp>
    </p:spTree>
    <p:extLst>
      <p:ext uri="{BB962C8B-B14F-4D97-AF65-F5344CB8AC3E}">
        <p14:creationId xmlns:p14="http://schemas.microsoft.com/office/powerpoint/2010/main" val="102528229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3" name="Table 2">
            <a:extLst>
              <a:ext uri="{FF2B5EF4-FFF2-40B4-BE49-F238E27FC236}">
                <a16:creationId xmlns:a16="http://schemas.microsoft.com/office/drawing/2014/main" xmlns="" id="{3CF3B137-0DC1-4F78-B080-FF1D93997FBD}"/>
              </a:ext>
            </a:extLst>
          </p:cNvPr>
          <p:cNvGraphicFramePr>
            <a:graphicFrameLocks noGrp="1"/>
          </p:cNvGraphicFramePr>
          <p:nvPr>
            <p:extLst>
              <p:ext uri="{D42A27DB-BD31-4B8C-83A1-F6EECF244321}">
                <p14:modId xmlns:p14="http://schemas.microsoft.com/office/powerpoint/2010/main" val="1500702082"/>
              </p:ext>
            </p:extLst>
          </p:nvPr>
        </p:nvGraphicFramePr>
        <p:xfrm>
          <a:off x="516192" y="760288"/>
          <a:ext cx="8719487" cy="5918804"/>
        </p:xfrm>
        <a:graphic>
          <a:graphicData uri="http://schemas.openxmlformats.org/drawingml/2006/table">
            <a:tbl>
              <a:tblPr/>
              <a:tblGrid>
                <a:gridCol w="8719487">
                  <a:extLst>
                    <a:ext uri="{9D8B030D-6E8A-4147-A177-3AD203B41FA5}">
                      <a16:colId xmlns:a16="http://schemas.microsoft.com/office/drawing/2014/main" xmlns="" val="1959019866"/>
                    </a:ext>
                  </a:extLst>
                </a:gridCol>
              </a:tblGrid>
              <a:tr h="643146">
                <a:tc>
                  <a:txBody>
                    <a:bodyPr/>
                    <a:lstStyle/>
                    <a:p>
                      <a:pPr algn="l" fontAlgn="t"/>
                      <a:r>
                        <a:rPr lang="en-GB" sz="1000" b="0" i="0" u="none" strike="noStrike" dirty="0">
                          <a:solidFill>
                            <a:srgbClr val="000000"/>
                          </a:solidFill>
                          <a:effectLst/>
                          <a:latin typeface="Tahoma" panose="020B0604030504040204" pitchFamily="34" charset="0"/>
                        </a:rPr>
                        <a:t>The things that have lead to me feeling unsafe the most usually stem from general antisocial behaviour, such as street harassment from men (usually sexual but not always) as well drunken or drug effected people behaving really strangely. For example </a:t>
                      </a:r>
                      <a:r>
                        <a:rPr lang="en-GB" sz="1000" b="0" i="0" u="none" strike="noStrike" dirty="0">
                          <a:solidFill>
                            <a:srgbClr val="000000"/>
                          </a:solidFill>
                          <a:effectLst/>
                          <a:highlight>
                            <a:srgbClr val="FFFF00"/>
                          </a:highlight>
                          <a:latin typeface="Tahoma" panose="020B0604030504040204" pitchFamily="34" charset="0"/>
                        </a:rPr>
                        <a:t>since September I have essentially stopped walking in the city at night, even with groups because I rarely feel safe to do so, </a:t>
                      </a:r>
                      <a:r>
                        <a:rPr lang="en-GB" sz="1000" b="0" i="0" u="none" strike="noStrike" dirty="0">
                          <a:solidFill>
                            <a:srgbClr val="000000"/>
                          </a:solidFill>
                          <a:effectLst/>
                          <a:latin typeface="Tahoma" panose="020B0604030504040204" pitchFamily="34" charset="0"/>
                        </a:rPr>
                        <a:t>in the times I have gone out at night/in the dark I would say about 2/3 times something at least uncomfortable would happen, if not more aggressive and scary</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3914834"/>
                  </a:ext>
                </a:extLst>
              </a:tr>
              <a:tr h="1121009">
                <a:tc>
                  <a:txBody>
                    <a:bodyPr/>
                    <a:lstStyle/>
                    <a:p>
                      <a:pPr algn="l" fontAlgn="t"/>
                      <a:r>
                        <a:rPr lang="en-GB" sz="1000" b="0" i="0" u="none" strike="noStrike">
                          <a:solidFill>
                            <a:srgbClr val="000000"/>
                          </a:solidFill>
                          <a:effectLst/>
                          <a:latin typeface="Tahoma" panose="020B0604030504040204" pitchFamily="34" charset="0"/>
                        </a:rPr>
                        <a:t>I am always walking to my office just by Lincoln High Street in the very early hours - I rarely see police officers out and about at any time of day but it's even more obvious in the early hours. This wouldn't be so much of an issue if there weren't the forever growing number of junkies and 'homeless' about overnight. I am more and more tired each week of having to see them, be verbally abused by them and have to change the route I walk because of them. Yes I know I can call the police in an emergency however I can't help thinking having even the something resembling a police presence around the high street area would naturally lessen the amount of anti social behaviour. I believe this city is just too soft with enforcing the law. Even bicycles being ridden at high speed down the high street is bad (I've even been crashed into in the past) and very dangerous yet there aren't police to stop it so why wouldn't they just carry on?</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9834710"/>
                  </a:ext>
                </a:extLst>
              </a:tr>
              <a:tr h="643388">
                <a:tc>
                  <a:txBody>
                    <a:bodyPr/>
                    <a:lstStyle/>
                    <a:p>
                      <a:pPr algn="l" fontAlgn="t"/>
                      <a:r>
                        <a:rPr lang="en-GB" sz="1000" b="0" i="0" u="none" strike="noStrike" dirty="0">
                          <a:solidFill>
                            <a:srgbClr val="000000"/>
                          </a:solidFill>
                          <a:effectLst/>
                          <a:latin typeface="Tahoma" panose="020B0604030504040204" pitchFamily="34" charset="0"/>
                        </a:rPr>
                        <a:t>The lack of police support on our streets. The lack of police support when crime has been committed. And response times that is if they respond at all. The statement at the beginning of this survey says it all get the motorist, invest more to get more from the motorist is this rely the police priority or should it be burglary shop lifting violence drug abuse and so on. </a:t>
                      </a:r>
                      <a:r>
                        <a:rPr lang="en-GB" sz="1000" b="0" i="0" u="none" strike="noStrike" dirty="0">
                          <a:solidFill>
                            <a:srgbClr val="000000"/>
                          </a:solidFill>
                          <a:effectLst/>
                          <a:highlight>
                            <a:srgbClr val="FFFF00"/>
                          </a:highlight>
                          <a:latin typeface="Tahoma" panose="020B0604030504040204" pitchFamily="34" charset="0"/>
                        </a:rPr>
                        <a:t>Where are the police when we need them ???? chasing a poor motorist in there nice new pursuit cars I suspect.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9208336"/>
                  </a:ext>
                </a:extLst>
              </a:tr>
              <a:tr h="480603">
                <a:tc>
                  <a:txBody>
                    <a:bodyPr/>
                    <a:lstStyle/>
                    <a:p>
                      <a:pPr algn="l" fontAlgn="t"/>
                      <a:r>
                        <a:rPr lang="en-GB" sz="1000" b="0" i="0" u="none" strike="noStrike" dirty="0">
                          <a:solidFill>
                            <a:srgbClr val="000000"/>
                          </a:solidFill>
                          <a:effectLst/>
                          <a:latin typeface="Tahoma" panose="020B0604030504040204" pitchFamily="34" charset="0"/>
                        </a:rPr>
                        <a:t>The closing of Bracebridge Heath Police Station and </a:t>
                      </a:r>
                      <a:r>
                        <a:rPr lang="en-GB" sz="1000" b="0" i="0" u="none" strike="noStrike" dirty="0">
                          <a:solidFill>
                            <a:srgbClr val="000000"/>
                          </a:solidFill>
                          <a:effectLst/>
                          <a:highlight>
                            <a:srgbClr val="FFFF00"/>
                          </a:highlight>
                          <a:latin typeface="Tahoma" panose="020B0604030504040204" pitchFamily="34" charset="0"/>
                        </a:rPr>
                        <a:t>officers moving from Bracebridge Heath and North Hykeham Police station to South Park.</a:t>
                      </a:r>
                      <a:br>
                        <a:rPr lang="en-GB" sz="1000" b="0" i="0" u="none" strike="noStrike" dirty="0">
                          <a:solidFill>
                            <a:srgbClr val="000000"/>
                          </a:solidFill>
                          <a:effectLst/>
                          <a:highlight>
                            <a:srgbClr val="FFFF00"/>
                          </a:highlight>
                          <a:latin typeface="Tahoma" panose="020B0604030504040204" pitchFamily="34" charset="0"/>
                        </a:rPr>
                      </a:br>
                      <a:r>
                        <a:rPr lang="en-GB" sz="1000" b="0" i="0" u="none" strike="noStrike" dirty="0">
                          <a:solidFill>
                            <a:srgbClr val="000000"/>
                          </a:solidFill>
                          <a:effectLst/>
                          <a:highlight>
                            <a:srgbClr val="FFFF00"/>
                          </a:highlight>
                          <a:latin typeface="Tahoma" panose="020B0604030504040204" pitchFamily="34" charset="0"/>
                        </a:rPr>
                        <a:t>The area has a distinctive lack of police presence, and reduced police response, due to loss of officers.</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6620434"/>
                  </a:ext>
                </a:extLst>
              </a:tr>
              <a:tr h="488354">
                <a:tc>
                  <a:txBody>
                    <a:bodyPr/>
                    <a:lstStyle/>
                    <a:p>
                      <a:pPr algn="l" fontAlgn="t"/>
                      <a:r>
                        <a:rPr lang="en-GB" sz="1000" b="0" i="0" u="none" strike="noStrike">
                          <a:solidFill>
                            <a:srgbClr val="000000"/>
                          </a:solidFill>
                          <a:effectLst/>
                          <a:latin typeface="Tahoma" panose="020B0604030504040204" pitchFamily="34" charset="0"/>
                        </a:rPr>
                        <a:t>Street knives, youths taking over the town centre on bikes in what after all is a pedestrianized zone, street drinkers all over the place, illicit goods traded from all amounts of 'Euro Food Stores', drug taking and public urination all over. It is not a nice place anymore.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9673035"/>
                  </a:ext>
                </a:extLst>
              </a:tr>
              <a:tr h="643146">
                <a:tc>
                  <a:txBody>
                    <a:bodyPr/>
                    <a:lstStyle/>
                    <a:p>
                      <a:pPr algn="l" fontAlgn="t"/>
                      <a:r>
                        <a:rPr lang="en-GB" sz="1000" b="0" i="0" u="none" strike="noStrike" dirty="0">
                          <a:solidFill>
                            <a:srgbClr val="000000"/>
                          </a:solidFill>
                          <a:effectLst/>
                          <a:latin typeface="Tahoma" panose="020B0604030504040204" pitchFamily="34" charset="0"/>
                        </a:rPr>
                        <a:t>We live in Horncastle, recent criminal activity - arson in high street, wing mirrors smashed off cars, windows put through, racist graffiti, strong smell of drugs on our estate. Called the police over the summer to report anti social behaviour in street at around midnight. </a:t>
                      </a:r>
                      <a:r>
                        <a:rPr lang="en-GB" sz="1000" b="0" i="0" u="none" strike="noStrike" dirty="0">
                          <a:solidFill>
                            <a:srgbClr val="000000"/>
                          </a:solidFill>
                          <a:effectLst/>
                          <a:highlight>
                            <a:srgbClr val="FFFF00"/>
                          </a:highlight>
                          <a:latin typeface="Tahoma" panose="020B0604030504040204" pitchFamily="34" charset="0"/>
                        </a:rPr>
                        <a:t>Children running in road, one nearly run over by car and parents drinking and shouting and swearing. Told not our problem, phone council. </a:t>
                      </a:r>
                      <a:r>
                        <a:rPr lang="en-GB" sz="1000" b="0" i="0" u="none" strike="noStrike" dirty="0">
                          <a:solidFill>
                            <a:srgbClr val="000000"/>
                          </a:solidFill>
                          <a:effectLst/>
                          <a:latin typeface="Tahoma" panose="020B0604030504040204" pitchFamily="34" charset="0"/>
                        </a:rPr>
                        <a:t>Frightening to have that outside your door, I have two small children and no one cares.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4446444"/>
                  </a:ext>
                </a:extLst>
              </a:tr>
              <a:tr h="596879">
                <a:tc>
                  <a:txBody>
                    <a:bodyPr/>
                    <a:lstStyle/>
                    <a:p>
                      <a:pPr algn="l" fontAlgn="t"/>
                      <a:r>
                        <a:rPr lang="en-GB" sz="1000" b="0" i="0" u="none" strike="noStrike" dirty="0">
                          <a:solidFill>
                            <a:srgbClr val="000000"/>
                          </a:solidFill>
                          <a:effectLst/>
                          <a:latin typeface="Tahoma" panose="020B0604030504040204" pitchFamily="34" charset="0"/>
                        </a:rPr>
                        <a:t>When I moved to Spalding the incidents of burglary and sexual assault were unheard of now it seems a regular occurrence the community feel from the town has gone. There are </a:t>
                      </a:r>
                      <a:r>
                        <a:rPr lang="en-GB" sz="1000" b="0" i="0" u="none" strike="noStrike" dirty="0">
                          <a:solidFill>
                            <a:srgbClr val="000000"/>
                          </a:solidFill>
                          <a:effectLst/>
                          <a:highlight>
                            <a:srgbClr val="FFFF00"/>
                          </a:highlight>
                          <a:latin typeface="Tahoma" panose="020B0604030504040204" pitchFamily="34" charset="0"/>
                        </a:rPr>
                        <a:t>people cycling on pavements, without lights and parking wherever they feel like</a:t>
                      </a:r>
                      <a:r>
                        <a:rPr lang="en-GB" sz="1000" b="0" i="0" u="none" strike="noStrike" dirty="0">
                          <a:solidFill>
                            <a:srgbClr val="000000"/>
                          </a:solidFill>
                          <a:effectLst/>
                          <a:latin typeface="Tahoma" panose="020B0604030504040204" pitchFamily="34" charset="0"/>
                        </a:rPr>
                        <a:t>, vehicles I have reported that don’t have tax and MOTs has increased, there is just no Police force to deal with these criminal issues.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9001002"/>
                  </a:ext>
                </a:extLst>
              </a:tr>
              <a:tr h="480603">
                <a:tc>
                  <a:txBody>
                    <a:bodyPr/>
                    <a:lstStyle/>
                    <a:p>
                      <a:pPr algn="l" fontAlgn="t"/>
                      <a:r>
                        <a:rPr lang="en-GB" sz="1000" b="0" i="0" u="none" strike="noStrike">
                          <a:solidFill>
                            <a:srgbClr val="000000"/>
                          </a:solidFill>
                          <a:effectLst/>
                          <a:latin typeface="Tahoma" panose="020B0604030504040204" pitchFamily="34" charset="0"/>
                        </a:rPr>
                        <a:t>When we first moved here just over 3 years ago we never really heard about much crime, now unfortunately it seems to be a fortnightly occurrence, mostly theft from farmers or theft from people's gardens/garages, and of course the increase in hare coursing.</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082806"/>
                  </a:ext>
                </a:extLst>
              </a:tr>
              <a:tr h="472852">
                <a:tc>
                  <a:txBody>
                    <a:bodyPr/>
                    <a:lstStyle/>
                    <a:p>
                      <a:pPr algn="l" fontAlgn="t"/>
                      <a:r>
                        <a:rPr lang="en-GB" sz="1000" b="0" i="0" u="none" strike="noStrike" dirty="0">
                          <a:solidFill>
                            <a:srgbClr val="000000"/>
                          </a:solidFill>
                          <a:effectLst/>
                          <a:latin typeface="Tahoma" panose="020B0604030504040204" pitchFamily="34" charset="0"/>
                        </a:rPr>
                        <a:t>Increased crime, Robbery, trespass, fly tipping, stolen cars left burned out in fields and very little appears to be done or criminals caught etc. </a:t>
                      </a:r>
                      <a:r>
                        <a:rPr lang="en-GB" sz="1000" b="0" i="0" u="none" strike="noStrike" dirty="0">
                          <a:solidFill>
                            <a:srgbClr val="000000"/>
                          </a:solidFill>
                          <a:effectLst/>
                          <a:highlight>
                            <a:srgbClr val="FFFF00"/>
                          </a:highlight>
                          <a:latin typeface="Tahoma" panose="020B0604030504040204" pitchFamily="34" charset="0"/>
                        </a:rPr>
                        <a:t>The feeling in most rural communities is that the rural settlements are left to fend for themselves and the countryside is getting lawless</a:t>
                      </a:r>
                      <a:r>
                        <a:rPr lang="en-GB" sz="1000" b="0" i="0" u="none" strike="noStrike" dirty="0">
                          <a:solidFill>
                            <a:srgbClr val="000000"/>
                          </a:solidFill>
                          <a:effectLst/>
                          <a:latin typeface="Tahoma" panose="020B0604030504040204" pitchFamily="34" charset="0"/>
                        </a:rPr>
                        <a:t>.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7699497"/>
                  </a:ext>
                </a:extLst>
              </a:tr>
              <a:tr h="348824">
                <a:tc>
                  <a:txBody>
                    <a:bodyPr/>
                    <a:lstStyle/>
                    <a:p>
                      <a:pPr algn="l" fontAlgn="t"/>
                      <a:r>
                        <a:rPr lang="en-GB" sz="1000" b="0" i="0" u="none" strike="noStrike" dirty="0">
                          <a:solidFill>
                            <a:srgbClr val="000000"/>
                          </a:solidFill>
                          <a:effectLst/>
                          <a:latin typeface="Tahoma" panose="020B0604030504040204" pitchFamily="34" charset="0"/>
                        </a:rPr>
                        <a:t>Too many beggars on streets which make you feel vulnerable. </a:t>
                      </a:r>
                      <a:r>
                        <a:rPr lang="en-GB" sz="1000" b="0" i="0" u="none" strike="noStrike" dirty="0">
                          <a:solidFill>
                            <a:srgbClr val="000000"/>
                          </a:solidFill>
                          <a:effectLst/>
                          <a:highlight>
                            <a:srgbClr val="FFFF00"/>
                          </a:highlight>
                          <a:latin typeface="Tahoma" panose="020B0604030504040204" pitchFamily="34" charset="0"/>
                        </a:rPr>
                        <a:t>Street lighting goes off early making you feel isolated</a:t>
                      </a:r>
                      <a:r>
                        <a:rPr lang="en-GB" sz="1000" b="0" i="0" u="none" strike="noStrike" dirty="0">
                          <a:solidFill>
                            <a:srgbClr val="000000"/>
                          </a:solidFill>
                          <a:effectLst/>
                          <a:latin typeface="Tahoma" panose="020B0604030504040204" pitchFamily="34" charset="0"/>
                        </a:rPr>
                        <a:t>.  Not enough police presence seen </a:t>
                      </a:r>
                    </a:p>
                  </a:txBody>
                  <a:tcPr marL="5737" marR="5737" marT="57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6252397"/>
                  </a:ext>
                </a:extLst>
              </a:tr>
            </a:tbl>
          </a:graphicData>
        </a:graphic>
      </p:graphicFrame>
      <p:sp>
        <p:nvSpPr>
          <p:cNvPr id="7" name="Rectangle 6">
            <a:extLst>
              <a:ext uri="{FF2B5EF4-FFF2-40B4-BE49-F238E27FC236}">
                <a16:creationId xmlns:a16="http://schemas.microsoft.com/office/drawing/2014/main" xmlns="" id="{6A101E12-B96C-48F7-A8E6-F55FD5FA060C}"/>
              </a:ext>
            </a:extLst>
          </p:cNvPr>
          <p:cNvSpPr/>
          <p:nvPr/>
        </p:nvSpPr>
        <p:spPr>
          <a:xfrm>
            <a:off x="516192" y="113957"/>
            <a:ext cx="7551483" cy="523220"/>
          </a:xfrm>
          <a:prstGeom prst="rect">
            <a:avLst/>
          </a:prstGeom>
        </p:spPr>
        <p:txBody>
          <a:bodyPr wrap="square">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What has contributed the most to the feeling that your community is becoming a less safe place to live? Selected comments…….</a:t>
            </a:r>
          </a:p>
        </p:txBody>
      </p:sp>
      <p:sp>
        <p:nvSpPr>
          <p:cNvPr id="4" name="Slide Number Placeholder 3">
            <a:extLst>
              <a:ext uri="{FF2B5EF4-FFF2-40B4-BE49-F238E27FC236}">
                <a16:creationId xmlns:a16="http://schemas.microsoft.com/office/drawing/2014/main" xmlns="" id="{4BF04A5B-A84B-4DB3-83C0-DA45F578257C}"/>
              </a:ext>
            </a:extLst>
          </p:cNvPr>
          <p:cNvSpPr>
            <a:spLocks noGrp="1"/>
          </p:cNvSpPr>
          <p:nvPr>
            <p:ph type="sldNum" sz="quarter" idx="12"/>
          </p:nvPr>
        </p:nvSpPr>
        <p:spPr>
          <a:xfrm>
            <a:off x="9044782" y="958850"/>
            <a:ext cx="2844800" cy="476251"/>
          </a:xfrm>
        </p:spPr>
        <p:txBody>
          <a:bodyPr/>
          <a:lstStyle/>
          <a:p>
            <a:fld id="{50DE9A6E-8F21-484F-844E-94FEC60E2113}" type="slidenum">
              <a:rPr lang="en-US" smtClean="0"/>
              <a:t>50</a:t>
            </a:fld>
            <a:endParaRPr lang="en-US" dirty="0"/>
          </a:p>
        </p:txBody>
      </p:sp>
    </p:spTree>
    <p:extLst>
      <p:ext uri="{BB962C8B-B14F-4D97-AF65-F5344CB8AC3E}">
        <p14:creationId xmlns:p14="http://schemas.microsoft.com/office/powerpoint/2010/main" val="8521759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82C89B9F-6BC9-4DFE-A03D-794230EC4569}"/>
              </a:ext>
            </a:extLst>
          </p:cNvPr>
          <p:cNvGraphicFramePr>
            <a:graphicFrameLocks noGrp="1"/>
          </p:cNvGraphicFramePr>
          <p:nvPr>
            <p:extLst>
              <p:ext uri="{D42A27DB-BD31-4B8C-83A1-F6EECF244321}">
                <p14:modId xmlns:p14="http://schemas.microsoft.com/office/powerpoint/2010/main" val="4254533658"/>
              </p:ext>
            </p:extLst>
          </p:nvPr>
        </p:nvGraphicFramePr>
        <p:xfrm>
          <a:off x="133564" y="257175"/>
          <a:ext cx="9800851" cy="6328509"/>
        </p:xfrm>
        <a:graphic>
          <a:graphicData uri="http://schemas.openxmlformats.org/drawingml/2006/table">
            <a:tbl>
              <a:tblPr/>
              <a:tblGrid>
                <a:gridCol w="9800851">
                  <a:extLst>
                    <a:ext uri="{9D8B030D-6E8A-4147-A177-3AD203B41FA5}">
                      <a16:colId xmlns:a16="http://schemas.microsoft.com/office/drawing/2014/main" xmlns="" val="787587570"/>
                    </a:ext>
                  </a:extLst>
                </a:gridCol>
              </a:tblGrid>
              <a:tr h="510839">
                <a:tc>
                  <a:txBody>
                    <a:bodyPr/>
                    <a:lstStyle/>
                    <a:p>
                      <a:pPr algn="l" fontAlgn="t"/>
                      <a:r>
                        <a:rPr lang="en-GB" sz="1000" b="0" i="0" u="none" strike="noStrike" dirty="0">
                          <a:solidFill>
                            <a:srgbClr val="000000"/>
                          </a:solidFill>
                          <a:effectLst/>
                          <a:latin typeface="Tahoma" panose="020B0604030504040204" pitchFamily="34" charset="0"/>
                        </a:rPr>
                        <a:t>More thefts in the area, especially pets, which don't seem to be taken seriously. The police seem to be afraid of the gypsies. Where I work there is a lot of shoplifting by Eastern Europeans, who are sometimes very aggressive. This doesn't seem to be taken seriously either</a:t>
                      </a:r>
                      <a:r>
                        <a:rPr lang="en-GB" sz="1000" b="0" i="0" u="none" strike="noStrike" dirty="0">
                          <a:solidFill>
                            <a:srgbClr val="000000"/>
                          </a:solidFill>
                          <a:effectLst/>
                          <a:highlight>
                            <a:srgbClr val="FFFF00"/>
                          </a:highlight>
                          <a:latin typeface="Tahoma" panose="020B0604030504040204" pitchFamily="34" charset="0"/>
                        </a:rPr>
                        <a:t>. As far as I can see, all the police care about is catching motorists. </a:t>
                      </a:r>
                      <a:r>
                        <a:rPr lang="en-GB" sz="1000" b="0" i="0" u="none" strike="noStrike" dirty="0">
                          <a:solidFill>
                            <a:srgbClr val="000000"/>
                          </a:solidFill>
                          <a:effectLst/>
                          <a:latin typeface="Tahoma" panose="020B0604030504040204" pitchFamily="34" charset="0"/>
                        </a:rPr>
                        <a:t>Maybe because they can make money form this. It isn't what we pay the police for.</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9417677"/>
                  </a:ext>
                </a:extLst>
              </a:tr>
              <a:tr h="1862491">
                <a:tc>
                  <a:txBody>
                    <a:bodyPr/>
                    <a:lstStyle/>
                    <a:p>
                      <a:pPr algn="l" fontAlgn="t"/>
                      <a:r>
                        <a:rPr lang="en-GB" sz="1000" b="0" i="0" u="none" strike="noStrike" dirty="0">
                          <a:solidFill>
                            <a:srgbClr val="000000"/>
                          </a:solidFill>
                          <a:effectLst/>
                          <a:highlight>
                            <a:srgbClr val="FFFF00"/>
                          </a:highlight>
                          <a:latin typeface="Tahoma" panose="020B0604030504040204" pitchFamily="34" charset="0"/>
                        </a:rPr>
                        <a:t>The failure to produce street lighting at night in a main city is nothing more then playing Russian roulette with the lives of women </a:t>
                      </a:r>
                      <a:r>
                        <a:rPr lang="en-GB" sz="1000" b="0" i="0" u="none" strike="noStrike" dirty="0">
                          <a:solidFill>
                            <a:srgbClr val="000000"/>
                          </a:solidFill>
                          <a:effectLst/>
                          <a:latin typeface="Tahoma" panose="020B0604030504040204" pitchFamily="34" charset="0"/>
                        </a:rPr>
                        <a:t>especially those who are in lower financial situations. Street lighting directly impacts the ability for women to work past midnight or start early mornings. This means workers such as waitresses, cleaners and bar staff. If </a:t>
                      </a:r>
                      <a:r>
                        <a:rPr lang="en-GB" sz="1000" b="0" i="0" u="none" strike="noStrike" dirty="0" err="1">
                          <a:solidFill>
                            <a:srgbClr val="000000"/>
                          </a:solidFill>
                          <a:effectLst/>
                          <a:latin typeface="Tahoma" panose="020B0604030504040204" pitchFamily="34" charset="0"/>
                        </a:rPr>
                        <a:t>lincoln</a:t>
                      </a:r>
                      <a:r>
                        <a:rPr lang="en-GB" sz="1000" b="0" i="0" u="none" strike="noStrike" dirty="0">
                          <a:solidFill>
                            <a:srgbClr val="000000"/>
                          </a:solidFill>
                          <a:effectLst/>
                          <a:latin typeface="Tahoma" panose="020B0604030504040204" pitchFamily="34" charset="0"/>
                        </a:rPr>
                        <a:t> can afford to have Christmas lights then they can afford to keep the women of the city safe.</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The lack of mental health and addiction services have </a:t>
                      </a:r>
                      <a:r>
                        <a:rPr lang="en-GB" sz="1000" b="0" i="0" u="none" strike="noStrike" dirty="0" err="1">
                          <a:solidFill>
                            <a:srgbClr val="000000"/>
                          </a:solidFill>
                          <a:effectLst/>
                          <a:latin typeface="Tahoma" panose="020B0604030504040204" pitchFamily="34" charset="0"/>
                        </a:rPr>
                        <a:t>serverly</a:t>
                      </a:r>
                      <a:r>
                        <a:rPr lang="en-GB" sz="1000" b="0" i="0" u="none" strike="noStrike" dirty="0">
                          <a:solidFill>
                            <a:srgbClr val="000000"/>
                          </a:solidFill>
                          <a:effectLst/>
                          <a:latin typeface="Tahoma" panose="020B0604030504040204" pitchFamily="34" charset="0"/>
                        </a:rPr>
                        <a:t> impacted the crime rate in </a:t>
                      </a:r>
                      <a:r>
                        <a:rPr lang="en-GB" sz="1000" b="0" i="0" u="none" strike="noStrike" dirty="0" err="1">
                          <a:solidFill>
                            <a:srgbClr val="000000"/>
                          </a:solidFill>
                          <a:effectLst/>
                          <a:latin typeface="Tahoma" panose="020B0604030504040204" pitchFamily="34" charset="0"/>
                        </a:rPr>
                        <a:t>lincoln</a:t>
                      </a:r>
                      <a:r>
                        <a:rPr lang="en-GB" sz="1000" b="0" i="0" u="none" strike="noStrike" dirty="0">
                          <a:solidFill>
                            <a:srgbClr val="000000"/>
                          </a:solidFill>
                          <a:effectLst/>
                          <a:latin typeface="Tahoma" panose="020B0604030504040204" pitchFamily="34" charset="0"/>
                        </a:rPr>
                        <a:t>. Drug addicts and low scale dealers are often ignored. Meaning that those with mental health issues are left unaided on the street. Only able to get help once someone has been hurt or killed themselves. Why should 2020 allow mentally ill persons to kill themselves due to lack of support. You could argue that this is due to lack of mental health facilities and addiction services however in my experience this is also due to a lack of communication and trust between the services and police.</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Drug dealers...... We are all aware that the police are only interested in the large scale dealers, and County lines operations.... However the low scale dealers that Are ignored still pose a massive threat to the county. </a:t>
                      </a:r>
                      <a:r>
                        <a:rPr lang="en-GB" sz="1000" b="0" i="0" u="none" strike="noStrike" dirty="0" err="1">
                          <a:solidFill>
                            <a:srgbClr val="000000"/>
                          </a:solidFill>
                          <a:effectLst/>
                          <a:latin typeface="Tahoma" panose="020B0604030504040204" pitchFamily="34" charset="0"/>
                        </a:rPr>
                        <a:t>Nps</a:t>
                      </a:r>
                      <a:r>
                        <a:rPr lang="en-GB" sz="1000" b="0" i="0" u="none" strike="noStrike" dirty="0">
                          <a:solidFill>
                            <a:srgbClr val="000000"/>
                          </a:solidFill>
                          <a:effectLst/>
                          <a:latin typeface="Tahoma" panose="020B0604030504040204" pitchFamily="34" charset="0"/>
                        </a:rPr>
                        <a:t> drug use is a huge scale issue in </a:t>
                      </a:r>
                      <a:r>
                        <a:rPr lang="en-GB" sz="1000" b="0" i="0" u="none" strike="noStrike" dirty="0" err="1">
                          <a:solidFill>
                            <a:srgbClr val="000000"/>
                          </a:solidFill>
                          <a:effectLst/>
                          <a:latin typeface="Tahoma" panose="020B0604030504040204" pitchFamily="34" charset="0"/>
                        </a:rPr>
                        <a:t>lincoln</a:t>
                      </a:r>
                      <a:r>
                        <a:rPr lang="en-GB" sz="1000" b="0" i="0" u="none" strike="noStrike" dirty="0">
                          <a:solidFill>
                            <a:srgbClr val="000000"/>
                          </a:solidFill>
                          <a:effectLst/>
                          <a:latin typeface="Tahoma" panose="020B0604030504040204" pitchFamily="34" charset="0"/>
                        </a:rPr>
                        <a:t> and is a direct response of the </a:t>
                      </a:r>
                      <a:r>
                        <a:rPr lang="en-GB" sz="1000" b="0" i="0" u="none" strike="noStrike" dirty="0" err="1">
                          <a:solidFill>
                            <a:srgbClr val="000000"/>
                          </a:solidFill>
                          <a:effectLst/>
                          <a:latin typeface="Tahoma" panose="020B0604030504040204" pitchFamily="34" charset="0"/>
                        </a:rPr>
                        <a:t>illigality</a:t>
                      </a:r>
                      <a:r>
                        <a:rPr lang="en-GB" sz="1000" b="0" i="0" u="none" strike="noStrike" dirty="0">
                          <a:solidFill>
                            <a:srgbClr val="000000"/>
                          </a:solidFill>
                          <a:effectLst/>
                          <a:latin typeface="Tahoma" panose="020B0604030504040204" pitchFamily="34" charset="0"/>
                        </a:rPr>
                        <a:t> of </a:t>
                      </a:r>
                      <a:r>
                        <a:rPr lang="en-GB" sz="1000" b="0" i="0" u="none" strike="noStrike" dirty="0" err="1">
                          <a:solidFill>
                            <a:srgbClr val="000000"/>
                          </a:solidFill>
                          <a:effectLst/>
                          <a:latin typeface="Tahoma" panose="020B0604030504040204" pitchFamily="34" charset="0"/>
                        </a:rPr>
                        <a:t>cannibis</a:t>
                      </a:r>
                      <a:r>
                        <a:rPr lang="en-GB" sz="1000" b="0" i="0" u="none" strike="noStrike" dirty="0">
                          <a:solidFill>
                            <a:srgbClr val="000000"/>
                          </a:solidFill>
                          <a:effectLst/>
                          <a:latin typeface="Tahoma" panose="020B0604030504040204" pitchFamily="34" charset="0"/>
                        </a:rPr>
                        <a:t>. The dealers selling NPS are left to sell a drug that is known to make users dangerous and angry. The current use of dispersal orders from the town </a:t>
                      </a:r>
                      <a:r>
                        <a:rPr lang="en-GB" sz="1000" b="0" i="0" u="none" strike="noStrike" dirty="0" err="1">
                          <a:solidFill>
                            <a:srgbClr val="000000"/>
                          </a:solidFill>
                          <a:effectLst/>
                          <a:latin typeface="Tahoma" panose="020B0604030504040204" pitchFamily="34" charset="0"/>
                        </a:rPr>
                        <a:t>center</a:t>
                      </a:r>
                      <a:r>
                        <a:rPr lang="en-GB" sz="1000" b="0" i="0" u="none" strike="noStrike" dirty="0">
                          <a:solidFill>
                            <a:srgbClr val="000000"/>
                          </a:solidFill>
                          <a:effectLst/>
                          <a:latin typeface="Tahoma" panose="020B0604030504040204" pitchFamily="34" charset="0"/>
                        </a:rPr>
                        <a:t> only serves to move the problem out of sight to tourists. Those who live here still have to fear as we walk in main areas known to users and dealers that are ignored by police. On occasions when NPS has been hard to find there is a noticeable difference in the community. And this is very easy to spot when the drugs re enter the city. All drug dealers should be treated with the law. Not just those at the top of the chain.  We all know the areas that are have the main drug issues. Yet police are rarely seen in these areas, leaving </a:t>
                      </a:r>
                      <a:r>
                        <a:rPr lang="en-GB" sz="1000" b="0" i="0" u="none" strike="noStrike" dirty="0" err="1">
                          <a:solidFill>
                            <a:srgbClr val="000000"/>
                          </a:solidFill>
                          <a:effectLst/>
                          <a:latin typeface="Tahoma" panose="020B0604030504040204" pitchFamily="34" charset="0"/>
                        </a:rPr>
                        <a:t>volnerable</a:t>
                      </a:r>
                      <a:r>
                        <a:rPr lang="en-GB" sz="1000" b="0" i="0" u="none" strike="noStrike" dirty="0">
                          <a:solidFill>
                            <a:srgbClr val="000000"/>
                          </a:solidFill>
                          <a:effectLst/>
                          <a:latin typeface="Tahoma" panose="020B0604030504040204" pitchFamily="34" charset="0"/>
                        </a:rPr>
                        <a:t> people at risk. Not just the general public but the homeless and mental ill that are prayed </a:t>
                      </a:r>
                      <a:r>
                        <a:rPr lang="en-GB" sz="1000" b="0" i="0" u="none" strike="noStrike" dirty="0" err="1">
                          <a:solidFill>
                            <a:srgbClr val="000000"/>
                          </a:solidFill>
                          <a:effectLst/>
                          <a:latin typeface="Tahoma" panose="020B0604030504040204" pitchFamily="34" charset="0"/>
                        </a:rPr>
                        <a:t>appon</a:t>
                      </a:r>
                      <a:r>
                        <a:rPr lang="en-GB" sz="1000" b="0" i="0" u="none" strike="noStrike" dirty="0">
                          <a:solidFill>
                            <a:srgbClr val="000000"/>
                          </a:solidFill>
                          <a:effectLst/>
                          <a:latin typeface="Tahoma" panose="020B0604030504040204" pitchFamily="34" charset="0"/>
                        </a:rPr>
                        <a:t> by dealers... The same dealers that have contributed to homelessness via </a:t>
                      </a:r>
                      <a:r>
                        <a:rPr lang="en-GB" sz="1000" b="0" i="0" u="none" strike="noStrike" dirty="0" err="1">
                          <a:solidFill>
                            <a:srgbClr val="000000"/>
                          </a:solidFill>
                          <a:effectLst/>
                          <a:latin typeface="Tahoma" panose="020B0604030504040204" pitchFamily="34" charset="0"/>
                        </a:rPr>
                        <a:t>cocoing</a:t>
                      </a:r>
                      <a:r>
                        <a:rPr lang="en-GB" sz="1000" b="0" i="0" u="none" strike="noStrike" dirty="0">
                          <a:solidFill>
                            <a:srgbClr val="000000"/>
                          </a:solidFill>
                          <a:effectLst/>
                          <a:latin typeface="Tahoma" panose="020B0604030504040204" pitchFamily="34" charset="0"/>
                        </a:rPr>
                        <a:t> in the first place.</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As a solution I </a:t>
                      </a:r>
                      <a:r>
                        <a:rPr lang="en-GB" sz="1000" b="0" i="0" u="none" strike="noStrike" dirty="0" err="1">
                          <a:solidFill>
                            <a:srgbClr val="000000"/>
                          </a:solidFill>
                          <a:effectLst/>
                          <a:latin typeface="Tahoma" panose="020B0604030504040204" pitchFamily="34" charset="0"/>
                        </a:rPr>
                        <a:t>prepose</a:t>
                      </a:r>
                      <a:r>
                        <a:rPr lang="en-GB" sz="1000" b="0" i="0" u="none" strike="noStrike" dirty="0">
                          <a:solidFill>
                            <a:srgbClr val="000000"/>
                          </a:solidFill>
                          <a:effectLst/>
                          <a:latin typeface="Tahoma" panose="020B0604030504040204" pitchFamily="34" charset="0"/>
                        </a:rPr>
                        <a:t> streetlight </a:t>
                      </a:r>
                      <a:r>
                        <a:rPr lang="en-GB" sz="1000" b="0" i="0" u="none" strike="noStrike" dirty="0" err="1">
                          <a:solidFill>
                            <a:srgbClr val="000000"/>
                          </a:solidFill>
                          <a:effectLst/>
                          <a:latin typeface="Tahoma" panose="020B0604030504040204" pitchFamily="34" charset="0"/>
                        </a:rPr>
                        <a:t>ing</a:t>
                      </a:r>
                      <a:r>
                        <a:rPr lang="en-GB" sz="1000" b="0" i="0" u="none" strike="noStrike" dirty="0">
                          <a:solidFill>
                            <a:srgbClr val="000000"/>
                          </a:solidFill>
                          <a:effectLst/>
                          <a:latin typeface="Tahoma" panose="020B0604030504040204" pitchFamily="34" charset="0"/>
                        </a:rPr>
                        <a:t> as the lack of is nothing but vile, repulsive, </a:t>
                      </a:r>
                      <a:r>
                        <a:rPr lang="en-GB" sz="1000" b="0" i="0" u="none" strike="noStrike" dirty="0" err="1">
                          <a:solidFill>
                            <a:srgbClr val="000000"/>
                          </a:solidFill>
                          <a:effectLst/>
                          <a:latin typeface="Tahoma" panose="020B0604030504040204" pitchFamily="34" charset="0"/>
                        </a:rPr>
                        <a:t>ignorent</a:t>
                      </a:r>
                      <a:r>
                        <a:rPr lang="en-GB" sz="1000" b="0" i="0" u="none" strike="noStrike" dirty="0">
                          <a:solidFill>
                            <a:srgbClr val="000000"/>
                          </a:solidFill>
                          <a:effectLst/>
                          <a:latin typeface="Tahoma" panose="020B0604030504040204" pitchFamily="34" charset="0"/>
                        </a:rPr>
                        <a:t>, sexist, classiest and dangerous.</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I also propose a go between. A safe space for drug users and services to talk to where these concerns will be taken </a:t>
                      </a:r>
                      <a:r>
                        <a:rPr lang="en-GB" sz="1000" b="0" i="0" u="none" strike="noStrike" dirty="0" err="1">
                          <a:solidFill>
                            <a:srgbClr val="000000"/>
                          </a:solidFill>
                          <a:effectLst/>
                          <a:latin typeface="Tahoma" panose="020B0604030504040204" pitchFamily="34" charset="0"/>
                        </a:rPr>
                        <a:t>seriolsy</a:t>
                      </a:r>
                      <a:r>
                        <a:rPr lang="en-GB" sz="1000" b="0" i="0" u="none" strike="noStrike" dirty="0">
                          <a:solidFill>
                            <a:srgbClr val="000000"/>
                          </a:solidFill>
                          <a:effectLst/>
                          <a:latin typeface="Tahoma" panose="020B0604030504040204" pitchFamily="34" charset="0"/>
                        </a:rPr>
                        <a:t>. Intel is acted </a:t>
                      </a:r>
                      <a:r>
                        <a:rPr lang="en-GB" sz="1000" b="0" i="0" u="none" strike="noStrike" dirty="0" err="1">
                          <a:solidFill>
                            <a:srgbClr val="000000"/>
                          </a:solidFill>
                          <a:effectLst/>
                          <a:latin typeface="Tahoma" panose="020B0604030504040204" pitchFamily="34" charset="0"/>
                        </a:rPr>
                        <a:t>appon</a:t>
                      </a:r>
                      <a:r>
                        <a:rPr lang="en-GB" sz="1000" b="0" i="0" u="none" strike="noStrike" dirty="0">
                          <a:solidFill>
                            <a:srgbClr val="000000"/>
                          </a:solidFill>
                          <a:effectLst/>
                          <a:latin typeface="Tahoma" panose="020B0604030504040204" pitchFamily="34" charset="0"/>
                        </a:rPr>
                        <a:t>. And police respond quickly and efficiently to calls for help to services requesting these. </a:t>
                      </a:r>
                      <a:r>
                        <a:rPr lang="en-GB" sz="1000" b="0" i="0" u="none" strike="noStrike" dirty="0" err="1">
                          <a:solidFill>
                            <a:srgbClr val="000000"/>
                          </a:solidFill>
                          <a:effectLst/>
                          <a:latin typeface="Tahoma" panose="020B0604030504040204" pitchFamily="34" charset="0"/>
                        </a:rPr>
                        <a:t>Obviolsy</a:t>
                      </a:r>
                      <a:r>
                        <a:rPr lang="en-GB" sz="1000" b="0" i="0" u="none" strike="noStrike" dirty="0">
                          <a:solidFill>
                            <a:srgbClr val="000000"/>
                          </a:solidFill>
                          <a:effectLst/>
                          <a:latin typeface="Tahoma" panose="020B0604030504040204" pitchFamily="34" charset="0"/>
                        </a:rPr>
                        <a:t> for this </a:t>
                      </a:r>
                      <a:r>
                        <a:rPr lang="en-GB" sz="1000" b="0" i="0" u="none" strike="noStrike" dirty="0" err="1">
                          <a:solidFill>
                            <a:srgbClr val="000000"/>
                          </a:solidFill>
                          <a:effectLst/>
                          <a:latin typeface="Tahoma" panose="020B0604030504040204" pitchFamily="34" charset="0"/>
                        </a:rPr>
                        <a:t>lincoln</a:t>
                      </a:r>
                      <a:r>
                        <a:rPr lang="en-GB" sz="1000" b="0" i="0" u="none" strike="noStrike" dirty="0">
                          <a:solidFill>
                            <a:srgbClr val="000000"/>
                          </a:solidFill>
                          <a:effectLst/>
                          <a:latin typeface="Tahoma" panose="020B0604030504040204" pitchFamily="34" charset="0"/>
                        </a:rPr>
                        <a:t> would need more police officers. However small scale drug busts would </a:t>
                      </a:r>
                      <a:r>
                        <a:rPr lang="en-GB" sz="1000" b="0" i="0" u="none" strike="noStrike" dirty="0" err="1">
                          <a:solidFill>
                            <a:srgbClr val="000000"/>
                          </a:solidFill>
                          <a:effectLst/>
                          <a:latin typeface="Tahoma" panose="020B0604030504040204" pitchFamily="34" charset="0"/>
                        </a:rPr>
                        <a:t>benifit</a:t>
                      </a:r>
                      <a:r>
                        <a:rPr lang="en-GB" sz="1000" b="0" i="0" u="none" strike="noStrike" dirty="0">
                          <a:solidFill>
                            <a:srgbClr val="000000"/>
                          </a:solidFill>
                          <a:effectLst/>
                          <a:latin typeface="Tahoma" panose="020B0604030504040204" pitchFamily="34" charset="0"/>
                        </a:rPr>
                        <a:t> specific areas of Lincoln.</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9526961"/>
                  </a:ext>
                </a:extLst>
              </a:tr>
              <a:tr h="205581">
                <a:tc>
                  <a:txBody>
                    <a:bodyPr/>
                    <a:lstStyle/>
                    <a:p>
                      <a:pPr algn="l" fontAlgn="t"/>
                      <a:r>
                        <a:rPr lang="en-GB" sz="1000" b="0" i="0" u="none" strike="noStrike">
                          <a:solidFill>
                            <a:srgbClr val="000000"/>
                          </a:solidFill>
                          <a:effectLst/>
                          <a:latin typeface="Tahoma" panose="020B0604030504040204" pitchFamily="34" charset="0"/>
                        </a:rPr>
                        <a:t>The amount of houses being built, the amount of cars on the road, a generation of kids who think they are untouchable, rude and belligerent.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4675509"/>
                  </a:ext>
                </a:extLst>
              </a:tr>
              <a:tr h="242960">
                <a:tc>
                  <a:txBody>
                    <a:bodyPr/>
                    <a:lstStyle/>
                    <a:p>
                      <a:pPr algn="l" fontAlgn="t"/>
                      <a:r>
                        <a:rPr lang="en-GB" sz="1000" b="0" i="0" u="none" strike="noStrike">
                          <a:solidFill>
                            <a:srgbClr val="000000"/>
                          </a:solidFill>
                          <a:effectLst/>
                          <a:latin typeface="Tahoma" panose="020B0604030504040204" pitchFamily="34" charset="0"/>
                        </a:rPr>
                        <a:t>Someone trying to break into my house and the police doing nothing about it. Even when offered video evidence.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1841580"/>
                  </a:ext>
                </a:extLst>
              </a:tr>
              <a:tr h="373784">
                <a:tc>
                  <a:txBody>
                    <a:bodyPr/>
                    <a:lstStyle/>
                    <a:p>
                      <a:pPr algn="l" fontAlgn="t"/>
                      <a:r>
                        <a:rPr lang="en-GB" sz="1000" b="0" i="0" u="none" strike="noStrike">
                          <a:solidFill>
                            <a:srgbClr val="000000"/>
                          </a:solidFill>
                          <a:effectLst/>
                          <a:latin typeface="Tahoma" panose="020B0604030504040204" pitchFamily="34" charset="0"/>
                        </a:rPr>
                        <a:t>The police officer numbers are falling  and the police are not really interested in engagement at local level. When is someone going to actually properly fight the funding for emergency services in Lincolnshire</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4460698"/>
                  </a:ext>
                </a:extLst>
              </a:tr>
              <a:tr h="498379">
                <a:tc>
                  <a:txBody>
                    <a:bodyPr/>
                    <a:lstStyle/>
                    <a:p>
                      <a:pPr algn="l" fontAlgn="t"/>
                      <a:r>
                        <a:rPr lang="en-GB" sz="1000" b="0" i="0" u="none" strike="noStrike" dirty="0">
                          <a:solidFill>
                            <a:srgbClr val="000000"/>
                          </a:solidFill>
                          <a:effectLst/>
                          <a:latin typeface="Tahoma" panose="020B0604030504040204" pitchFamily="34" charset="0"/>
                        </a:rPr>
                        <a:t>I work within Lincolnshire Police as a civilian worker and know how short of officers we are and know that </a:t>
                      </a:r>
                      <a:r>
                        <a:rPr lang="en-GB" sz="1000" b="0" i="0" u="none" strike="noStrike" dirty="0" err="1">
                          <a:solidFill>
                            <a:srgbClr val="000000"/>
                          </a:solidFill>
                          <a:effectLst/>
                          <a:latin typeface="Tahoma" panose="020B0604030504040204" pitchFamily="34" charset="0"/>
                        </a:rPr>
                        <a:t>dialing</a:t>
                      </a:r>
                      <a:r>
                        <a:rPr lang="en-GB" sz="1000" b="0" i="0" u="none" strike="noStrike" dirty="0">
                          <a:solidFill>
                            <a:srgbClr val="000000"/>
                          </a:solidFill>
                          <a:effectLst/>
                          <a:latin typeface="Tahoma" panose="020B0604030504040204" pitchFamily="34" charset="0"/>
                        </a:rPr>
                        <a:t> 999 does not mean someone will be available to attend.      It worries me greatly that this is the case</a:t>
                      </a:r>
                      <a:r>
                        <a:rPr lang="en-GB" sz="1000" b="0" i="0" u="none" strike="noStrike" dirty="0">
                          <a:solidFill>
                            <a:srgbClr val="000000"/>
                          </a:solidFill>
                          <a:effectLst/>
                          <a:highlight>
                            <a:srgbClr val="FFFF00"/>
                          </a:highlight>
                          <a:latin typeface="Tahoma" panose="020B0604030504040204" pitchFamily="34" charset="0"/>
                        </a:rPr>
                        <a:t>.      I have listened on the radio to calls such as burglary in progress and nobody is available to go, </a:t>
                      </a:r>
                      <a:r>
                        <a:rPr lang="en-GB" sz="1000" b="0" i="0" u="none" strike="noStrike" dirty="0">
                          <a:solidFill>
                            <a:srgbClr val="000000"/>
                          </a:solidFill>
                          <a:effectLst/>
                          <a:latin typeface="Tahoma" panose="020B0604030504040204" pitchFamily="34" charset="0"/>
                        </a:rPr>
                        <a:t>when previously I would expect that person to have been caught.    Also it appears that although the police arrest the courts seem to be soft and time and time again let people go with little or no punishment.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4415740"/>
                  </a:ext>
                </a:extLst>
              </a:tr>
              <a:tr h="288030">
                <a:tc>
                  <a:txBody>
                    <a:bodyPr/>
                    <a:lstStyle/>
                    <a:p>
                      <a:pPr algn="l" fontAlgn="t"/>
                      <a:r>
                        <a:rPr lang="en-GB" sz="1000" b="0" i="0" u="none" strike="noStrike">
                          <a:solidFill>
                            <a:srgbClr val="000000"/>
                          </a:solidFill>
                          <a:effectLst/>
                          <a:latin typeface="Tahoma" panose="020B0604030504040204" pitchFamily="34" charset="0"/>
                        </a:rPr>
                        <a:t>the growth of unlawful activity by criminals and political activists coupled with the hard pressed police an the lenient and often unfitting sentences encourages a lack of respect for the law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8913457"/>
                  </a:ext>
                </a:extLst>
              </a:tr>
              <a:tr h="429853">
                <a:tc>
                  <a:txBody>
                    <a:bodyPr/>
                    <a:lstStyle/>
                    <a:p>
                      <a:pPr algn="l" fontAlgn="t"/>
                      <a:r>
                        <a:rPr lang="en-GB" sz="1000" b="0" i="0" u="none" strike="noStrike">
                          <a:solidFill>
                            <a:srgbClr val="000000"/>
                          </a:solidFill>
                          <a:effectLst/>
                          <a:latin typeface="Tahoma" panose="020B0604030504040204" pitchFamily="34" charset="0"/>
                        </a:rPr>
                        <a:t>Too many foreign males hanging around on street corners drinking and taking up the whole path. Areas becoming a no go area for English ie red lion street. I am afraid to walk out at night.  There is a lot of weapons being carried, drinking and urinating in the street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3657960"/>
                  </a:ext>
                </a:extLst>
              </a:tr>
              <a:tr h="386245">
                <a:tc>
                  <a:txBody>
                    <a:bodyPr/>
                    <a:lstStyle/>
                    <a:p>
                      <a:pPr algn="l" fontAlgn="t"/>
                      <a:r>
                        <a:rPr lang="en-GB" sz="1000" b="0" i="0" u="none" strike="noStrike" dirty="0">
                          <a:solidFill>
                            <a:srgbClr val="000000"/>
                          </a:solidFill>
                          <a:effectLst/>
                          <a:highlight>
                            <a:srgbClr val="FFFF00"/>
                          </a:highlight>
                          <a:latin typeface="Tahoma" panose="020B0604030504040204" pitchFamily="34" charset="0"/>
                        </a:rPr>
                        <a:t>Boston at the moment is not a nice place to live </a:t>
                      </a:r>
                      <a:r>
                        <a:rPr lang="en-GB" sz="1000" b="0" i="0" u="none" strike="noStrike" dirty="0">
                          <a:solidFill>
                            <a:srgbClr val="000000"/>
                          </a:solidFill>
                          <a:effectLst/>
                          <a:latin typeface="Tahoma" panose="020B0604030504040204" pitchFamily="34" charset="0"/>
                        </a:rPr>
                        <a:t>in due street drinking people urinating in car parks walking from one side of Boston to the other avoiding groups of female and male watching your movements my wife will not go into Boston on her own we avoid  various roads if we go into Boston these comments I hear from a lot of people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8456028"/>
                  </a:ext>
                </a:extLst>
              </a:tr>
              <a:tr h="355096">
                <a:tc>
                  <a:txBody>
                    <a:bodyPr/>
                    <a:lstStyle/>
                    <a:p>
                      <a:pPr algn="l" fontAlgn="t"/>
                      <a:r>
                        <a:rPr lang="en-GB" sz="1000" b="0" i="0" u="none" strike="noStrike" dirty="0">
                          <a:solidFill>
                            <a:srgbClr val="000000"/>
                          </a:solidFill>
                          <a:effectLst/>
                          <a:latin typeface="Tahoma" panose="020B0604030504040204" pitchFamily="34" charset="0"/>
                        </a:rPr>
                        <a:t>Eastern European’s drinking every where, I have then living opposite me drug dealing day and </a:t>
                      </a:r>
                      <a:r>
                        <a:rPr lang="en-GB" sz="1000" b="0" i="0" u="none" strike="noStrike" dirty="0" err="1">
                          <a:solidFill>
                            <a:srgbClr val="000000"/>
                          </a:solidFill>
                          <a:effectLst/>
                          <a:latin typeface="Tahoma" panose="020B0604030504040204" pitchFamily="34" charset="0"/>
                        </a:rPr>
                        <a:t>night,have</a:t>
                      </a:r>
                      <a:r>
                        <a:rPr lang="en-GB" sz="1000" b="0" i="0" u="none" strike="noStrike" dirty="0">
                          <a:solidFill>
                            <a:srgbClr val="000000"/>
                          </a:solidFill>
                          <a:effectLst/>
                          <a:latin typeface="Tahoma" panose="020B0604030504040204" pitchFamily="34" charset="0"/>
                        </a:rPr>
                        <a:t> reported them to the police but to no avail, my children see this all the </a:t>
                      </a:r>
                      <a:r>
                        <a:rPr lang="en-GB" sz="1000" b="0" i="0" u="none" strike="noStrike" dirty="0" err="1">
                          <a:solidFill>
                            <a:srgbClr val="000000"/>
                          </a:solidFill>
                          <a:effectLst/>
                          <a:latin typeface="Tahoma" panose="020B0604030504040204" pitchFamily="34" charset="0"/>
                        </a:rPr>
                        <a:t>time,also</a:t>
                      </a:r>
                      <a:r>
                        <a:rPr lang="en-GB" sz="1000" b="0" i="0" u="none" strike="noStrike" dirty="0">
                          <a:solidFill>
                            <a:srgbClr val="000000"/>
                          </a:solidFill>
                          <a:effectLst/>
                          <a:latin typeface="Tahoma" panose="020B0604030504040204" pitchFamily="34" charset="0"/>
                        </a:rPr>
                        <a:t> drink driving Eastern </a:t>
                      </a:r>
                      <a:r>
                        <a:rPr lang="en-GB" sz="1000" b="0" i="0" u="none" strike="noStrike" dirty="0" err="1">
                          <a:solidFill>
                            <a:srgbClr val="000000"/>
                          </a:solidFill>
                          <a:effectLst/>
                          <a:latin typeface="Tahoma" panose="020B0604030504040204" pitchFamily="34" charset="0"/>
                        </a:rPr>
                        <a:t>European’s,to</a:t>
                      </a:r>
                      <a:r>
                        <a:rPr lang="en-GB" sz="1000" b="0" i="0" u="none" strike="noStrike" dirty="0">
                          <a:solidFill>
                            <a:srgbClr val="000000"/>
                          </a:solidFill>
                          <a:effectLst/>
                          <a:latin typeface="Tahoma" panose="020B0604030504040204" pitchFamily="34" charset="0"/>
                        </a:rPr>
                        <a:t> </a:t>
                      </a:r>
                      <a:r>
                        <a:rPr lang="en-GB" sz="1000" b="0" i="0" u="none" strike="noStrike" dirty="0" err="1">
                          <a:solidFill>
                            <a:srgbClr val="000000"/>
                          </a:solidFill>
                          <a:effectLst/>
                          <a:latin typeface="Tahoma" panose="020B0604030504040204" pitchFamily="34" charset="0"/>
                        </a:rPr>
                        <a:t>tax,insurance</a:t>
                      </a:r>
                      <a:r>
                        <a:rPr lang="en-GB" sz="1000" b="0" i="0" u="none" strike="noStrike" dirty="0">
                          <a:solidFill>
                            <a:srgbClr val="000000"/>
                          </a:solidFill>
                          <a:effectLst/>
                          <a:latin typeface="Tahoma" panose="020B0604030504040204" pitchFamily="34" charset="0"/>
                        </a:rPr>
                        <a:t> or mot, but wo betide or if your </a:t>
                      </a:r>
                      <a:r>
                        <a:rPr lang="en-GB" sz="1000" b="0" i="0" u="none" strike="noStrike" dirty="0" err="1">
                          <a:solidFill>
                            <a:srgbClr val="000000"/>
                          </a:solidFill>
                          <a:effectLst/>
                          <a:latin typeface="Tahoma" panose="020B0604030504040204" pitchFamily="34" charset="0"/>
                        </a:rPr>
                        <a:t>english</a:t>
                      </a:r>
                      <a:r>
                        <a:rPr lang="en-GB" sz="1000" b="0" i="0" u="none" strike="noStrike" dirty="0">
                          <a:solidFill>
                            <a:srgbClr val="000000"/>
                          </a:solidFill>
                          <a:effectLst/>
                          <a:latin typeface="Tahoma" panose="020B0604030504040204" pitchFamily="34" charset="0"/>
                        </a:rPr>
                        <a:t> !</a:t>
                      </a:r>
                    </a:p>
                  </a:txBody>
                  <a:tcPr marL="4717" marR="4717" marT="4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0025033"/>
                  </a:ext>
                </a:extLst>
              </a:tr>
            </a:tbl>
          </a:graphicData>
        </a:graphic>
      </p:graphicFrame>
      <p:grpSp>
        <p:nvGrpSpPr>
          <p:cNvPr id="2" name="Group 1"/>
          <p:cNvGrpSpPr/>
          <p:nvPr/>
        </p:nvGrpSpPr>
        <p:grpSpPr>
          <a:xfrm>
            <a:off x="0" y="0"/>
            <a:ext cx="1693333" cy="1693333"/>
            <a:chOff x="0" y="0"/>
            <a:chExt cx="1693333" cy="1693333"/>
          </a:xfrm>
        </p:grpSpPr>
      </p:grpSp>
      <p:sp>
        <p:nvSpPr>
          <p:cNvPr id="6" name="Title 1">
            <a:extLst>
              <a:ext uri="{FF2B5EF4-FFF2-40B4-BE49-F238E27FC236}">
                <a16:creationId xmlns:a16="http://schemas.microsoft.com/office/drawing/2014/main" xmlns="" id="{4E2955E8-4FBF-457B-89FD-D9C2926CFB38}"/>
              </a:ext>
            </a:extLst>
          </p:cNvPr>
          <p:cNvSpPr txBox="1">
            <a:spLocks/>
          </p:cNvSpPr>
          <p:nvPr/>
        </p:nvSpPr>
        <p:spPr>
          <a:xfrm>
            <a:off x="335361" y="257175"/>
            <a:ext cx="9599054" cy="105538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28732542-F2D8-4217-831A-8287E08FD382}"/>
              </a:ext>
            </a:extLst>
          </p:cNvPr>
          <p:cNvSpPr>
            <a:spLocks noGrp="1"/>
          </p:cNvSpPr>
          <p:nvPr>
            <p:ph type="sldNum" sz="quarter" idx="12"/>
          </p:nvPr>
        </p:nvSpPr>
        <p:spPr>
          <a:xfrm>
            <a:off x="9011839" y="958850"/>
            <a:ext cx="2844800" cy="476251"/>
          </a:xfrm>
        </p:spPr>
        <p:txBody>
          <a:bodyPr/>
          <a:lstStyle/>
          <a:p>
            <a:fld id="{50DE9A6E-8F21-484F-844E-94FEC60E2113}" type="slidenum">
              <a:rPr lang="en-US" smtClean="0"/>
              <a:t>51</a:t>
            </a:fld>
            <a:endParaRPr lang="en-US" dirty="0"/>
          </a:p>
        </p:txBody>
      </p:sp>
    </p:spTree>
    <p:extLst>
      <p:ext uri="{BB962C8B-B14F-4D97-AF65-F5344CB8AC3E}">
        <p14:creationId xmlns:p14="http://schemas.microsoft.com/office/powerpoint/2010/main" val="38846775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3" name="Table 2">
            <a:extLst>
              <a:ext uri="{FF2B5EF4-FFF2-40B4-BE49-F238E27FC236}">
                <a16:creationId xmlns:a16="http://schemas.microsoft.com/office/drawing/2014/main" xmlns="" id="{9E9C68B7-FADC-41EC-84CF-BE9DEF152755}"/>
              </a:ext>
            </a:extLst>
          </p:cNvPr>
          <p:cNvGraphicFramePr>
            <a:graphicFrameLocks noGrp="1"/>
          </p:cNvGraphicFramePr>
          <p:nvPr>
            <p:extLst>
              <p:ext uri="{D42A27DB-BD31-4B8C-83A1-F6EECF244321}">
                <p14:modId xmlns:p14="http://schemas.microsoft.com/office/powerpoint/2010/main" val="214706454"/>
              </p:ext>
            </p:extLst>
          </p:nvPr>
        </p:nvGraphicFramePr>
        <p:xfrm>
          <a:off x="331305" y="606175"/>
          <a:ext cx="9231313" cy="5326021"/>
        </p:xfrm>
        <a:graphic>
          <a:graphicData uri="http://schemas.openxmlformats.org/drawingml/2006/table">
            <a:tbl>
              <a:tblPr/>
              <a:tblGrid>
                <a:gridCol w="9231313">
                  <a:extLst>
                    <a:ext uri="{9D8B030D-6E8A-4147-A177-3AD203B41FA5}">
                      <a16:colId xmlns:a16="http://schemas.microsoft.com/office/drawing/2014/main" xmlns="" val="1498159812"/>
                    </a:ext>
                  </a:extLst>
                </a:gridCol>
              </a:tblGrid>
              <a:tr h="499315">
                <a:tc>
                  <a:txBody>
                    <a:bodyPr/>
                    <a:lstStyle/>
                    <a:p>
                      <a:pPr algn="l" fontAlgn="t"/>
                      <a:r>
                        <a:rPr lang="en-GB" sz="1000" b="0" i="0" u="none" strike="noStrike" dirty="0">
                          <a:solidFill>
                            <a:srgbClr val="000000"/>
                          </a:solidFill>
                          <a:effectLst/>
                          <a:latin typeface="Tahoma" panose="020B0604030504040204" pitchFamily="34" charset="0"/>
                        </a:rPr>
                        <a:t>I lived in </a:t>
                      </a:r>
                      <a:r>
                        <a:rPr lang="en-GB" sz="1000" b="0" i="0" u="none" strike="noStrike" dirty="0">
                          <a:solidFill>
                            <a:srgbClr val="000000"/>
                          </a:solidFill>
                          <a:effectLst/>
                          <a:highlight>
                            <a:srgbClr val="FFFF00"/>
                          </a:highlight>
                          <a:latin typeface="Tahoma" panose="020B0604030504040204" pitchFamily="34" charset="0"/>
                        </a:rPr>
                        <a:t>Boston</a:t>
                      </a:r>
                      <a:r>
                        <a:rPr lang="en-GB" sz="1000" b="0" i="0" u="none" strike="noStrike" dirty="0">
                          <a:solidFill>
                            <a:srgbClr val="000000"/>
                          </a:solidFill>
                          <a:effectLst/>
                          <a:latin typeface="Tahoma" panose="020B0604030504040204" pitchFamily="34" charset="0"/>
                        </a:rPr>
                        <a:t> for 20 </a:t>
                      </a:r>
                      <a:r>
                        <a:rPr lang="en-GB" sz="1000" b="0" i="0" u="none" strike="noStrike" dirty="0" err="1">
                          <a:solidFill>
                            <a:srgbClr val="000000"/>
                          </a:solidFill>
                          <a:effectLst/>
                          <a:latin typeface="Tahoma" panose="020B0604030504040204" pitchFamily="34" charset="0"/>
                        </a:rPr>
                        <a:t>yrs</a:t>
                      </a:r>
                      <a:r>
                        <a:rPr lang="en-GB" sz="1000" b="0" i="0" u="none" strike="noStrike" dirty="0">
                          <a:solidFill>
                            <a:srgbClr val="000000"/>
                          </a:solidFill>
                          <a:effectLst/>
                          <a:latin typeface="Tahoma" panose="020B0604030504040204" pitchFamily="34" charset="0"/>
                        </a:rPr>
                        <a:t>, and loved the town and people, a real community..... then moved away on marriage.  We’ve been back 4 </a:t>
                      </a:r>
                      <a:r>
                        <a:rPr lang="en-GB" sz="1000" b="0" i="0" u="none" strike="noStrike" dirty="0" err="1">
                          <a:solidFill>
                            <a:srgbClr val="000000"/>
                          </a:solidFill>
                          <a:effectLst/>
                          <a:latin typeface="Tahoma" panose="020B0604030504040204" pitchFamily="34" charset="0"/>
                        </a:rPr>
                        <a:t>yrs</a:t>
                      </a:r>
                      <a:r>
                        <a:rPr lang="en-GB" sz="1000" b="0" i="0" u="none" strike="noStrike" dirty="0">
                          <a:solidFill>
                            <a:srgbClr val="000000"/>
                          </a:solidFill>
                          <a:effectLst/>
                          <a:latin typeface="Tahoma" panose="020B0604030504040204" pitchFamily="34" charset="0"/>
                        </a:rPr>
                        <a:t> and </a:t>
                      </a:r>
                      <a:r>
                        <a:rPr lang="en-GB" sz="1000" b="0" i="0" u="none" strike="noStrike" dirty="0">
                          <a:solidFill>
                            <a:srgbClr val="000000"/>
                          </a:solidFill>
                          <a:effectLst/>
                          <a:highlight>
                            <a:srgbClr val="FFFF00"/>
                          </a:highlight>
                          <a:latin typeface="Tahoma" panose="020B0604030504040204" pitchFamily="34" charset="0"/>
                        </a:rPr>
                        <a:t>it’s not the place I grew up.   Street drinkers, homelessness, groups of people hanging around, stabbings, fights.... I no longer feel safe walking on streets alone.  </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8874553"/>
                  </a:ext>
                </a:extLst>
              </a:tr>
              <a:tr h="857156">
                <a:tc>
                  <a:txBody>
                    <a:bodyPr/>
                    <a:lstStyle/>
                    <a:p>
                      <a:pPr algn="l" fontAlgn="t"/>
                      <a:r>
                        <a:rPr lang="en-GB" sz="1000" b="0" i="0" u="none" strike="noStrike">
                          <a:solidFill>
                            <a:srgbClr val="000000"/>
                          </a:solidFill>
                          <a:effectLst/>
                          <a:latin typeface="Tahoma" panose="020B0604030504040204" pitchFamily="34" charset="0"/>
                        </a:rPr>
                        <a:t>Children and youths roaming round Deeping until stupid o'clock causing damage , mayhem and intimidation to whoever challenges or gets in their way . The kids should be curfewed instead of been allowed to run federal . I appreciate that it's not always the parents upbringing of these kids but some are under pier pressure to act out acts of damage and violence . More policing I Deeping with powers to detain these kids are needed. I'm sick to death of hearing they can't be touched because they have ADHD , Asperger's and the like , these conditions are still no excuse for bad behaviour .</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0950688"/>
                  </a:ext>
                </a:extLst>
              </a:tr>
              <a:tr h="507636">
                <a:tc>
                  <a:txBody>
                    <a:bodyPr/>
                    <a:lstStyle/>
                    <a:p>
                      <a:pPr algn="l" fontAlgn="t"/>
                      <a:r>
                        <a:rPr lang="en-GB" sz="1000" b="0" i="0" u="none" strike="noStrike" dirty="0">
                          <a:solidFill>
                            <a:srgbClr val="000000"/>
                          </a:solidFill>
                          <a:effectLst/>
                          <a:latin typeface="Tahoma" panose="020B0604030504040204" pitchFamily="34" charset="0"/>
                        </a:rPr>
                        <a:t>Increasing yob culture in village. Only last week police attended with 3 cars and van to drunk threatening to stab people.! </a:t>
                      </a:r>
                      <a:r>
                        <a:rPr lang="en-GB" sz="1000" b="0" i="0" u="none" strike="noStrike" dirty="0">
                          <a:solidFill>
                            <a:srgbClr val="000000"/>
                          </a:solidFill>
                          <a:effectLst/>
                          <a:highlight>
                            <a:srgbClr val="FFFF00"/>
                          </a:highlight>
                          <a:latin typeface="Tahoma" panose="020B0604030504040204" pitchFamily="34" charset="0"/>
                        </a:rPr>
                        <a:t>Youths riding in middle of road in the dark, no lights, antagonising motorists.</a:t>
                      </a:r>
                      <a:r>
                        <a:rPr lang="en-GB" sz="1000" b="0" i="0" u="none" strike="noStrike" dirty="0">
                          <a:solidFill>
                            <a:srgbClr val="000000"/>
                          </a:solidFill>
                          <a:effectLst/>
                          <a:latin typeface="Tahoma" panose="020B0604030504040204" pitchFamily="34" charset="0"/>
                        </a:rPr>
                        <a:t> No respect for where they live or people living in the village. </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0027080"/>
                  </a:ext>
                </a:extLst>
              </a:tr>
              <a:tr h="324555">
                <a:tc>
                  <a:txBody>
                    <a:bodyPr/>
                    <a:lstStyle/>
                    <a:p>
                      <a:pPr algn="l" fontAlgn="t"/>
                      <a:r>
                        <a:rPr lang="en-GB" sz="1000" b="0" i="0" u="none" strike="noStrike" dirty="0">
                          <a:solidFill>
                            <a:srgbClr val="000000"/>
                          </a:solidFill>
                          <a:effectLst/>
                          <a:latin typeface="Tahoma" panose="020B0604030504040204" pitchFamily="34" charset="0"/>
                        </a:rPr>
                        <a:t>Bad driving. No civic pride. Poor maintenance of highways. Street lights off at midnight. Fewer neighbours knowing each other</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8060939"/>
                  </a:ext>
                </a:extLst>
              </a:tr>
              <a:tr h="341198">
                <a:tc>
                  <a:txBody>
                    <a:bodyPr/>
                    <a:lstStyle/>
                    <a:p>
                      <a:pPr algn="l" fontAlgn="t"/>
                      <a:r>
                        <a:rPr lang="en-GB" sz="1000" b="0" i="0" u="none" strike="noStrike">
                          <a:solidFill>
                            <a:srgbClr val="000000"/>
                          </a:solidFill>
                          <a:effectLst/>
                          <a:latin typeface="Tahoma" panose="020B0604030504040204" pitchFamily="34" charset="0"/>
                        </a:rPr>
                        <a:t>Do not feel confident to let my children aged 11 and 14 go to the local park. </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1270742"/>
                  </a:ext>
                </a:extLst>
              </a:tr>
              <a:tr h="873800">
                <a:tc>
                  <a:txBody>
                    <a:bodyPr/>
                    <a:lstStyle/>
                    <a:p>
                      <a:pPr algn="l" fontAlgn="t"/>
                      <a:r>
                        <a:rPr lang="en-GB" sz="1000" b="0" i="0" u="none" strike="noStrike" dirty="0">
                          <a:solidFill>
                            <a:srgbClr val="000000"/>
                          </a:solidFill>
                          <a:effectLst/>
                          <a:highlight>
                            <a:srgbClr val="FFFF00"/>
                          </a:highlight>
                          <a:latin typeface="Tahoma" panose="020B0604030504040204" pitchFamily="34" charset="0"/>
                        </a:rPr>
                        <a:t>I recently almost got physically assaulted on Lincoln High Street by a homeless woman </a:t>
                      </a:r>
                      <a:r>
                        <a:rPr lang="en-GB" sz="1000" b="0" i="0" u="none" strike="noStrike" dirty="0">
                          <a:solidFill>
                            <a:srgbClr val="000000"/>
                          </a:solidFill>
                          <a:effectLst/>
                          <a:latin typeface="Tahoma" panose="020B0604030504040204" pitchFamily="34" charset="0"/>
                        </a:rPr>
                        <a:t>under the influence of drugs/alcohol after she was being verbally aggressive towards me. I was waiting for my bus to work at 7am and decided to walk down to the next bus stop to remove myself from the situation but she started chasing me down the High Street. Luckily some passers by came over to support me and I safely got my bus but I have often seen her harassing/being aggressive towards people on the High Street. There are also so many stories and reports of young females being sexually abused in Lincoln City or receiving sexually inappropriate comments which makes me feel unsafe being out in the dark hours.</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8304578"/>
                  </a:ext>
                </a:extLst>
              </a:tr>
              <a:tr h="898766">
                <a:tc>
                  <a:txBody>
                    <a:bodyPr/>
                    <a:lstStyle/>
                    <a:p>
                      <a:pPr algn="l" fontAlgn="t"/>
                      <a:r>
                        <a:rPr lang="en-GB" sz="1000" b="0" i="0" u="none" strike="noStrike" dirty="0">
                          <a:solidFill>
                            <a:srgbClr val="000000"/>
                          </a:solidFill>
                          <a:effectLst/>
                          <a:latin typeface="Tahoma" panose="020B0604030504040204" pitchFamily="34" charset="0"/>
                        </a:rPr>
                        <a:t>There have been a number of assaults on young people in town in the evenings and seemingly no one held to account. You rarely see a police officer - community or otherwise. </a:t>
                      </a:r>
                      <a:r>
                        <a:rPr lang="en-GB" sz="1000" b="0" i="0" u="none" strike="noStrike" dirty="0">
                          <a:solidFill>
                            <a:srgbClr val="000000"/>
                          </a:solidFill>
                          <a:effectLst/>
                          <a:highlight>
                            <a:srgbClr val="FFFF00"/>
                          </a:highlight>
                          <a:latin typeface="Tahoma" panose="020B0604030504040204" pitchFamily="34" charset="0"/>
                        </a:rPr>
                        <a:t>There is an increased number of people (mainly men) cycling recklessly on the pavements in town</a:t>
                      </a:r>
                      <a:r>
                        <a:rPr lang="en-GB" sz="1000" b="0" i="0" u="none" strike="noStrike" dirty="0">
                          <a:solidFill>
                            <a:srgbClr val="000000"/>
                          </a:solidFill>
                          <a:effectLst/>
                          <a:latin typeface="Tahoma" panose="020B0604030504040204" pitchFamily="34" charset="0"/>
                        </a:rPr>
                        <a:t>, which is extremely dangerous to our elderly population. Drugs are openly being sold outside schools and in Aldi car park. If I, as an older person, notice these they must be obvious. Basically we just don’t have enough officers to deal with the level of petty crime which leads to less petty offences as those so inclined realise they can get away with it.</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0039701"/>
                  </a:ext>
                </a:extLst>
              </a:tr>
              <a:tr h="1023595">
                <a:tc>
                  <a:txBody>
                    <a:bodyPr/>
                    <a:lstStyle/>
                    <a:p>
                      <a:pPr algn="l" fontAlgn="t"/>
                      <a:r>
                        <a:rPr lang="en-GB" sz="1000" b="0" i="0" u="none" strike="noStrike" dirty="0">
                          <a:solidFill>
                            <a:srgbClr val="000000"/>
                          </a:solidFill>
                          <a:effectLst/>
                          <a:latin typeface="Tahoma" panose="020B0604030504040204" pitchFamily="34" charset="0"/>
                        </a:rPr>
                        <a:t>The increasing number of rough sleepers who need help. At times, and more often  as time passes, their (increasing) presence on  the High Street frightens children and </a:t>
                      </a:r>
                      <a:r>
                        <a:rPr lang="en-GB" sz="1000" b="0" i="0" u="none" strike="noStrike" dirty="0" err="1">
                          <a:solidFill>
                            <a:srgbClr val="000000"/>
                          </a:solidFill>
                          <a:effectLst/>
                          <a:latin typeface="Tahoma" panose="020B0604030504040204" pitchFamily="34" charset="0"/>
                        </a:rPr>
                        <a:t>i</a:t>
                      </a:r>
                      <a:r>
                        <a:rPr lang="en-GB" sz="1000" b="0" i="0" u="none" strike="noStrike" dirty="0">
                          <a:solidFill>
                            <a:srgbClr val="000000"/>
                          </a:solidFill>
                          <a:effectLst/>
                          <a:latin typeface="Tahoma" panose="020B0604030504040204" pitchFamily="34" charset="0"/>
                        </a:rPr>
                        <a:t> am aware of numerous families who just won't take their children in or avoid certain 'no go' areas of the High Street and the surrounding area. Any reassuring Police presence on the ground is notable by its absence.  This is not to cast all rough sleepers in the same mould, some are perfectly decent people on hard times.  Others are aggressive, lack self control or social boundaries.  It is not uncommon to hear 'Oi Terry you fucker!' shouted from one end of the street to the other, oblivious to any impact on other people, or for people to be barged out of the way as one chases another.</a:t>
                      </a:r>
                    </a:p>
                  </a:txBody>
                  <a:tcPr marL="6073" marR="6073" marT="60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2219304"/>
                  </a:ext>
                </a:extLst>
              </a:tr>
            </a:tbl>
          </a:graphicData>
        </a:graphic>
      </p:graphicFrame>
      <p:sp>
        <p:nvSpPr>
          <p:cNvPr id="4" name="Slide Number Placeholder 3">
            <a:extLst>
              <a:ext uri="{FF2B5EF4-FFF2-40B4-BE49-F238E27FC236}">
                <a16:creationId xmlns:a16="http://schemas.microsoft.com/office/drawing/2014/main" xmlns="" id="{63F8E364-F1A1-4BEC-8E49-8094A352FB9F}"/>
              </a:ext>
            </a:extLst>
          </p:cNvPr>
          <p:cNvSpPr>
            <a:spLocks noGrp="1"/>
          </p:cNvSpPr>
          <p:nvPr>
            <p:ph type="sldNum" sz="quarter" idx="12"/>
          </p:nvPr>
        </p:nvSpPr>
        <p:spPr>
          <a:xfrm>
            <a:off x="9015895" y="926848"/>
            <a:ext cx="2844800" cy="476251"/>
          </a:xfrm>
        </p:spPr>
        <p:txBody>
          <a:bodyPr/>
          <a:lstStyle/>
          <a:p>
            <a:fld id="{50DE9A6E-8F21-484F-844E-94FEC60E2113}" type="slidenum">
              <a:rPr lang="en-US" smtClean="0"/>
              <a:t>52</a:t>
            </a:fld>
            <a:endParaRPr lang="en-US" dirty="0"/>
          </a:p>
        </p:txBody>
      </p:sp>
    </p:spTree>
    <p:extLst>
      <p:ext uri="{BB962C8B-B14F-4D97-AF65-F5344CB8AC3E}">
        <p14:creationId xmlns:p14="http://schemas.microsoft.com/office/powerpoint/2010/main" val="42474388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1b32bd1d-9632-4e53-9aae-ab4200ffdc05"/>
          <p:cNvSpPr>
            <a:spLocks noChangeArrowheads="1"/>
          </p:cNvSpPr>
          <p:nvPr/>
        </p:nvSpPr>
        <p:spPr>
          <a:xfrm>
            <a:off x="304257" y="1288416"/>
            <a:ext cx="9432674" cy="523220"/>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Please indicate whether or not you generally feel safe in each of the situations described.</a:t>
            </a:r>
            <a:endParaRPr lang="en-US" sz="1400" b="1" dirty="0">
              <a:solidFill>
                <a:prstClr val="black"/>
              </a:solidFill>
              <a:latin typeface="Tahoma"/>
              <a:cs typeface="Arial"/>
            </a:endParaRPr>
          </a:p>
          <a:p>
            <a:pPr algn="ctr" defTabSz="1219170"/>
            <a:r>
              <a:rPr lang="en-US" sz="1400" dirty="0">
                <a:solidFill>
                  <a:prstClr val="black"/>
                </a:solidFill>
                <a:latin typeface="Tahoma"/>
                <a:cs typeface="Arial"/>
              </a:rPr>
              <a:t>Safe situations 2019-20</a:t>
            </a:r>
          </a:p>
        </p:txBody>
      </p:sp>
      <p:graphicFrame>
        <p:nvGraphicFramePr>
          <p:cNvPr id="4" name="ChartObject" descr="1b32bd1d-9632-4e53-9aae-ab4200ffdc05"/>
          <p:cNvGraphicFramePr/>
          <p:nvPr/>
        </p:nvGraphicFramePr>
        <p:xfrm>
          <a:off x="335361" y="1811635"/>
          <a:ext cx="9351564" cy="44108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1b32bd1d-9632-4e53-9aae-ab4200ffdc05">
            <a:extLst>
              <a:ext uri="{FF2B5EF4-FFF2-40B4-BE49-F238E27FC236}">
                <a16:creationId xmlns:a16="http://schemas.microsoft.com/office/drawing/2014/main" xmlns="" id="{82D31D32-7E9B-41DF-95D4-FB67B8E948CF}"/>
              </a:ext>
            </a:extLst>
          </p:cNvPr>
          <p:cNvSpPr>
            <a:spLocks noChangeArrowheads="1"/>
          </p:cNvSpPr>
          <p:nvPr/>
        </p:nvSpPr>
        <p:spPr>
          <a:xfrm>
            <a:off x="304257" y="6222523"/>
            <a:ext cx="9351564" cy="420756"/>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Walking alone at night in the LOCAL AREA where you live. (n=3,302), Driving alone in the LOCAL AREA where you live. (n=3,302), Being alone in your home or place of residence at night. (n=3,302), Being alone at your place of work or study. (n=3,302), Sample Size = 3,302</a:t>
            </a:r>
          </a:p>
        </p:txBody>
      </p:sp>
      <p:sp>
        <p:nvSpPr>
          <p:cNvPr id="6" name="Title 1">
            <a:extLst>
              <a:ext uri="{FF2B5EF4-FFF2-40B4-BE49-F238E27FC236}">
                <a16:creationId xmlns:a16="http://schemas.microsoft.com/office/drawing/2014/main" xmlns="" id="{926B1999-51C1-43DC-AB78-5E85814A0C7C}"/>
              </a:ext>
            </a:extLst>
          </p:cNvPr>
          <p:cNvSpPr txBox="1">
            <a:spLocks/>
          </p:cNvSpPr>
          <p:nvPr/>
        </p:nvSpPr>
        <p:spPr>
          <a:xfrm>
            <a:off x="335361" y="257175"/>
            <a:ext cx="9599054" cy="105538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45% of participants do </a:t>
            </a:r>
            <a:r>
              <a:rPr lang="en-GB" sz="2667" b="1" dirty="0">
                <a:solidFill>
                  <a:srgbClr val="0B3B6C"/>
                </a:solidFill>
              </a:rPr>
              <a:t>not</a:t>
            </a:r>
            <a:r>
              <a:rPr lang="en-GB" sz="2667" dirty="0">
                <a:solidFill>
                  <a:srgbClr val="0B3B6C"/>
                </a:solidFill>
              </a:rPr>
              <a:t> generally feel safe walking alone at night in the LOCAL AREA where they live.</a:t>
            </a:r>
            <a:endParaRPr lang="en-GB" sz="2667" dirty="0">
              <a:solidFill>
                <a:srgbClr val="ED0973"/>
              </a:solidFill>
            </a:endParaRPr>
          </a:p>
        </p:txBody>
      </p:sp>
      <p:sp>
        <p:nvSpPr>
          <p:cNvPr id="7" name="TextBox 6">
            <a:extLst>
              <a:ext uri="{FF2B5EF4-FFF2-40B4-BE49-F238E27FC236}">
                <a16:creationId xmlns:a16="http://schemas.microsoft.com/office/drawing/2014/main" xmlns="" id="{277FADAB-A90D-49BD-B726-B2EF484E8C1D}"/>
              </a:ext>
            </a:extLst>
          </p:cNvPr>
          <p:cNvSpPr txBox="1"/>
          <p:nvPr/>
        </p:nvSpPr>
        <p:spPr>
          <a:xfrm>
            <a:off x="10032437" y="1288416"/>
            <a:ext cx="2159563" cy="2554545"/>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 higher % of participants do </a:t>
            </a: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not</a:t>
            </a: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 generally feel safe ‘being alone in your home or place of residence’ (18%) than is the case for ‘driving alone in the LOCAL AREA where they live’ (14%).</a:t>
            </a:r>
          </a:p>
        </p:txBody>
      </p:sp>
      <p:sp>
        <p:nvSpPr>
          <p:cNvPr id="8" name="TextBox 7">
            <a:extLst>
              <a:ext uri="{FF2B5EF4-FFF2-40B4-BE49-F238E27FC236}">
                <a16:creationId xmlns:a16="http://schemas.microsoft.com/office/drawing/2014/main" xmlns="" id="{11394DC7-7B20-46D6-B84D-841DE0A5DC04}"/>
              </a:ext>
            </a:extLst>
          </p:cNvPr>
          <p:cNvSpPr txBox="1"/>
          <p:nvPr/>
        </p:nvSpPr>
        <p:spPr>
          <a:xfrm>
            <a:off x="10032437" y="3914198"/>
            <a:ext cx="2159563" cy="2308324"/>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For those who work or study ‘being alone at your place of work or study’ is perceived as a comparatively safe space, with 87%, feeling generally safe in this setting.</a:t>
            </a:r>
          </a:p>
        </p:txBody>
      </p:sp>
      <p:sp>
        <p:nvSpPr>
          <p:cNvPr id="10" name="Slide Number Placeholder 9">
            <a:extLst>
              <a:ext uri="{FF2B5EF4-FFF2-40B4-BE49-F238E27FC236}">
                <a16:creationId xmlns:a16="http://schemas.microsoft.com/office/drawing/2014/main" xmlns="" id="{BBCDC858-6EDF-482C-BD89-7B7F9A561C72}"/>
              </a:ext>
            </a:extLst>
          </p:cNvPr>
          <p:cNvSpPr>
            <a:spLocks noGrp="1"/>
          </p:cNvSpPr>
          <p:nvPr>
            <p:ph type="sldNum" sz="quarter" idx="12"/>
          </p:nvPr>
        </p:nvSpPr>
        <p:spPr>
          <a:xfrm>
            <a:off x="9042943" y="893575"/>
            <a:ext cx="2844800" cy="476251"/>
          </a:xfrm>
        </p:spPr>
        <p:txBody>
          <a:bodyPr/>
          <a:lstStyle/>
          <a:p>
            <a:fld id="{50DE9A6E-8F21-484F-844E-94FEC60E2113}" type="slidenum">
              <a:rPr lang="en-US" smtClean="0"/>
              <a:t>53</a:t>
            </a:fld>
            <a:endParaRPr lang="en-US" dirty="0"/>
          </a:p>
        </p:txBody>
      </p:sp>
    </p:spTree>
    <p:extLst>
      <p:ext uri="{BB962C8B-B14F-4D97-AF65-F5344CB8AC3E}">
        <p14:creationId xmlns:p14="http://schemas.microsoft.com/office/powerpoint/2010/main" val="12761599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182128cf-4cd7-475e-a64e-ab4200ceb739"/>
          <p:cNvSpPr>
            <a:spLocks noChangeArrowheads="1"/>
          </p:cNvSpPr>
          <p:nvPr/>
        </p:nvSpPr>
        <p:spPr>
          <a:xfrm>
            <a:off x="335361" y="1121544"/>
            <a:ext cx="9401570" cy="954107"/>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Most of us worry at some time or other about being the victim of a crime. </a:t>
            </a:r>
          </a:p>
          <a:p>
            <a:pPr algn="ctr" defTabSz="1219170"/>
            <a:r>
              <a:rPr lang="en-GB" sz="1400" b="1" dirty="0">
                <a:solidFill>
                  <a:prstClr val="black"/>
                </a:solidFill>
                <a:latin typeface="Tahoma"/>
              </a:rPr>
              <a:t>Please indicate how worried you are or aren't about each of the following... </a:t>
            </a:r>
            <a:br>
              <a:rPr lang="en-GB" sz="1400" b="1" dirty="0">
                <a:solidFill>
                  <a:prstClr val="black"/>
                </a:solidFill>
                <a:latin typeface="Tahoma"/>
              </a:rPr>
            </a:br>
            <a:r>
              <a:rPr lang="en-GB" sz="1400" b="1" i="1" dirty="0">
                <a:solidFill>
                  <a:prstClr val="black"/>
                </a:solidFill>
                <a:latin typeface="Tahoma"/>
              </a:rPr>
              <a:t>(Please provide an answer for each row)</a:t>
            </a:r>
            <a:endParaRPr lang="en-US" sz="1400" b="1" i="1" dirty="0">
              <a:solidFill>
                <a:prstClr val="black"/>
              </a:solidFill>
              <a:latin typeface="Tahoma"/>
              <a:cs typeface="Arial"/>
            </a:endParaRPr>
          </a:p>
          <a:p>
            <a:pPr algn="ctr" defTabSz="1219170"/>
            <a:r>
              <a:rPr lang="en-US" sz="1400" dirty="0">
                <a:solidFill>
                  <a:prstClr val="black"/>
                </a:solidFill>
                <a:latin typeface="Tahoma"/>
                <a:cs typeface="Arial"/>
              </a:rPr>
              <a:t>Worry of Crime 2019-20</a:t>
            </a:r>
          </a:p>
        </p:txBody>
      </p:sp>
      <p:graphicFrame>
        <p:nvGraphicFramePr>
          <p:cNvPr id="4" name="ChartObject" descr="182128cf-4cd7-475e-a64e-ab4200ceb739"/>
          <p:cNvGraphicFramePr/>
          <p:nvPr/>
        </p:nvGraphicFramePr>
        <p:xfrm>
          <a:off x="335361" y="1949724"/>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182128cf-4cd7-475e-a64e-ab4200ceb739">
            <a:extLst>
              <a:ext uri="{FF2B5EF4-FFF2-40B4-BE49-F238E27FC236}">
                <a16:creationId xmlns:a16="http://schemas.microsoft.com/office/drawing/2014/main" xmlns="" id="{062D01BB-2437-4850-BFF9-EAA2C8EB3A0F}"/>
              </a:ext>
            </a:extLst>
          </p:cNvPr>
          <p:cNvSpPr>
            <a:spLocks noChangeArrowheads="1"/>
          </p:cNvSpPr>
          <p:nvPr/>
        </p:nvSpPr>
        <p:spPr>
          <a:xfrm>
            <a:off x="335361" y="6114201"/>
            <a:ext cx="9401570" cy="584968"/>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...having your home broken into and something stolen? (n=3,302), ...being mugged  or robbed? (n=3,302), ...having your car stolen? (n=3,302), ...having things stolen from your car? (n=3,302), ...being raped or sexually assaulted? (n=3,302), ...being physically attacked by strangers? (n=3,302), ...being a victim of online or cyber crime? (n=3,302), ...being a victim of identity theft? (n=3,302), Sample Size = 3,302</a:t>
            </a:r>
          </a:p>
        </p:txBody>
      </p:sp>
      <p:sp>
        <p:nvSpPr>
          <p:cNvPr id="6" name="Title 1">
            <a:extLst>
              <a:ext uri="{FF2B5EF4-FFF2-40B4-BE49-F238E27FC236}">
                <a16:creationId xmlns:a16="http://schemas.microsoft.com/office/drawing/2014/main" xmlns="" id="{532C18C2-DDA9-45DA-933B-3EB4723C5F42}"/>
              </a:ext>
            </a:extLst>
          </p:cNvPr>
          <p:cNvSpPr txBox="1">
            <a:spLocks/>
          </p:cNvSpPr>
          <p:nvPr/>
        </p:nvSpPr>
        <p:spPr>
          <a:xfrm>
            <a:off x="342505" y="150018"/>
            <a:ext cx="9599054" cy="1107281"/>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The incidence of worry about ‘physical attack’, ‘rape or sexual assault’ and ‘being mugged or robbed’ appear to have risen by around 4% year-on-year.</a:t>
            </a:r>
            <a:endParaRPr lang="en-GB" sz="2667" dirty="0">
              <a:solidFill>
                <a:srgbClr val="ED0973"/>
              </a:solidFill>
            </a:endParaRPr>
          </a:p>
        </p:txBody>
      </p:sp>
      <p:sp>
        <p:nvSpPr>
          <p:cNvPr id="8" name="Slide Number Placeholder 7">
            <a:extLst>
              <a:ext uri="{FF2B5EF4-FFF2-40B4-BE49-F238E27FC236}">
                <a16:creationId xmlns:a16="http://schemas.microsoft.com/office/drawing/2014/main" xmlns="" id="{E42A7001-228C-40D2-9639-6B6F23937634}"/>
              </a:ext>
            </a:extLst>
          </p:cNvPr>
          <p:cNvSpPr>
            <a:spLocks noGrp="1"/>
          </p:cNvSpPr>
          <p:nvPr>
            <p:ph type="sldNum" sz="quarter" idx="12"/>
          </p:nvPr>
        </p:nvSpPr>
        <p:spPr>
          <a:xfrm>
            <a:off x="9004695" y="987710"/>
            <a:ext cx="2844800" cy="476251"/>
          </a:xfrm>
        </p:spPr>
        <p:txBody>
          <a:bodyPr/>
          <a:lstStyle/>
          <a:p>
            <a:fld id="{50DE9A6E-8F21-484F-844E-94FEC60E2113}" type="slidenum">
              <a:rPr lang="en-US" smtClean="0"/>
              <a:t>54</a:t>
            </a:fld>
            <a:endParaRPr lang="en-US"/>
          </a:p>
        </p:txBody>
      </p:sp>
    </p:spTree>
    <p:extLst>
      <p:ext uri="{BB962C8B-B14F-4D97-AF65-F5344CB8AC3E}">
        <p14:creationId xmlns:p14="http://schemas.microsoft.com/office/powerpoint/2010/main" val="42176076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735944852"/>
              </p:ext>
            </p:extLst>
          </p:nvPr>
        </p:nvGraphicFramePr>
        <p:xfrm>
          <a:off x="335361" y="1700809"/>
          <a:ext cx="9380139" cy="447139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335361" y="6292614"/>
            <a:ext cx="7311391" cy="461665"/>
          </a:xfrm>
          <a:prstGeom prst="rect">
            <a:avLst/>
          </a:prstGeom>
          <a:noFill/>
          <a:ln w="9525">
            <a:noFill/>
            <a:miter lim="800000"/>
          </a:ln>
        </p:spPr>
        <p:txBody>
          <a:bodyPr>
            <a:spAutoFit/>
          </a:bodyPr>
          <a:lstStyle>
            <a:defPPr>
              <a:defRPr lang="en-US"/>
            </a:defPPr>
          </a:lstStyle>
          <a:p>
            <a:r>
              <a:rPr lang="en-US" sz="800" dirty="0">
                <a:latin typeface="Tahoma"/>
                <a:ea typeface="Tahoma" pitchFamily="34" charset="0"/>
                <a:cs typeface="Tahoma" pitchFamily="34" charset="0"/>
              </a:rPr>
              <a:t>Base: ...having your home broken into and something stolen? (n=9,653), ...being mugged  or robbed? (n=9,653), ...having your car stolen? (n=9,653), ...having things stolen from your car? (n=9,653), ...being raped or sexually assaulted? (n=9,653), ...being physically attacked by strangers? (n=9,653), ...being a victim of online or cyber crime? (n=9,653), ...being a victim of identity theft? (n=9,653), Sample Size = 9,653</a:t>
            </a:r>
          </a:p>
        </p:txBody>
      </p:sp>
      <p:sp>
        <p:nvSpPr>
          <p:cNvPr id="6" name="Rectangle 5">
            <a:extLst>
              <a:ext uri="{FF2B5EF4-FFF2-40B4-BE49-F238E27FC236}">
                <a16:creationId xmlns:a16="http://schemas.microsoft.com/office/drawing/2014/main" xmlns="" id="{A87D5548-1C02-4984-865B-E18C27FC7950}"/>
              </a:ext>
            </a:extLst>
          </p:cNvPr>
          <p:cNvSpPr/>
          <p:nvPr/>
        </p:nvSpPr>
        <p:spPr>
          <a:xfrm>
            <a:off x="80880" y="1225104"/>
            <a:ext cx="9889099" cy="830997"/>
          </a:xfrm>
          <a:prstGeom prst="rect">
            <a:avLst/>
          </a:prstGeom>
        </p:spPr>
        <p:txBody>
          <a:bodyPr wrap="square">
            <a:spAutoFit/>
          </a:bodyPr>
          <a:lstStyle/>
          <a:p>
            <a:pPr algn="ctr" defTabSz="1219170"/>
            <a:r>
              <a:rPr lang="en-GB" sz="1600" b="1" dirty="0">
                <a:solidFill>
                  <a:prstClr val="black"/>
                </a:solidFill>
                <a:latin typeface="Tahoma" panose="020B0604030504040204" pitchFamily="34" charset="0"/>
              </a:rPr>
              <a:t>Most of us worry at some time or other about being the victim of a crime. </a:t>
            </a:r>
            <a:br>
              <a:rPr lang="en-GB" sz="1600" b="1" dirty="0">
                <a:solidFill>
                  <a:prstClr val="black"/>
                </a:solidFill>
                <a:latin typeface="Tahoma" panose="020B0604030504040204" pitchFamily="34" charset="0"/>
              </a:rPr>
            </a:br>
            <a:r>
              <a:rPr lang="en-GB" sz="1600" b="1" dirty="0">
                <a:solidFill>
                  <a:prstClr val="black"/>
                </a:solidFill>
                <a:latin typeface="Tahoma" panose="020B0604030504040204" pitchFamily="34" charset="0"/>
              </a:rPr>
              <a:t>Please indicate how worried you are or aren't about each of the following... </a:t>
            </a:r>
            <a:br>
              <a:rPr lang="en-GB" sz="1600" b="1" dirty="0">
                <a:solidFill>
                  <a:prstClr val="black"/>
                </a:solidFill>
                <a:latin typeface="Tahoma" panose="020B0604030504040204" pitchFamily="34" charset="0"/>
              </a:rPr>
            </a:br>
            <a:r>
              <a:rPr lang="en-GB" sz="1600" b="1" dirty="0">
                <a:solidFill>
                  <a:prstClr val="black"/>
                </a:solidFill>
                <a:latin typeface="Tahoma" panose="020B0604030504040204" pitchFamily="34" charset="0"/>
              </a:rPr>
              <a:t>(Please provide an answer for each row)</a:t>
            </a:r>
            <a:endParaRPr lang="en-GB" sz="1600" b="1" dirty="0">
              <a:solidFill>
                <a:prstClr val="black"/>
              </a:solidFill>
              <a:latin typeface="Tahoma"/>
            </a:endParaRPr>
          </a:p>
        </p:txBody>
      </p:sp>
      <p:sp>
        <p:nvSpPr>
          <p:cNvPr id="7" name="Title 1">
            <a:extLst>
              <a:ext uri="{FF2B5EF4-FFF2-40B4-BE49-F238E27FC236}">
                <a16:creationId xmlns:a16="http://schemas.microsoft.com/office/drawing/2014/main" xmlns="" id="{1260009E-2448-47A4-B2B1-5FC67F67BB46}"/>
              </a:ext>
            </a:extLst>
          </p:cNvPr>
          <p:cNvSpPr txBox="1">
            <a:spLocks/>
          </p:cNvSpPr>
          <p:nvPr/>
        </p:nvSpPr>
        <p:spPr>
          <a:xfrm>
            <a:off x="335361" y="257175"/>
            <a:ext cx="9599054" cy="1055386"/>
          </a:xfrm>
          <a:prstGeom prst="rect">
            <a:avLst/>
          </a:prstGeom>
        </p:spPr>
        <p:txBody>
          <a:bodyPr vert="horz" lIns="121920" tIns="60960" rIns="121920" bIns="60960" rtlCol="0">
            <a:normAutofit fontScale="925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The most widespread worry remains ‘…having your home broken into…’ but the mean score for this has reduced very slightly. </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BFA319AC-5000-4654-BDBE-BC5532B9F7A7}"/>
              </a:ext>
            </a:extLst>
          </p:cNvPr>
          <p:cNvSpPr>
            <a:spLocks noGrp="1"/>
          </p:cNvSpPr>
          <p:nvPr>
            <p:ph type="sldNum" sz="quarter" idx="12"/>
          </p:nvPr>
        </p:nvSpPr>
        <p:spPr>
          <a:xfrm>
            <a:off x="9011839" y="986978"/>
            <a:ext cx="2844800" cy="476251"/>
          </a:xfrm>
        </p:spPr>
        <p:txBody>
          <a:bodyPr/>
          <a:lstStyle/>
          <a:p>
            <a:fld id="{50DE9A6E-8F21-484F-844E-94FEC60E2113}" type="slidenum">
              <a:rPr lang="en-US" smtClean="0"/>
              <a:t>55</a:t>
            </a:fld>
            <a:endParaRPr lang="en-US" dirty="0"/>
          </a:p>
        </p:txBody>
      </p:sp>
    </p:spTree>
    <p:extLst>
      <p:ext uri="{BB962C8B-B14F-4D97-AF65-F5344CB8AC3E}">
        <p14:creationId xmlns:p14="http://schemas.microsoft.com/office/powerpoint/2010/main" val="3302161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04B6EF51-35CA-4938-AC68-09EA26563F97}"/>
              </a:ext>
            </a:extLst>
          </p:cNvPr>
          <p:cNvGraphicFramePr>
            <a:graphicFrameLocks/>
          </p:cNvGraphicFramePr>
          <p:nvPr>
            <p:extLst>
              <p:ext uri="{D42A27DB-BD31-4B8C-83A1-F6EECF244321}">
                <p14:modId xmlns:p14="http://schemas.microsoft.com/office/powerpoint/2010/main" val="254904627"/>
              </p:ext>
            </p:extLst>
          </p:nvPr>
        </p:nvGraphicFramePr>
        <p:xfrm>
          <a:off x="139956" y="999597"/>
          <a:ext cx="9892481" cy="555049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xmlns="" id="{DD1D1814-192A-4311-BEEC-7E90E8A10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176" y="6445315"/>
            <a:ext cx="3990975" cy="209550"/>
          </a:xfrm>
          <a:prstGeom prst="rect">
            <a:avLst/>
          </a:prstGeom>
        </p:spPr>
      </p:pic>
      <p:sp>
        <p:nvSpPr>
          <p:cNvPr id="6" name="Text Box 5" descr="MarketSight_Chart_Title:182128cf-4cd7-475e-a64e-ab4200ceb739">
            <a:extLst>
              <a:ext uri="{FF2B5EF4-FFF2-40B4-BE49-F238E27FC236}">
                <a16:creationId xmlns:a16="http://schemas.microsoft.com/office/drawing/2014/main" xmlns="" id="{F6EA253A-D562-413B-A045-BEEF9A2D021B}"/>
              </a:ext>
            </a:extLst>
          </p:cNvPr>
          <p:cNvSpPr>
            <a:spLocks noChangeArrowheads="1"/>
          </p:cNvSpPr>
          <p:nvPr/>
        </p:nvSpPr>
        <p:spPr>
          <a:xfrm>
            <a:off x="331305" y="209822"/>
            <a:ext cx="9650895" cy="954107"/>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Most of us worry at some time or other about being the victim of a crime. </a:t>
            </a:r>
          </a:p>
          <a:p>
            <a:pPr algn="ctr" defTabSz="1219170"/>
            <a:r>
              <a:rPr lang="en-GB" sz="1400" b="1" dirty="0">
                <a:solidFill>
                  <a:prstClr val="black"/>
                </a:solidFill>
                <a:latin typeface="Tahoma"/>
              </a:rPr>
              <a:t>Please indicate how worried you are or aren't about each of the following... </a:t>
            </a:r>
            <a:br>
              <a:rPr lang="en-GB" sz="1400" b="1" dirty="0">
                <a:solidFill>
                  <a:prstClr val="black"/>
                </a:solidFill>
                <a:latin typeface="Tahoma"/>
              </a:rPr>
            </a:br>
            <a:r>
              <a:rPr lang="en-GB" sz="1400" b="1" i="1" dirty="0">
                <a:solidFill>
                  <a:prstClr val="black"/>
                </a:solidFill>
                <a:latin typeface="Tahoma"/>
              </a:rPr>
              <a:t>(Please provide an answer for each row)</a:t>
            </a:r>
            <a:endParaRPr lang="en-US" sz="1400" b="1" i="1" dirty="0">
              <a:solidFill>
                <a:prstClr val="black"/>
              </a:solidFill>
              <a:latin typeface="Tahoma"/>
              <a:cs typeface="Arial"/>
            </a:endParaRPr>
          </a:p>
          <a:p>
            <a:pPr algn="ctr" defTabSz="1219170"/>
            <a:r>
              <a:rPr lang="en-US" sz="1400" dirty="0">
                <a:solidFill>
                  <a:prstClr val="black"/>
                </a:solidFill>
                <a:latin typeface="Tahoma"/>
                <a:cs typeface="Arial"/>
              </a:rPr>
              <a:t>Worry of Crime 2019-20 Split by gender</a:t>
            </a:r>
          </a:p>
        </p:txBody>
      </p:sp>
      <p:sp>
        <p:nvSpPr>
          <p:cNvPr id="7" name="TextBox 6">
            <a:extLst>
              <a:ext uri="{FF2B5EF4-FFF2-40B4-BE49-F238E27FC236}">
                <a16:creationId xmlns:a16="http://schemas.microsoft.com/office/drawing/2014/main" xmlns="" id="{A0BA3498-5C99-4FA6-8ED5-095DD1F103CF}"/>
              </a:ext>
            </a:extLst>
          </p:cNvPr>
          <p:cNvSpPr txBox="1"/>
          <p:nvPr/>
        </p:nvSpPr>
        <p:spPr>
          <a:xfrm>
            <a:off x="10032437" y="2468249"/>
            <a:ext cx="2159563" cy="2800767"/>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greater % of female participants completing the survey in 2019-20 accounts for the upticks in worry, as more women are ‘very worried’ about each type of crime than is the case for men.</a:t>
            </a:r>
          </a:p>
        </p:txBody>
      </p:sp>
      <p:sp>
        <p:nvSpPr>
          <p:cNvPr id="2" name="Slide Number Placeholder 1">
            <a:extLst>
              <a:ext uri="{FF2B5EF4-FFF2-40B4-BE49-F238E27FC236}">
                <a16:creationId xmlns:a16="http://schemas.microsoft.com/office/drawing/2014/main" xmlns="" id="{2667C420-C89F-4A12-9B19-2B994171B4AE}"/>
              </a:ext>
            </a:extLst>
          </p:cNvPr>
          <p:cNvSpPr>
            <a:spLocks noGrp="1"/>
          </p:cNvSpPr>
          <p:nvPr>
            <p:ph type="sldNum" sz="quarter" idx="12"/>
          </p:nvPr>
        </p:nvSpPr>
        <p:spPr>
          <a:xfrm>
            <a:off x="9015895" y="949049"/>
            <a:ext cx="2844800" cy="476251"/>
          </a:xfrm>
        </p:spPr>
        <p:txBody>
          <a:bodyPr/>
          <a:lstStyle/>
          <a:p>
            <a:fld id="{50DE9A6E-8F21-484F-844E-94FEC60E2113}" type="slidenum">
              <a:rPr lang="en-US" smtClean="0"/>
              <a:t>56</a:t>
            </a:fld>
            <a:endParaRPr lang="en-US" dirty="0"/>
          </a:p>
        </p:txBody>
      </p:sp>
    </p:spTree>
    <p:extLst>
      <p:ext uri="{BB962C8B-B14F-4D97-AF65-F5344CB8AC3E}">
        <p14:creationId xmlns:p14="http://schemas.microsoft.com/office/powerpoint/2010/main" val="26082089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f18a7d46-bb1b-4fe4-a5c1-ab4200cf91b2"/>
          <p:cNvSpPr>
            <a:spLocks noChangeArrowheads="1"/>
          </p:cNvSpPr>
          <p:nvPr/>
        </p:nvSpPr>
        <p:spPr>
          <a:xfrm>
            <a:off x="291706" y="1220742"/>
            <a:ext cx="9387282" cy="738664"/>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Thinking about your immediate LOCAL AREA, how much of a problem, </a:t>
            </a:r>
            <a:br>
              <a:rPr lang="en-GB" sz="1400" b="1" dirty="0">
                <a:solidFill>
                  <a:prstClr val="black"/>
                </a:solidFill>
                <a:latin typeface="Tahoma"/>
              </a:rPr>
            </a:br>
            <a:r>
              <a:rPr lang="en-GB" sz="1400" b="1" dirty="0">
                <a:solidFill>
                  <a:prstClr val="black"/>
                </a:solidFill>
                <a:latin typeface="Tahoma"/>
              </a:rPr>
              <a:t>if at all, are each of the following...</a:t>
            </a:r>
            <a:endParaRPr lang="en-US" sz="1400" b="1" dirty="0">
              <a:solidFill>
                <a:prstClr val="black"/>
              </a:solidFill>
              <a:latin typeface="Tahoma"/>
              <a:cs typeface="Arial"/>
            </a:endParaRPr>
          </a:p>
          <a:p>
            <a:pPr algn="ctr" defTabSz="1219170"/>
            <a:r>
              <a:rPr lang="en-US" sz="1400" dirty="0">
                <a:solidFill>
                  <a:prstClr val="black"/>
                </a:solidFill>
                <a:latin typeface="Tahoma"/>
                <a:cs typeface="Arial"/>
              </a:rPr>
              <a:t>Local Problems 2019-20</a:t>
            </a:r>
          </a:p>
        </p:txBody>
      </p:sp>
      <p:graphicFrame>
        <p:nvGraphicFramePr>
          <p:cNvPr id="4" name="ChartObject" descr="f18a7d46-bb1b-4fe4-a5c1-ab4200cf91b2"/>
          <p:cNvGraphicFramePr/>
          <p:nvPr/>
        </p:nvGraphicFramePr>
        <p:xfrm>
          <a:off x="313534" y="1828198"/>
          <a:ext cx="9387282"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f18a7d46-bb1b-4fe4-a5c1-ab4200cf91b2">
            <a:extLst>
              <a:ext uri="{FF2B5EF4-FFF2-40B4-BE49-F238E27FC236}">
                <a16:creationId xmlns:a16="http://schemas.microsoft.com/office/drawing/2014/main" xmlns="" id="{C7E6552B-6B09-4427-B392-CE5096A6A8A5}"/>
              </a:ext>
            </a:extLst>
          </p:cNvPr>
          <p:cNvSpPr>
            <a:spLocks noChangeArrowheads="1"/>
          </p:cNvSpPr>
          <p:nvPr/>
        </p:nvSpPr>
        <p:spPr>
          <a:xfrm>
            <a:off x="335361" y="6021547"/>
            <a:ext cx="9387283" cy="749179"/>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...noisy </a:t>
            </a:r>
            <a:r>
              <a:rPr lang="en-US" sz="1067" dirty="0" err="1">
                <a:solidFill>
                  <a:prstClr val="black"/>
                </a:solidFill>
                <a:latin typeface="Tahoma"/>
                <a:ea typeface="Tahoma" pitchFamily="34" charset="0"/>
                <a:cs typeface="Tahoma" pitchFamily="34" charset="0"/>
              </a:rPr>
              <a:t>neighbours</a:t>
            </a:r>
            <a:r>
              <a:rPr lang="en-US" sz="1067" dirty="0">
                <a:solidFill>
                  <a:prstClr val="black"/>
                </a:solidFill>
                <a:latin typeface="Tahoma"/>
                <a:ea typeface="Tahoma" pitchFamily="34" charset="0"/>
                <a:cs typeface="Tahoma" pitchFamily="34" charset="0"/>
              </a:rPr>
              <a:t> or loud parties? (n=3,302), ...antisocial street drinking? (n=3,302), ...vandalism, graffiti and other deliberate damage to property or vehicles? (n=3,302), ....burglary and theft from private property? (n=3,302), ...people using or dealing drugs? (n=3,302), ...people being drunk or rowdy in public places? (n=3,302), ...physical assault or other violent </a:t>
            </a:r>
            <a:r>
              <a:rPr lang="en-US" sz="1067" dirty="0" err="1">
                <a:solidFill>
                  <a:prstClr val="black"/>
                </a:solidFill>
                <a:latin typeface="Tahoma"/>
                <a:ea typeface="Tahoma" pitchFamily="34" charset="0"/>
                <a:cs typeface="Tahoma" pitchFamily="34" charset="0"/>
              </a:rPr>
              <a:t>behaviour</a:t>
            </a:r>
            <a:r>
              <a:rPr lang="en-US" sz="1067" dirty="0">
                <a:solidFill>
                  <a:prstClr val="black"/>
                </a:solidFill>
                <a:latin typeface="Tahoma"/>
                <a:ea typeface="Tahoma" pitchFamily="34" charset="0"/>
                <a:cs typeface="Tahoma" pitchFamily="34" charset="0"/>
              </a:rPr>
              <a:t>? (n=3,302), ...speeding traffic? (n=3,302), Sample Size = 3,302</a:t>
            </a:r>
          </a:p>
        </p:txBody>
      </p:sp>
      <p:sp>
        <p:nvSpPr>
          <p:cNvPr id="6" name="Title 1">
            <a:extLst>
              <a:ext uri="{FF2B5EF4-FFF2-40B4-BE49-F238E27FC236}">
                <a16:creationId xmlns:a16="http://schemas.microsoft.com/office/drawing/2014/main" xmlns="" id="{F7DCD10A-FA79-454D-BC6D-3D1338F58AE4}"/>
              </a:ext>
            </a:extLst>
          </p:cNvPr>
          <p:cNvSpPr txBox="1">
            <a:spLocks/>
          </p:cNvSpPr>
          <p:nvPr/>
        </p:nvSpPr>
        <p:spPr>
          <a:xfrm>
            <a:off x="88901" y="84573"/>
            <a:ext cx="9880202" cy="1107281"/>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‘Speeding traffic’ is perceived as a big problem in their LOCAL AREA by 63% of survey participants.</a:t>
            </a:r>
            <a:endParaRPr lang="en-GB" sz="2667" dirty="0">
              <a:solidFill>
                <a:srgbClr val="ED0973"/>
              </a:solidFill>
            </a:endParaRPr>
          </a:p>
        </p:txBody>
      </p:sp>
      <p:sp>
        <p:nvSpPr>
          <p:cNvPr id="8" name="TextBox 7">
            <a:extLst>
              <a:ext uri="{FF2B5EF4-FFF2-40B4-BE49-F238E27FC236}">
                <a16:creationId xmlns:a16="http://schemas.microsoft.com/office/drawing/2014/main" xmlns="" id="{FD3E3DD6-DB39-434A-AF27-CC5CCB7FFB74}"/>
              </a:ext>
            </a:extLst>
          </p:cNvPr>
          <p:cNvSpPr txBox="1"/>
          <p:nvPr/>
        </p:nvSpPr>
        <p:spPr>
          <a:xfrm>
            <a:off x="10032437" y="2468249"/>
            <a:ext cx="2159563" cy="1815882"/>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39% of participants regard ‘people using or dealing drugs’  and ‘burglary and theft from private property’ as big problems in their LOCAL AREA.</a:t>
            </a:r>
          </a:p>
        </p:txBody>
      </p:sp>
      <p:sp>
        <p:nvSpPr>
          <p:cNvPr id="9" name="Slide Number Placeholder 8">
            <a:extLst>
              <a:ext uri="{FF2B5EF4-FFF2-40B4-BE49-F238E27FC236}">
                <a16:creationId xmlns:a16="http://schemas.microsoft.com/office/drawing/2014/main" xmlns="" id="{3D898E49-7C2B-4987-820A-BC7AC9FD503C}"/>
              </a:ext>
            </a:extLst>
          </p:cNvPr>
          <p:cNvSpPr>
            <a:spLocks noGrp="1"/>
          </p:cNvSpPr>
          <p:nvPr>
            <p:ph type="sldNum" sz="quarter" idx="12"/>
          </p:nvPr>
        </p:nvSpPr>
        <p:spPr>
          <a:xfrm>
            <a:off x="8987631" y="953728"/>
            <a:ext cx="2844800" cy="476251"/>
          </a:xfrm>
        </p:spPr>
        <p:txBody>
          <a:bodyPr/>
          <a:lstStyle/>
          <a:p>
            <a:fld id="{50DE9A6E-8F21-484F-844E-94FEC60E2113}" type="slidenum">
              <a:rPr lang="en-US" smtClean="0"/>
              <a:t>57</a:t>
            </a:fld>
            <a:endParaRPr lang="en-US" dirty="0"/>
          </a:p>
        </p:txBody>
      </p:sp>
    </p:spTree>
    <p:extLst>
      <p:ext uri="{BB962C8B-B14F-4D97-AF65-F5344CB8AC3E}">
        <p14:creationId xmlns:p14="http://schemas.microsoft.com/office/powerpoint/2010/main" val="36794405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2542600185"/>
              </p:ext>
            </p:extLst>
          </p:nvPr>
        </p:nvGraphicFramePr>
        <p:xfrm>
          <a:off x="0" y="2009222"/>
          <a:ext cx="10039738"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212914" y="6231695"/>
            <a:ext cx="9722497" cy="461665"/>
          </a:xfrm>
          <a:prstGeom prst="rect">
            <a:avLst/>
          </a:prstGeom>
          <a:noFill/>
          <a:ln w="9525">
            <a:noFill/>
            <a:miter lim="800000"/>
          </a:ln>
        </p:spPr>
        <p:txBody>
          <a:bodyPr wrap="square">
            <a:spAutoFit/>
          </a:bodyPr>
          <a:lstStyle>
            <a:defPPr>
              <a:defRPr lang="en-US"/>
            </a:defPPr>
          </a:lstStyle>
          <a:p>
            <a:r>
              <a:rPr lang="en-US" sz="800" dirty="0">
                <a:latin typeface="Tahoma"/>
                <a:ea typeface="Tahoma" pitchFamily="34" charset="0"/>
                <a:cs typeface="Tahoma" pitchFamily="34" charset="0"/>
              </a:rPr>
              <a:t>Base: ...noisy </a:t>
            </a:r>
            <a:r>
              <a:rPr lang="en-US" sz="800" dirty="0" err="1">
                <a:latin typeface="Tahoma"/>
                <a:ea typeface="Tahoma" pitchFamily="34" charset="0"/>
                <a:cs typeface="Tahoma" pitchFamily="34" charset="0"/>
              </a:rPr>
              <a:t>neighbours</a:t>
            </a:r>
            <a:r>
              <a:rPr lang="en-US" sz="800" dirty="0">
                <a:latin typeface="Tahoma"/>
                <a:ea typeface="Tahoma" pitchFamily="34" charset="0"/>
                <a:cs typeface="Tahoma" pitchFamily="34" charset="0"/>
              </a:rPr>
              <a:t> or loud parties? (n=9,653), ...antisocial street drinking? (n=9,653), ...vandalism, graffiti and other deliberate damage to property or vehicles? (n=9,653), ....burglary and theft from private property? (n=9,653), ...people using or dealing drugs? (n=9,653), ...people being drunk or rowdy in public places? (n=9,653), ...physical assault or other violent </a:t>
            </a:r>
            <a:r>
              <a:rPr lang="en-US" sz="800" dirty="0" err="1">
                <a:latin typeface="Tahoma"/>
                <a:ea typeface="Tahoma" pitchFamily="34" charset="0"/>
                <a:cs typeface="Tahoma" pitchFamily="34" charset="0"/>
              </a:rPr>
              <a:t>behaviour</a:t>
            </a:r>
            <a:r>
              <a:rPr lang="en-US" sz="800" dirty="0">
                <a:latin typeface="Tahoma"/>
                <a:ea typeface="Tahoma" pitchFamily="34" charset="0"/>
                <a:cs typeface="Tahoma" pitchFamily="34" charset="0"/>
              </a:rPr>
              <a:t>? (n=9,653), ...speeding traffic? (n=9,653), Sample Size = 9,653</a:t>
            </a:r>
          </a:p>
        </p:txBody>
      </p:sp>
      <p:sp>
        <p:nvSpPr>
          <p:cNvPr id="6" name="Rectangle 5">
            <a:extLst>
              <a:ext uri="{FF2B5EF4-FFF2-40B4-BE49-F238E27FC236}">
                <a16:creationId xmlns:a16="http://schemas.microsoft.com/office/drawing/2014/main" xmlns="" id="{4A7E6806-47F3-4843-A598-98F01F2985B8}"/>
              </a:ext>
            </a:extLst>
          </p:cNvPr>
          <p:cNvSpPr/>
          <p:nvPr/>
        </p:nvSpPr>
        <p:spPr>
          <a:xfrm>
            <a:off x="363351" y="1735264"/>
            <a:ext cx="9313035" cy="584775"/>
          </a:xfrm>
          <a:prstGeom prst="rect">
            <a:avLst/>
          </a:prstGeom>
        </p:spPr>
        <p:txBody>
          <a:bodyPr wrap="square">
            <a:spAutoFit/>
          </a:bodyPr>
          <a:lstStyle/>
          <a:p>
            <a:pPr algn="ctr" defTabSz="1219170"/>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Thinking about your immediate LOCAL AREA, how much of a problem, if at all, </a:t>
            </a:r>
            <a:b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are each of the following...</a:t>
            </a:r>
          </a:p>
        </p:txBody>
      </p:sp>
      <p:sp>
        <p:nvSpPr>
          <p:cNvPr id="7" name="Title 1">
            <a:extLst>
              <a:ext uri="{FF2B5EF4-FFF2-40B4-BE49-F238E27FC236}">
                <a16:creationId xmlns:a16="http://schemas.microsoft.com/office/drawing/2014/main" xmlns="" id="{917C983B-7F06-4D97-8803-CF629CF1CAB4}"/>
              </a:ext>
            </a:extLst>
          </p:cNvPr>
          <p:cNvSpPr txBox="1">
            <a:spLocks/>
          </p:cNvSpPr>
          <p:nvPr/>
        </p:nvSpPr>
        <p:spPr>
          <a:xfrm>
            <a:off x="335363" y="164640"/>
            <a:ext cx="9600048" cy="163217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2800" dirty="0">
                <a:solidFill>
                  <a:srgbClr val="0B3B6C"/>
                </a:solidFill>
              </a:rPr>
              <a:t>The number of participants regarding each crime as a ‘very/fairly big problem’ has reason slightly YOY in all cases but has not returned to the levels recorded in 2017.</a:t>
            </a:r>
          </a:p>
        </p:txBody>
      </p:sp>
      <p:sp>
        <p:nvSpPr>
          <p:cNvPr id="8" name="TextBox 7">
            <a:extLst>
              <a:ext uri="{FF2B5EF4-FFF2-40B4-BE49-F238E27FC236}">
                <a16:creationId xmlns:a16="http://schemas.microsoft.com/office/drawing/2014/main" xmlns="" id="{0F7A2755-F96C-42A9-B55E-679677AE1F13}"/>
              </a:ext>
            </a:extLst>
          </p:cNvPr>
          <p:cNvSpPr txBox="1"/>
          <p:nvPr/>
        </p:nvSpPr>
        <p:spPr>
          <a:xfrm>
            <a:off x="10032437" y="3232630"/>
            <a:ext cx="2159563" cy="2062103"/>
          </a:xfrm>
          <a:prstGeom prst="rect">
            <a:avLst/>
          </a:prstGeom>
          <a:solidFill>
            <a:schemeClr val="accent4"/>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NB A mean score of 2.5 or above denotes net agreement by the majority of participants that a given crime IS a big problem in their LOCAL AREA.</a:t>
            </a:r>
          </a:p>
        </p:txBody>
      </p:sp>
      <p:sp>
        <p:nvSpPr>
          <p:cNvPr id="3" name="Slide Number Placeholder 2">
            <a:extLst>
              <a:ext uri="{FF2B5EF4-FFF2-40B4-BE49-F238E27FC236}">
                <a16:creationId xmlns:a16="http://schemas.microsoft.com/office/drawing/2014/main" xmlns="" id="{9242FB6B-FB25-4EEB-B809-2D45153311C1}"/>
              </a:ext>
            </a:extLst>
          </p:cNvPr>
          <p:cNvSpPr>
            <a:spLocks noGrp="1"/>
          </p:cNvSpPr>
          <p:nvPr>
            <p:ph type="sldNum" sz="quarter" idx="12"/>
          </p:nvPr>
        </p:nvSpPr>
        <p:spPr>
          <a:xfrm>
            <a:off x="9011837" y="975930"/>
            <a:ext cx="2844800" cy="476251"/>
          </a:xfrm>
        </p:spPr>
        <p:txBody>
          <a:bodyPr/>
          <a:lstStyle/>
          <a:p>
            <a:fld id="{50DE9A6E-8F21-484F-844E-94FEC60E2113}" type="slidenum">
              <a:rPr lang="en-US" smtClean="0"/>
              <a:t>58</a:t>
            </a:fld>
            <a:endParaRPr lang="en-US" dirty="0"/>
          </a:p>
        </p:txBody>
      </p:sp>
    </p:spTree>
    <p:extLst>
      <p:ext uri="{BB962C8B-B14F-4D97-AF65-F5344CB8AC3E}">
        <p14:creationId xmlns:p14="http://schemas.microsoft.com/office/powerpoint/2010/main" val="212644677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C01765D-E171-41F9-A1EC-96D913FC68D1}"/>
              </a:ext>
            </a:extLst>
          </p:cNvPr>
          <p:cNvSpPr/>
          <p:nvPr/>
        </p:nvSpPr>
        <p:spPr>
          <a:xfrm>
            <a:off x="397848" y="1872761"/>
            <a:ext cx="9313035"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Thinking about your immediate LOCAL AREA, how much of a problem, if at all, </a:t>
            </a:r>
            <a:b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are each of the following...</a:t>
            </a:r>
          </a:p>
        </p:txBody>
      </p:sp>
      <p:pic>
        <p:nvPicPr>
          <p:cNvPr id="7" name="Picture 6">
            <a:extLst>
              <a:ext uri="{FF2B5EF4-FFF2-40B4-BE49-F238E27FC236}">
                <a16:creationId xmlns:a16="http://schemas.microsoft.com/office/drawing/2014/main" xmlns="" id="{BBB04381-FFBA-4501-9F8A-D4AB4B7F4FF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853" y="2457536"/>
            <a:ext cx="12148325" cy="2085889"/>
          </a:xfrm>
          <a:prstGeom prst="rect">
            <a:avLst/>
          </a:prstGeom>
        </p:spPr>
      </p:pic>
      <p:sp>
        <p:nvSpPr>
          <p:cNvPr id="8" name="Title 1">
            <a:extLst>
              <a:ext uri="{FF2B5EF4-FFF2-40B4-BE49-F238E27FC236}">
                <a16:creationId xmlns:a16="http://schemas.microsoft.com/office/drawing/2014/main" xmlns="" id="{46BA6003-A4EE-44D0-8C4B-A6C838B0EA94}"/>
              </a:ext>
            </a:extLst>
          </p:cNvPr>
          <p:cNvSpPr txBox="1">
            <a:spLocks/>
          </p:cNvSpPr>
          <p:nvPr/>
        </p:nvSpPr>
        <p:spPr>
          <a:xfrm>
            <a:off x="335363" y="164640"/>
            <a:ext cx="9600048" cy="1632179"/>
          </a:xfrm>
          <a:prstGeom prst="rect">
            <a:avLst/>
          </a:prstGeom>
        </p:spPr>
        <p:txBody>
          <a:bodyPr vert="horz" lIns="121920" tIns="60960" rIns="121920" bIns="60960" rtlCol="0">
            <a:normAutofit fontScale="925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2800" dirty="0">
                <a:solidFill>
                  <a:srgbClr val="0B3B6C"/>
                </a:solidFill>
              </a:rPr>
              <a:t>The heat map below clearly highlights the types of crime that have been consistently regarded as a ‘big problem’ in the LOCAL AREA, alongside the variation by Local Authority.</a:t>
            </a:r>
          </a:p>
        </p:txBody>
      </p:sp>
      <p:sp>
        <p:nvSpPr>
          <p:cNvPr id="9" name="Slide Number Placeholder 8">
            <a:extLst>
              <a:ext uri="{FF2B5EF4-FFF2-40B4-BE49-F238E27FC236}">
                <a16:creationId xmlns:a16="http://schemas.microsoft.com/office/drawing/2014/main" xmlns="" id="{A9704198-A698-4BEB-92EA-E5DB15B724C1}"/>
              </a:ext>
            </a:extLst>
          </p:cNvPr>
          <p:cNvSpPr>
            <a:spLocks noGrp="1"/>
          </p:cNvSpPr>
          <p:nvPr>
            <p:ph type="sldNum" sz="quarter" idx="12"/>
          </p:nvPr>
        </p:nvSpPr>
        <p:spPr>
          <a:xfrm>
            <a:off x="8951912" y="980729"/>
            <a:ext cx="2844800" cy="476251"/>
          </a:xfrm>
        </p:spPr>
        <p:txBody>
          <a:bodyPr/>
          <a:lstStyle/>
          <a:p>
            <a:fld id="{50DE9A6E-8F21-484F-844E-94FEC60E2113}" type="slidenum">
              <a:rPr lang="en-US" smtClean="0"/>
              <a:t>59</a:t>
            </a:fld>
            <a:endParaRPr lang="en-US" dirty="0"/>
          </a:p>
        </p:txBody>
      </p:sp>
    </p:spTree>
    <p:extLst>
      <p:ext uri="{BB962C8B-B14F-4D97-AF65-F5344CB8AC3E}">
        <p14:creationId xmlns:p14="http://schemas.microsoft.com/office/powerpoint/2010/main" val="11812855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5364" y="164640"/>
            <a:ext cx="9364185" cy="1117805"/>
          </a:xfrm>
        </p:spPr>
        <p:txBody>
          <a:bodyPr>
            <a:normAutofit/>
          </a:bodyPr>
          <a:lstStyle/>
          <a:p>
            <a:r>
              <a:rPr lang="en-GB" sz="3200" dirty="0">
                <a:solidFill>
                  <a:srgbClr val="0B3B6C"/>
                </a:solidFill>
              </a:rPr>
              <a:t>How we conducted the research</a:t>
            </a:r>
            <a:br>
              <a:rPr lang="en-GB" sz="3200" dirty="0">
                <a:solidFill>
                  <a:srgbClr val="0B3B6C"/>
                </a:solidFill>
              </a:rPr>
            </a:br>
            <a:r>
              <a:rPr lang="en-GB" sz="3200" dirty="0">
                <a:solidFill>
                  <a:srgbClr val="ED0873"/>
                </a:solidFill>
              </a:rPr>
              <a:t>Online Quantitative Survey</a:t>
            </a:r>
            <a:endParaRPr lang="en-GB" sz="3200" u="sng" dirty="0">
              <a:solidFill>
                <a:srgbClr val="ED0973"/>
              </a:solidFill>
            </a:endParaRPr>
          </a:p>
        </p:txBody>
      </p:sp>
      <p:sp>
        <p:nvSpPr>
          <p:cNvPr id="3" name="Content Placeholder 2"/>
          <p:cNvSpPr>
            <a:spLocks noGrp="1"/>
          </p:cNvSpPr>
          <p:nvPr>
            <p:ph idx="1"/>
          </p:nvPr>
        </p:nvSpPr>
        <p:spPr>
          <a:xfrm>
            <a:off x="256303" y="1233582"/>
            <a:ext cx="5277805" cy="1117805"/>
          </a:xfrm>
        </p:spPr>
        <p:txBody>
          <a:bodyPr>
            <a:noAutofit/>
          </a:bodyPr>
          <a:lstStyle/>
          <a:p>
            <a:pPr marL="0" indent="0">
              <a:buNone/>
            </a:pPr>
            <a:r>
              <a:rPr lang="en-GB" sz="1500" dirty="0"/>
              <a:t>An online quantitative survey was used, titled the: </a:t>
            </a:r>
            <a:br>
              <a:rPr lang="en-GB" sz="1500" dirty="0"/>
            </a:br>
            <a:r>
              <a:rPr lang="en-GB" sz="1500" b="1" dirty="0"/>
              <a:t>‘Lincolnshire Crime and Policing Survey 2019-20’. </a:t>
            </a:r>
            <a:br>
              <a:rPr lang="en-GB" sz="1500" b="1" dirty="0"/>
            </a:br>
            <a:r>
              <a:rPr lang="en-GB" sz="1500" dirty="0"/>
              <a:t>Sponsorship of the survey was explicitly ascribed in the introduction to Marc Jones, as Police &amp; Crime Commissioner for Lincolnshire.</a:t>
            </a:r>
          </a:p>
          <a:p>
            <a:pPr marL="0" indent="0">
              <a:buNone/>
            </a:pPr>
            <a:endParaRPr lang="en-GB" sz="1500" dirty="0"/>
          </a:p>
          <a:p>
            <a:pPr marL="0" indent="0">
              <a:buNone/>
            </a:pPr>
            <a:r>
              <a:rPr lang="en-GB" sz="1500" dirty="0"/>
              <a:t>The survey was device responsive across: desktop computers, tablets and smartphones.</a:t>
            </a:r>
          </a:p>
          <a:p>
            <a:pPr marL="0" indent="0">
              <a:buNone/>
            </a:pPr>
            <a:endParaRPr lang="en-GB" sz="1500" dirty="0"/>
          </a:p>
          <a:p>
            <a:pPr marL="0" indent="0">
              <a:buNone/>
            </a:pPr>
            <a:r>
              <a:rPr lang="en-GB" sz="1500" b="1" dirty="0"/>
              <a:t>3,302 fully completed surveys were achieved, </a:t>
            </a:r>
            <a:br>
              <a:rPr lang="en-GB" sz="1500" b="1" dirty="0"/>
            </a:br>
            <a:r>
              <a:rPr lang="en-GB" sz="1500" b="1" dirty="0"/>
              <a:t>just 147 fewer than in 2018-19 in eight fewer </a:t>
            </a:r>
            <a:br>
              <a:rPr lang="en-GB" sz="1500" b="1" dirty="0"/>
            </a:br>
            <a:r>
              <a:rPr lang="en-GB" sz="1500" b="1" dirty="0"/>
              <a:t>days’ in field.</a:t>
            </a:r>
          </a:p>
          <a:p>
            <a:pPr marL="0" indent="0">
              <a:buNone/>
            </a:pPr>
            <a:endParaRPr lang="en-GB" sz="1500" dirty="0"/>
          </a:p>
          <a:p>
            <a:pPr marL="0" indent="0">
              <a:buNone/>
            </a:pPr>
            <a:r>
              <a:rPr lang="en-GB" sz="1500" dirty="0"/>
              <a:t>All participants were qualified as being:-</a:t>
            </a:r>
          </a:p>
          <a:p>
            <a:r>
              <a:rPr lang="en-GB" sz="1500" dirty="0"/>
              <a:t>16 years of age or older</a:t>
            </a:r>
          </a:p>
          <a:p>
            <a:r>
              <a:rPr lang="en-GB" sz="1500" dirty="0"/>
              <a:t>Permanently resident in Lincolnshire</a:t>
            </a:r>
          </a:p>
          <a:p>
            <a:pPr marL="0" indent="0">
              <a:buNone/>
            </a:pPr>
            <a:endParaRPr lang="en-GB" sz="1500" dirty="0"/>
          </a:p>
          <a:p>
            <a:pPr marL="0" indent="0">
              <a:buNone/>
            </a:pPr>
            <a:r>
              <a:rPr lang="en-GB" sz="1500" dirty="0"/>
              <a:t>Fieldwork was conducted between 16</a:t>
            </a:r>
            <a:r>
              <a:rPr lang="en-GB" sz="1500" baseline="30000" dirty="0"/>
              <a:t>th</a:t>
            </a:r>
            <a:r>
              <a:rPr lang="en-GB" sz="1500" dirty="0"/>
              <a:t> December 2019 </a:t>
            </a:r>
            <a:br>
              <a:rPr lang="en-GB" sz="1500" dirty="0"/>
            </a:br>
            <a:r>
              <a:rPr lang="en-GB" sz="1500" dirty="0"/>
              <a:t>and 12</a:t>
            </a:r>
            <a:r>
              <a:rPr lang="en-GB" sz="1500" baseline="30000" dirty="0"/>
              <a:t>th</a:t>
            </a:r>
            <a:r>
              <a:rPr lang="en-GB" sz="1500" dirty="0"/>
              <a:t> January 2020.</a:t>
            </a:r>
          </a:p>
          <a:p>
            <a:pPr marL="0" indent="0">
              <a:buNone/>
            </a:pPr>
            <a:r>
              <a:rPr lang="en-GB" sz="1500" dirty="0"/>
              <a:t>All fieldwork was conducted in accordance with </a:t>
            </a:r>
            <a:br>
              <a:rPr lang="en-GB" sz="1500" dirty="0"/>
            </a:br>
            <a:r>
              <a:rPr lang="en-GB" sz="1500" dirty="0"/>
              <a:t>the MRS Code of Conduct.</a:t>
            </a:r>
          </a:p>
          <a:p>
            <a:pPr marL="0" indent="0">
              <a:buNone/>
            </a:pPr>
            <a:endParaRPr lang="en-GB" sz="1600" dirty="0"/>
          </a:p>
        </p:txBody>
      </p:sp>
      <p:pic>
        <p:nvPicPr>
          <p:cNvPr id="9" name="Picture 8">
            <a:extLst>
              <a:ext uri="{FF2B5EF4-FFF2-40B4-BE49-F238E27FC236}">
                <a16:creationId xmlns:a16="http://schemas.microsoft.com/office/drawing/2014/main" xmlns="" id="{6372FB79-2E5E-4F39-A6C9-1D4187FE6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48" y="833650"/>
            <a:ext cx="3921226" cy="585971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xmlns="" id="{D4E28F37-1274-462A-8164-A35AC5B719F9}"/>
              </a:ext>
            </a:extLst>
          </p:cNvPr>
          <p:cNvSpPr>
            <a:spLocks noGrp="1"/>
          </p:cNvSpPr>
          <p:nvPr>
            <p:ph type="sldNum" sz="quarter" idx="12"/>
          </p:nvPr>
        </p:nvSpPr>
        <p:spPr/>
        <p:txBody>
          <a:bodyPr/>
          <a:lstStyle/>
          <a:p>
            <a:fld id="{857A2A22-3899-4136-BDB9-36AC9C8678DA}" type="slidenum">
              <a:rPr lang="en-GB" smtClean="0"/>
              <a:t>6</a:t>
            </a:fld>
            <a:endParaRPr lang="en-GB"/>
          </a:p>
        </p:txBody>
      </p:sp>
    </p:spTree>
    <p:extLst>
      <p:ext uri="{BB962C8B-B14F-4D97-AF65-F5344CB8AC3E}">
        <p14:creationId xmlns:p14="http://schemas.microsoft.com/office/powerpoint/2010/main" val="1308831038"/>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f37ca098-9908-41fe-a462-ab4200d30603"/>
          <p:cNvSpPr>
            <a:spLocks noChangeArrowheads="1"/>
          </p:cNvSpPr>
          <p:nvPr/>
        </p:nvSpPr>
        <p:spPr>
          <a:xfrm>
            <a:off x="307131" y="1472368"/>
            <a:ext cx="9387283" cy="738664"/>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Within the last 12 months specifically, have you personally or has anyone in your household</a:t>
            </a:r>
          </a:p>
          <a:p>
            <a:pPr algn="ctr" defTabSz="1219170"/>
            <a:r>
              <a:rPr lang="en-GB" sz="1400" b="1" dirty="0">
                <a:solidFill>
                  <a:prstClr val="black"/>
                </a:solidFill>
                <a:latin typeface="Tahoma"/>
                <a:ea typeface="Tahoma" pitchFamily="34" charset="0"/>
                <a:cs typeface="Tahoma" pitchFamily="34" charset="0"/>
              </a:rPr>
              <a:t>experienced any of the following... </a:t>
            </a:r>
            <a:r>
              <a:rPr lang="en-GB" sz="1400" b="1" i="1" dirty="0">
                <a:solidFill>
                  <a:prstClr val="black"/>
                </a:solidFill>
                <a:latin typeface="Tahoma"/>
                <a:ea typeface="Tahoma" pitchFamily="34" charset="0"/>
                <a:cs typeface="Tahoma" pitchFamily="34" charset="0"/>
              </a:rPr>
              <a:t>(Please tick all that apply)</a:t>
            </a:r>
            <a:endParaRPr lang="en-US" sz="1400" b="1" i="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Experience of Crime 2019-20</a:t>
            </a:r>
          </a:p>
        </p:txBody>
      </p:sp>
      <p:sp>
        <p:nvSpPr>
          <p:cNvPr id="6" name="Title 1">
            <a:extLst>
              <a:ext uri="{FF2B5EF4-FFF2-40B4-BE49-F238E27FC236}">
                <a16:creationId xmlns:a16="http://schemas.microsoft.com/office/drawing/2014/main" xmlns="" id="{E22C9EDB-8178-4A3E-A045-CD2E99A085AB}"/>
              </a:ext>
            </a:extLst>
          </p:cNvPr>
          <p:cNvSpPr txBox="1">
            <a:spLocks/>
          </p:cNvSpPr>
          <p:nvPr/>
        </p:nvSpPr>
        <p:spPr>
          <a:xfrm>
            <a:off x="152235" y="34011"/>
            <a:ext cx="9880202" cy="137989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Exactly two thirds of participants have </a:t>
            </a:r>
            <a:r>
              <a:rPr lang="en-GB" sz="2667" b="1" dirty="0">
                <a:solidFill>
                  <a:srgbClr val="0B3B6C"/>
                </a:solidFill>
              </a:rPr>
              <a:t>not</a:t>
            </a:r>
            <a:r>
              <a:rPr lang="en-GB" sz="2667" dirty="0">
                <a:solidFill>
                  <a:srgbClr val="0B3B6C"/>
                </a:solidFill>
              </a:rPr>
              <a:t> experienced any of the types of crime included within the survey during the last 12 months.</a:t>
            </a:r>
            <a:endParaRPr lang="en-GB" sz="2667" dirty="0">
              <a:solidFill>
                <a:srgbClr val="ED0973"/>
              </a:solidFill>
            </a:endParaRPr>
          </a:p>
        </p:txBody>
      </p:sp>
      <p:graphicFrame>
        <p:nvGraphicFramePr>
          <p:cNvPr id="8" name="ChartObject" descr="MarketSight_Chart">
            <a:extLst>
              <a:ext uri="{FF2B5EF4-FFF2-40B4-BE49-F238E27FC236}">
                <a16:creationId xmlns:a16="http://schemas.microsoft.com/office/drawing/2014/main" xmlns="" id="{C61B6B77-D7D6-4A3A-AF12-F46B3FBBBB0C}"/>
              </a:ext>
            </a:extLst>
          </p:cNvPr>
          <p:cNvGraphicFramePr/>
          <p:nvPr>
            <p:extLst>
              <p:ext uri="{D42A27DB-BD31-4B8C-83A1-F6EECF244321}">
                <p14:modId xmlns:p14="http://schemas.microsoft.com/office/powerpoint/2010/main" val="3501754581"/>
              </p:ext>
            </p:extLst>
          </p:nvPr>
        </p:nvGraphicFramePr>
        <p:xfrm>
          <a:off x="335361" y="2269494"/>
          <a:ext cx="9387283" cy="394195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7" descr="MarketSight_Chart_SampleSize">
            <a:extLst>
              <a:ext uri="{FF2B5EF4-FFF2-40B4-BE49-F238E27FC236}">
                <a16:creationId xmlns:a16="http://schemas.microsoft.com/office/drawing/2014/main" xmlns="" id="{7FF21593-8D7E-440A-8532-30BCB5B9DDE2}"/>
              </a:ext>
            </a:extLst>
          </p:cNvPr>
          <p:cNvSpPr>
            <a:spLocks noChangeArrowheads="1"/>
          </p:cNvSpPr>
          <p:nvPr/>
        </p:nvSpPr>
        <p:spPr>
          <a:xfrm>
            <a:off x="307131" y="6211450"/>
            <a:ext cx="9570409" cy="461665"/>
          </a:xfrm>
          <a:prstGeom prst="rect">
            <a:avLst/>
          </a:prstGeom>
          <a:noFill/>
          <a:ln w="9525">
            <a:noFill/>
            <a:miter lim="800000"/>
          </a:ln>
        </p:spPr>
        <p:txBody>
          <a:bodyPr wrap="square">
            <a:spAutoFit/>
          </a:bodyPr>
          <a:lstStyle>
            <a:defPPr>
              <a:defRPr lang="en-US"/>
            </a:defPPr>
          </a:lstStyle>
          <a:p>
            <a:r>
              <a:rPr lang="en-US" sz="800" b="0" i="0" dirty="0">
                <a:latin typeface="Tahoma"/>
                <a:ea typeface="Tahoma" pitchFamily="34" charset="0"/>
                <a:cs typeface="Tahoma" pitchFamily="34" charset="0"/>
              </a:rPr>
              <a:t>Base: ...had a car, van, motorcycle, or other motor vehicle stolen? (n=46), ...had anything stolen from your home? (n=136), ...had any personal possessions stolen whilst in a public place? (n=136), ...had anything stolen, off or from inside, a vehicle? (n=149), ...been physically attacked by another person? (n=176), ...been subject to online crime, cyber crime and/or identity theft? (n=421), ...been threatened in any way? (n=561), None of the above (n=2,075), Sample Size = 3,152</a:t>
            </a:r>
          </a:p>
        </p:txBody>
      </p:sp>
      <p:sp>
        <p:nvSpPr>
          <p:cNvPr id="5" name="Slide Number Placeholder 4">
            <a:extLst>
              <a:ext uri="{FF2B5EF4-FFF2-40B4-BE49-F238E27FC236}">
                <a16:creationId xmlns:a16="http://schemas.microsoft.com/office/drawing/2014/main" xmlns="" id="{15D9B4C3-6689-4229-8799-FD678EDF61F3}"/>
              </a:ext>
            </a:extLst>
          </p:cNvPr>
          <p:cNvSpPr>
            <a:spLocks noGrp="1"/>
          </p:cNvSpPr>
          <p:nvPr>
            <p:ph type="sldNum" sz="quarter" idx="12"/>
          </p:nvPr>
        </p:nvSpPr>
        <p:spPr>
          <a:xfrm>
            <a:off x="9040069" y="996117"/>
            <a:ext cx="2844800" cy="476251"/>
          </a:xfrm>
        </p:spPr>
        <p:txBody>
          <a:bodyPr/>
          <a:lstStyle/>
          <a:p>
            <a:fld id="{50DE9A6E-8F21-484F-844E-94FEC60E2113}" type="slidenum">
              <a:rPr lang="en-US" smtClean="0"/>
              <a:t>60</a:t>
            </a:fld>
            <a:endParaRPr lang="en-US" dirty="0"/>
          </a:p>
        </p:txBody>
      </p:sp>
    </p:spTree>
    <p:extLst>
      <p:ext uri="{BB962C8B-B14F-4D97-AF65-F5344CB8AC3E}">
        <p14:creationId xmlns:p14="http://schemas.microsoft.com/office/powerpoint/2010/main" val="225248927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4271910437"/>
              </p:ext>
            </p:extLst>
          </p:nvPr>
        </p:nvGraphicFramePr>
        <p:xfrm>
          <a:off x="342504" y="2400897"/>
          <a:ext cx="940871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92054B47-E34B-4EE1-B7CF-59C235E09547}"/>
              </a:ext>
            </a:extLst>
          </p:cNvPr>
          <p:cNvSpPr/>
          <p:nvPr/>
        </p:nvSpPr>
        <p:spPr>
          <a:xfrm>
            <a:off x="395653" y="1816122"/>
            <a:ext cx="9697077" cy="584775"/>
          </a:xfrm>
          <a:prstGeom prst="rect">
            <a:avLst/>
          </a:prstGeom>
        </p:spPr>
        <p:txBody>
          <a:bodyPr wrap="square">
            <a:spAutoFit/>
          </a:bodyPr>
          <a:lstStyle/>
          <a:p>
            <a:pPr algn="ctr" defTabSz="1219170"/>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Within the last 12 months specifically, have you PERSONALLY </a:t>
            </a:r>
            <a:b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or has anyone else in your household...</a:t>
            </a:r>
          </a:p>
        </p:txBody>
      </p:sp>
      <p:sp>
        <p:nvSpPr>
          <p:cNvPr id="6" name="Title 1">
            <a:extLst>
              <a:ext uri="{FF2B5EF4-FFF2-40B4-BE49-F238E27FC236}">
                <a16:creationId xmlns:a16="http://schemas.microsoft.com/office/drawing/2014/main" xmlns="" id="{B9909183-4280-4A8E-9736-EA7AE7EF4FB9}"/>
              </a:ext>
            </a:extLst>
          </p:cNvPr>
          <p:cNvSpPr txBox="1">
            <a:spLocks/>
          </p:cNvSpPr>
          <p:nvPr/>
        </p:nvSpPr>
        <p:spPr>
          <a:xfrm>
            <a:off x="152235" y="34011"/>
            <a:ext cx="9880202" cy="137989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Experience of crime would appear to have reduced slightly </a:t>
            </a:r>
            <a:br>
              <a:rPr lang="en-GB" sz="2667" dirty="0">
                <a:solidFill>
                  <a:srgbClr val="0B3B6C"/>
                </a:solidFill>
              </a:rPr>
            </a:br>
            <a:r>
              <a:rPr lang="en-GB" sz="2667" dirty="0">
                <a:solidFill>
                  <a:srgbClr val="0B3B6C"/>
                </a:solidFill>
              </a:rPr>
              <a:t>year-on-year, with a c. -3% point drop for ‘been threatened in any way’ and ‘been subject to online crime…’</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FEC2951B-F38D-4EF1-AD21-71A2284BB331}"/>
              </a:ext>
            </a:extLst>
          </p:cNvPr>
          <p:cNvSpPr>
            <a:spLocks noGrp="1"/>
          </p:cNvSpPr>
          <p:nvPr>
            <p:ph type="sldNum" sz="quarter" idx="12"/>
          </p:nvPr>
        </p:nvSpPr>
        <p:spPr>
          <a:xfrm>
            <a:off x="9051925" y="937656"/>
            <a:ext cx="2844800" cy="476251"/>
          </a:xfrm>
        </p:spPr>
        <p:txBody>
          <a:bodyPr/>
          <a:lstStyle/>
          <a:p>
            <a:fld id="{50DE9A6E-8F21-484F-844E-94FEC60E2113}" type="slidenum">
              <a:rPr lang="en-US" smtClean="0"/>
              <a:t>61</a:t>
            </a:fld>
            <a:endParaRPr lang="en-US" dirty="0"/>
          </a:p>
        </p:txBody>
      </p:sp>
    </p:spTree>
    <p:extLst>
      <p:ext uri="{BB962C8B-B14F-4D97-AF65-F5344CB8AC3E}">
        <p14:creationId xmlns:p14="http://schemas.microsoft.com/office/powerpoint/2010/main" val="38143124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2980313638"/>
              </p:ext>
            </p:extLst>
          </p:nvPr>
        </p:nvGraphicFramePr>
        <p:xfrm>
          <a:off x="392511" y="2479477"/>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710156F2-0288-44C4-B9ED-04A27C217B77}"/>
              </a:ext>
            </a:extLst>
          </p:cNvPr>
          <p:cNvSpPr/>
          <p:nvPr/>
        </p:nvSpPr>
        <p:spPr>
          <a:xfrm>
            <a:off x="306786" y="1749106"/>
            <a:ext cx="9600051" cy="584775"/>
          </a:xfrm>
          <a:prstGeom prst="rect">
            <a:avLst/>
          </a:prstGeom>
        </p:spPr>
        <p:txBody>
          <a:bodyPr wrap="square">
            <a:spAutoFit/>
          </a:bodyPr>
          <a:lstStyle/>
          <a:p>
            <a:pPr algn="ctr" defTabSz="1219170"/>
            <a: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t>During the last 12 months specifically, have you PERSONALLY </a:t>
            </a:r>
            <a:b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br>
            <a: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t>or has anyone else in your household...</a:t>
            </a:r>
            <a:endPar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xmlns="" id="{5B7BA2B4-9F3A-4A8C-BC69-29ABD52AD0E2}"/>
              </a:ext>
            </a:extLst>
          </p:cNvPr>
          <p:cNvSpPr txBox="1">
            <a:spLocks/>
          </p:cNvSpPr>
          <p:nvPr/>
        </p:nvSpPr>
        <p:spPr>
          <a:xfrm>
            <a:off x="309479" y="118229"/>
            <a:ext cx="9776877" cy="1346844"/>
          </a:xfrm>
          <a:prstGeom prst="rect">
            <a:avLst/>
          </a:prstGeom>
        </p:spPr>
        <p:txBody>
          <a:bodyPr vert="horz" lIns="121920" tIns="60960" rIns="121920" bIns="60960" rtlCol="0">
            <a:normAutofit fontScale="77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3200" dirty="0">
                <a:solidFill>
                  <a:srgbClr val="0B3B6C"/>
                </a:solidFill>
              </a:rPr>
              <a:t>Whilst Non White British participants continue to be more likely to experience crime than White British participants, the incremental level of crime experienced has fallen YOY across each type of crime included within the survey.  </a:t>
            </a:r>
            <a:endParaRPr lang="en-GB" sz="3200" dirty="0">
              <a:solidFill>
                <a:srgbClr val="ED0973"/>
              </a:solidFill>
            </a:endParaRPr>
          </a:p>
        </p:txBody>
      </p:sp>
      <p:sp>
        <p:nvSpPr>
          <p:cNvPr id="3" name="TextBox 2">
            <a:extLst>
              <a:ext uri="{FF2B5EF4-FFF2-40B4-BE49-F238E27FC236}">
                <a16:creationId xmlns:a16="http://schemas.microsoft.com/office/drawing/2014/main" xmlns="" id="{33464E09-19CC-4971-8E28-B41B228C6158}"/>
              </a:ext>
            </a:extLst>
          </p:cNvPr>
          <p:cNvSpPr txBox="1"/>
          <p:nvPr/>
        </p:nvSpPr>
        <p:spPr>
          <a:xfrm>
            <a:off x="7279482" y="2647085"/>
            <a:ext cx="2577348"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Change in gap from 2018</a:t>
            </a:r>
          </a:p>
        </p:txBody>
      </p:sp>
      <p:sp>
        <p:nvSpPr>
          <p:cNvPr id="7" name="TextBox 6">
            <a:extLst>
              <a:ext uri="{FF2B5EF4-FFF2-40B4-BE49-F238E27FC236}">
                <a16:creationId xmlns:a16="http://schemas.microsoft.com/office/drawing/2014/main" xmlns="" id="{87185C8B-D0E1-4A2D-B436-E9CF51781AAD}"/>
              </a:ext>
            </a:extLst>
          </p:cNvPr>
          <p:cNvSpPr txBox="1"/>
          <p:nvPr/>
        </p:nvSpPr>
        <p:spPr>
          <a:xfrm>
            <a:off x="7830478" y="3152001"/>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-9%</a:t>
            </a:r>
          </a:p>
        </p:txBody>
      </p:sp>
      <p:sp>
        <p:nvSpPr>
          <p:cNvPr id="8" name="TextBox 7">
            <a:extLst>
              <a:ext uri="{FF2B5EF4-FFF2-40B4-BE49-F238E27FC236}">
                <a16:creationId xmlns:a16="http://schemas.microsoft.com/office/drawing/2014/main" xmlns="" id="{91F28181-E3A7-4015-AC56-54EF14B34760}"/>
              </a:ext>
            </a:extLst>
          </p:cNvPr>
          <p:cNvSpPr txBox="1"/>
          <p:nvPr/>
        </p:nvSpPr>
        <p:spPr>
          <a:xfrm>
            <a:off x="7038449" y="3656917"/>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-7%</a:t>
            </a:r>
          </a:p>
        </p:txBody>
      </p:sp>
      <p:sp>
        <p:nvSpPr>
          <p:cNvPr id="9" name="TextBox 8">
            <a:extLst>
              <a:ext uri="{FF2B5EF4-FFF2-40B4-BE49-F238E27FC236}">
                <a16:creationId xmlns:a16="http://schemas.microsoft.com/office/drawing/2014/main" xmlns="" id="{70574895-BAFD-4294-8587-E9F6456010C5}"/>
              </a:ext>
            </a:extLst>
          </p:cNvPr>
          <p:cNvSpPr txBox="1"/>
          <p:nvPr/>
        </p:nvSpPr>
        <p:spPr>
          <a:xfrm>
            <a:off x="5639263" y="4061820"/>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-4%</a:t>
            </a:r>
          </a:p>
        </p:txBody>
      </p:sp>
      <p:sp>
        <p:nvSpPr>
          <p:cNvPr id="10" name="TextBox 9">
            <a:extLst>
              <a:ext uri="{FF2B5EF4-FFF2-40B4-BE49-F238E27FC236}">
                <a16:creationId xmlns:a16="http://schemas.microsoft.com/office/drawing/2014/main" xmlns="" id="{F0BD8048-A1DD-44AD-845A-62E3381C6937}"/>
              </a:ext>
            </a:extLst>
          </p:cNvPr>
          <p:cNvSpPr txBox="1"/>
          <p:nvPr/>
        </p:nvSpPr>
        <p:spPr>
          <a:xfrm>
            <a:off x="5283065" y="4505847"/>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-4%</a:t>
            </a:r>
          </a:p>
        </p:txBody>
      </p:sp>
      <p:sp>
        <p:nvSpPr>
          <p:cNvPr id="11" name="TextBox 10">
            <a:extLst>
              <a:ext uri="{FF2B5EF4-FFF2-40B4-BE49-F238E27FC236}">
                <a16:creationId xmlns:a16="http://schemas.microsoft.com/office/drawing/2014/main" xmlns="" id="{031F1748-A2DD-49CB-B8E4-94FFC49653A6}"/>
              </a:ext>
            </a:extLst>
          </p:cNvPr>
          <p:cNvSpPr txBox="1"/>
          <p:nvPr/>
        </p:nvSpPr>
        <p:spPr>
          <a:xfrm>
            <a:off x="5283065" y="4950782"/>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-4%</a:t>
            </a:r>
          </a:p>
        </p:txBody>
      </p:sp>
      <p:sp>
        <p:nvSpPr>
          <p:cNvPr id="12" name="TextBox 11">
            <a:extLst>
              <a:ext uri="{FF2B5EF4-FFF2-40B4-BE49-F238E27FC236}">
                <a16:creationId xmlns:a16="http://schemas.microsoft.com/office/drawing/2014/main" xmlns="" id="{3829DDCA-6351-44CD-953F-087F96CB458F}"/>
              </a:ext>
            </a:extLst>
          </p:cNvPr>
          <p:cNvSpPr txBox="1"/>
          <p:nvPr/>
        </p:nvSpPr>
        <p:spPr>
          <a:xfrm>
            <a:off x="5283065" y="5395717"/>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-7%</a:t>
            </a:r>
          </a:p>
        </p:txBody>
      </p:sp>
      <p:sp>
        <p:nvSpPr>
          <p:cNvPr id="13" name="TextBox 12">
            <a:extLst>
              <a:ext uri="{FF2B5EF4-FFF2-40B4-BE49-F238E27FC236}">
                <a16:creationId xmlns:a16="http://schemas.microsoft.com/office/drawing/2014/main" xmlns="" id="{2B39591D-BA2B-465F-920A-49A3DC88267C}"/>
              </a:ext>
            </a:extLst>
          </p:cNvPr>
          <p:cNvSpPr txBox="1"/>
          <p:nvPr/>
        </p:nvSpPr>
        <p:spPr>
          <a:xfrm>
            <a:off x="4741180" y="5840652"/>
            <a:ext cx="913473" cy="276999"/>
          </a:xfrm>
          <a:prstGeom prst="rect">
            <a:avLst/>
          </a:prstGeom>
          <a:noFill/>
        </p:spPr>
        <p:txBody>
          <a:bodyPr wrap="square" rtlCol="0">
            <a:spAutoFit/>
          </a:bodyPr>
          <a:lstStyle/>
          <a:p>
            <a:pPr algn="ctr"/>
            <a:r>
              <a:rPr lang="en-GB" sz="1200" dirty="0">
                <a:highlight>
                  <a:srgbClr val="00FF00"/>
                </a:highlight>
                <a:latin typeface="Tahoma" panose="020B0604030504040204" pitchFamily="34" charset="0"/>
                <a:ea typeface="Tahoma" panose="020B0604030504040204" pitchFamily="34" charset="0"/>
                <a:cs typeface="Tahoma" panose="020B0604030504040204" pitchFamily="34" charset="0"/>
              </a:rPr>
              <a:t>-2%</a:t>
            </a:r>
          </a:p>
        </p:txBody>
      </p:sp>
      <p:sp>
        <p:nvSpPr>
          <p:cNvPr id="14" name="Slide Number Placeholder 13">
            <a:extLst>
              <a:ext uri="{FF2B5EF4-FFF2-40B4-BE49-F238E27FC236}">
                <a16:creationId xmlns:a16="http://schemas.microsoft.com/office/drawing/2014/main" xmlns="" id="{D60397B3-4C47-4843-A0AA-96115F4F61AA}"/>
              </a:ext>
            </a:extLst>
          </p:cNvPr>
          <p:cNvSpPr>
            <a:spLocks noGrp="1"/>
          </p:cNvSpPr>
          <p:nvPr>
            <p:ph type="sldNum" sz="quarter" idx="12"/>
          </p:nvPr>
        </p:nvSpPr>
        <p:spPr>
          <a:xfrm>
            <a:off x="9037721" y="959651"/>
            <a:ext cx="2844800" cy="476251"/>
          </a:xfrm>
        </p:spPr>
        <p:txBody>
          <a:bodyPr/>
          <a:lstStyle/>
          <a:p>
            <a:fld id="{50DE9A6E-8F21-484F-844E-94FEC60E2113}" type="slidenum">
              <a:rPr lang="en-US" smtClean="0"/>
              <a:t>62</a:t>
            </a:fld>
            <a:endParaRPr lang="en-US" dirty="0"/>
          </a:p>
        </p:txBody>
      </p:sp>
    </p:spTree>
    <p:extLst>
      <p:ext uri="{BB962C8B-B14F-4D97-AF65-F5344CB8AC3E}">
        <p14:creationId xmlns:p14="http://schemas.microsoft.com/office/powerpoint/2010/main" val="39563590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547597059"/>
              </p:ext>
            </p:extLst>
          </p:nvPr>
        </p:nvGraphicFramePr>
        <p:xfrm>
          <a:off x="335361" y="1793676"/>
          <a:ext cx="9091345" cy="499255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F4B3DE6D-235B-4BBD-A413-A74EEE4B7452}"/>
              </a:ext>
            </a:extLst>
          </p:cNvPr>
          <p:cNvSpPr/>
          <p:nvPr/>
        </p:nvSpPr>
        <p:spPr>
          <a:xfrm>
            <a:off x="263924" y="1287483"/>
            <a:ext cx="9600051" cy="584775"/>
          </a:xfrm>
          <a:prstGeom prst="rect">
            <a:avLst/>
          </a:prstGeom>
        </p:spPr>
        <p:txBody>
          <a:bodyPr wrap="square">
            <a:spAutoFit/>
          </a:bodyPr>
          <a:lstStyle/>
          <a:p>
            <a:pPr algn="ctr" defTabSz="1219170"/>
            <a: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t>During the last 12 months specifically, have you PERSONALLY </a:t>
            </a:r>
            <a:b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br>
            <a:r>
              <a:rPr lang="en-GB" sz="1600" b="1" dirty="0">
                <a:solidFill>
                  <a:srgbClr val="333E48"/>
                </a:solidFill>
                <a:latin typeface="Tahoma" panose="020B0604030504040204" pitchFamily="34" charset="0"/>
                <a:ea typeface="Tahoma" panose="020B0604030504040204" pitchFamily="34" charset="0"/>
                <a:cs typeface="Tahoma" panose="020B0604030504040204" pitchFamily="34" charset="0"/>
              </a:rPr>
              <a:t>or has anyone else in your household...</a:t>
            </a:r>
            <a:endPar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xmlns="" id="{0035AFB1-C30D-46F7-BAFE-BE31919A8FE3}"/>
              </a:ext>
            </a:extLst>
          </p:cNvPr>
          <p:cNvSpPr txBox="1">
            <a:spLocks/>
          </p:cNvSpPr>
          <p:nvPr/>
        </p:nvSpPr>
        <p:spPr>
          <a:xfrm>
            <a:off x="309479" y="118229"/>
            <a:ext cx="9776877" cy="1346844"/>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3200" dirty="0">
                <a:solidFill>
                  <a:srgbClr val="0B3B6C"/>
                </a:solidFill>
              </a:rPr>
              <a:t>The C2DE segment are significantly more likely to have experienced being threatened and/or had personal possessions stolen whilst in a public place. </a:t>
            </a:r>
            <a:endParaRPr lang="en-GB" sz="3200" dirty="0">
              <a:solidFill>
                <a:srgbClr val="ED0973"/>
              </a:solidFill>
            </a:endParaRPr>
          </a:p>
        </p:txBody>
      </p:sp>
      <p:sp>
        <p:nvSpPr>
          <p:cNvPr id="3" name="Slide Number Placeholder 2">
            <a:extLst>
              <a:ext uri="{FF2B5EF4-FFF2-40B4-BE49-F238E27FC236}">
                <a16:creationId xmlns:a16="http://schemas.microsoft.com/office/drawing/2014/main" xmlns="" id="{07AC0750-53AE-4E91-B857-DEC4703A82AD}"/>
              </a:ext>
            </a:extLst>
          </p:cNvPr>
          <p:cNvSpPr>
            <a:spLocks noGrp="1"/>
          </p:cNvSpPr>
          <p:nvPr>
            <p:ph type="sldNum" sz="quarter" idx="12"/>
          </p:nvPr>
        </p:nvSpPr>
        <p:spPr>
          <a:xfrm>
            <a:off x="8959056" y="970924"/>
            <a:ext cx="2844800" cy="476251"/>
          </a:xfrm>
        </p:spPr>
        <p:txBody>
          <a:bodyPr/>
          <a:lstStyle/>
          <a:p>
            <a:fld id="{50DE9A6E-8F21-484F-844E-94FEC60E2113}" type="slidenum">
              <a:rPr lang="en-US" smtClean="0"/>
              <a:t>63</a:t>
            </a:fld>
            <a:endParaRPr lang="en-US" dirty="0"/>
          </a:p>
        </p:txBody>
      </p:sp>
    </p:spTree>
    <p:extLst>
      <p:ext uri="{BB962C8B-B14F-4D97-AF65-F5344CB8AC3E}">
        <p14:creationId xmlns:p14="http://schemas.microsoft.com/office/powerpoint/2010/main" val="306689514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
          <p:cNvSpPr>
            <a:spLocks noChangeArrowheads="1"/>
          </p:cNvSpPr>
          <p:nvPr/>
        </p:nvSpPr>
        <p:spPr>
          <a:xfrm>
            <a:off x="1199456" y="1437979"/>
            <a:ext cx="7311392" cy="307777"/>
          </a:xfrm>
          <a:prstGeom prst="rect">
            <a:avLst/>
          </a:prstGeom>
          <a:noFill/>
          <a:ln w="9525">
            <a:noFill/>
            <a:miter lim="800000"/>
          </a:ln>
        </p:spPr>
        <p:txBody>
          <a:bodyPr>
            <a:spAutoFit/>
          </a:bodyPr>
          <a:lstStyle>
            <a:defPPr>
              <a:defRPr lang="en-US"/>
            </a:defPPr>
          </a:lstStyle>
          <a:p>
            <a:pPr algn="ctr"/>
            <a:r>
              <a:rPr lang="en-US" sz="1400" b="1" dirty="0">
                <a:latin typeface="Tahoma"/>
                <a:ea typeface="Tahoma" pitchFamily="34" charset="0"/>
                <a:cs typeface="Tahoma" pitchFamily="34" charset="0"/>
              </a:rPr>
              <a:t>Crime Experience incidence by year of survey by Local Authority</a:t>
            </a:r>
          </a:p>
        </p:txBody>
      </p:sp>
      <p:graphicFrame>
        <p:nvGraphicFramePr>
          <p:cNvPr id="4" name="ChartObject" descr="MarketSight_Chart"/>
          <p:cNvGraphicFramePr/>
          <p:nvPr>
            <p:extLst>
              <p:ext uri="{D42A27DB-BD31-4B8C-83A1-F6EECF244321}">
                <p14:modId xmlns:p14="http://schemas.microsoft.com/office/powerpoint/2010/main" val="1292476006"/>
              </p:ext>
            </p:extLst>
          </p:nvPr>
        </p:nvGraphicFramePr>
        <p:xfrm>
          <a:off x="335361" y="1700809"/>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xmlns="" id="{35F2A633-CE69-4682-B28A-0F33621CEB4D}"/>
              </a:ext>
            </a:extLst>
          </p:cNvPr>
          <p:cNvSpPr/>
          <p:nvPr/>
        </p:nvSpPr>
        <p:spPr>
          <a:xfrm>
            <a:off x="431371" y="6005843"/>
            <a:ext cx="9091344" cy="420756"/>
          </a:xfrm>
          <a:prstGeom prst="rect">
            <a:avLst/>
          </a:prstGeom>
        </p:spPr>
        <p:txBody>
          <a:bodyPr wrap="square">
            <a:spAutoFit/>
          </a:bodyPr>
          <a:lstStyle/>
          <a:p>
            <a:r>
              <a:rPr lang="en-GB" sz="1067" dirty="0">
                <a:solidFill>
                  <a:srgbClr val="000000"/>
                </a:solidFill>
                <a:latin typeface="Tahoma" panose="020B0604030504040204" pitchFamily="34" charset="0"/>
              </a:rPr>
              <a:t>Base: 2019/Boston Borough (n=262), 2019/East Lindsey (n=703), 2019/Lincoln City (n=392), 2019/North Kesteven (n=593), 2019/South Holland (n=410), 2019/South Kesteven (n=451), 2019/West Lindsey (n=475), Sample Size = 3,286</a:t>
            </a:r>
            <a:endParaRPr lang="en-GB" sz="1067" dirty="0"/>
          </a:p>
        </p:txBody>
      </p:sp>
      <p:sp>
        <p:nvSpPr>
          <p:cNvPr id="6" name="Title 1">
            <a:extLst>
              <a:ext uri="{FF2B5EF4-FFF2-40B4-BE49-F238E27FC236}">
                <a16:creationId xmlns:a16="http://schemas.microsoft.com/office/drawing/2014/main" xmlns="" id="{9B2FF58C-DC09-4B57-BA03-4F3C63A64966}"/>
              </a:ext>
            </a:extLst>
          </p:cNvPr>
          <p:cNvSpPr txBox="1">
            <a:spLocks/>
          </p:cNvSpPr>
          <p:nvPr/>
        </p:nvSpPr>
        <p:spPr>
          <a:xfrm>
            <a:off x="309479" y="118229"/>
            <a:ext cx="9776877" cy="1346844"/>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3200" dirty="0">
                <a:solidFill>
                  <a:srgbClr val="0B3B6C"/>
                </a:solidFill>
              </a:rPr>
              <a:t>Experience of crime amongst participants appears to have risen quite sharply in East Lindsey, Lincoln City and South Kesteven with Boston and South Holland more stable YOY.</a:t>
            </a:r>
            <a:endParaRPr lang="en-GB" sz="3200" dirty="0">
              <a:solidFill>
                <a:srgbClr val="ED0973"/>
              </a:solidFill>
            </a:endParaRPr>
          </a:p>
        </p:txBody>
      </p:sp>
    </p:spTree>
    <p:extLst>
      <p:ext uri="{BB962C8B-B14F-4D97-AF65-F5344CB8AC3E}">
        <p14:creationId xmlns:p14="http://schemas.microsoft.com/office/powerpoint/2010/main" val="112100453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11" name="Chart 10">
            <a:extLst>
              <a:ext uri="{FF2B5EF4-FFF2-40B4-BE49-F238E27FC236}">
                <a16:creationId xmlns:a16="http://schemas.microsoft.com/office/drawing/2014/main" xmlns="" id="{3E509A02-3A22-4178-9E8D-2D8892D999ED}"/>
              </a:ext>
            </a:extLst>
          </p:cNvPr>
          <p:cNvGraphicFramePr>
            <a:graphicFrameLocks/>
          </p:cNvGraphicFramePr>
          <p:nvPr>
            <p:extLst>
              <p:ext uri="{D42A27DB-BD31-4B8C-83A1-F6EECF244321}">
                <p14:modId xmlns:p14="http://schemas.microsoft.com/office/powerpoint/2010/main" val="1681293943"/>
              </p:ext>
            </p:extLst>
          </p:nvPr>
        </p:nvGraphicFramePr>
        <p:xfrm>
          <a:off x="342899" y="1993106"/>
          <a:ext cx="9351170" cy="44862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descr="MarketSight_Chart_Title:27046fa0-b3bb-4533-baba-a9e700bcfe66">
            <a:extLst>
              <a:ext uri="{FF2B5EF4-FFF2-40B4-BE49-F238E27FC236}">
                <a16:creationId xmlns:a16="http://schemas.microsoft.com/office/drawing/2014/main" xmlns="" id="{DEE60F34-9B27-4386-91B5-413B00890F05}"/>
              </a:ext>
            </a:extLst>
          </p:cNvPr>
          <p:cNvSpPr>
            <a:spLocks noChangeArrowheads="1"/>
          </p:cNvSpPr>
          <p:nvPr/>
        </p:nvSpPr>
        <p:spPr>
          <a:xfrm>
            <a:off x="1391477" y="1413133"/>
            <a:ext cx="7311392" cy="523220"/>
          </a:xfrm>
          <a:prstGeom prst="rect">
            <a:avLst/>
          </a:prstGeom>
          <a:noFill/>
          <a:ln w="9525">
            <a:noFill/>
            <a:miter lim="800000"/>
          </a:ln>
        </p:spPr>
        <p:txBody>
          <a:bodyPr>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gn="ctr" defTabSz="1219170"/>
            <a:r>
              <a:rPr lang="en-US" sz="1400" b="1" dirty="0">
                <a:solidFill>
                  <a:prstClr val="black"/>
                </a:solidFill>
                <a:latin typeface="Tahoma"/>
              </a:rPr>
              <a:t>Gender, Age &amp; SEG by Yes/No to Any Experience of Crime in the last 12 months</a:t>
            </a:r>
            <a:br>
              <a:rPr lang="en-US" sz="1400" b="1" dirty="0">
                <a:solidFill>
                  <a:prstClr val="black"/>
                </a:solidFill>
                <a:latin typeface="Tahoma"/>
              </a:rPr>
            </a:br>
            <a:r>
              <a:rPr lang="en-US" sz="1400" b="1" dirty="0">
                <a:solidFill>
                  <a:prstClr val="black"/>
                </a:solidFill>
                <a:latin typeface="Tahoma"/>
              </a:rPr>
              <a:t>2019-20</a:t>
            </a:r>
          </a:p>
        </p:txBody>
      </p:sp>
      <p:sp>
        <p:nvSpPr>
          <p:cNvPr id="6" name="Title 1">
            <a:extLst>
              <a:ext uri="{FF2B5EF4-FFF2-40B4-BE49-F238E27FC236}">
                <a16:creationId xmlns:a16="http://schemas.microsoft.com/office/drawing/2014/main" xmlns="" id="{D4AE37F2-72F3-44B8-8402-BE518A031D0D}"/>
              </a:ext>
            </a:extLst>
          </p:cNvPr>
          <p:cNvSpPr txBox="1">
            <a:spLocks/>
          </p:cNvSpPr>
          <p:nvPr/>
        </p:nvSpPr>
        <p:spPr>
          <a:xfrm>
            <a:off x="309479" y="118229"/>
            <a:ext cx="9776877" cy="1346844"/>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2800" dirty="0">
                <a:solidFill>
                  <a:srgbClr val="0B3B6C"/>
                </a:solidFill>
              </a:rPr>
              <a:t>A slim majority (51%) of 16 to 34 year-olds have experienced some form of crime, within the last 12 months.</a:t>
            </a:r>
            <a:endParaRPr lang="en-GB" sz="2800" dirty="0">
              <a:solidFill>
                <a:srgbClr val="ED0973"/>
              </a:solidFill>
            </a:endParaRPr>
          </a:p>
        </p:txBody>
      </p:sp>
      <p:sp>
        <p:nvSpPr>
          <p:cNvPr id="7" name="TextBox 6">
            <a:extLst>
              <a:ext uri="{FF2B5EF4-FFF2-40B4-BE49-F238E27FC236}">
                <a16:creationId xmlns:a16="http://schemas.microsoft.com/office/drawing/2014/main" xmlns="" id="{B6211E67-BD33-4138-8F18-0212FB597736}"/>
              </a:ext>
            </a:extLst>
          </p:cNvPr>
          <p:cNvSpPr txBox="1"/>
          <p:nvPr/>
        </p:nvSpPr>
        <p:spPr>
          <a:xfrm>
            <a:off x="10032437" y="3697634"/>
            <a:ext cx="2159563" cy="1077218"/>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Men are +6% points more likely to have experienced crime than women.</a:t>
            </a:r>
          </a:p>
        </p:txBody>
      </p:sp>
      <p:sp>
        <p:nvSpPr>
          <p:cNvPr id="3" name="Slide Number Placeholder 2">
            <a:extLst>
              <a:ext uri="{FF2B5EF4-FFF2-40B4-BE49-F238E27FC236}">
                <a16:creationId xmlns:a16="http://schemas.microsoft.com/office/drawing/2014/main" xmlns="" id="{46DBC725-4FD1-43CF-8DCE-1F1CD01A3D11}"/>
              </a:ext>
            </a:extLst>
          </p:cNvPr>
          <p:cNvSpPr>
            <a:spLocks noGrp="1"/>
          </p:cNvSpPr>
          <p:nvPr>
            <p:ph type="sldNum" sz="quarter" idx="12"/>
          </p:nvPr>
        </p:nvSpPr>
        <p:spPr>
          <a:xfrm>
            <a:off x="9037721" y="986337"/>
            <a:ext cx="2844800" cy="476251"/>
          </a:xfrm>
        </p:spPr>
        <p:txBody>
          <a:bodyPr/>
          <a:lstStyle/>
          <a:p>
            <a:fld id="{50DE9A6E-8F21-484F-844E-94FEC60E2113}" type="slidenum">
              <a:rPr lang="en-US" smtClean="0"/>
              <a:t>65</a:t>
            </a:fld>
            <a:endParaRPr lang="en-US" dirty="0"/>
          </a:p>
        </p:txBody>
      </p:sp>
    </p:spTree>
    <p:extLst>
      <p:ext uri="{BB962C8B-B14F-4D97-AF65-F5344CB8AC3E}">
        <p14:creationId xmlns:p14="http://schemas.microsoft.com/office/powerpoint/2010/main" val="24040149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18f6e0a2-8ea9-4796-a681-ab4200d3e00f"/>
          <p:cNvSpPr>
            <a:spLocks noChangeArrowheads="1"/>
          </p:cNvSpPr>
          <p:nvPr/>
        </p:nvSpPr>
        <p:spPr>
          <a:xfrm>
            <a:off x="1391477" y="1413133"/>
            <a:ext cx="7311392" cy="307777"/>
          </a:xfrm>
          <a:prstGeom prst="rect">
            <a:avLst/>
          </a:prstGeom>
          <a:noFill/>
          <a:ln w="9525">
            <a:noFill/>
            <a:miter lim="800000"/>
          </a:ln>
        </p:spPr>
        <p:txBody>
          <a:bodyPr>
            <a:spAutoFit/>
          </a:bodyPr>
          <a:lstStyle>
            <a:defPPr>
              <a:defRPr lang="en-US"/>
            </a:defPPr>
          </a:lstStyle>
          <a:p>
            <a:pPr algn="ctr" defTabSz="1219170"/>
            <a:r>
              <a:rPr lang="en-US" sz="1400" b="1">
                <a:solidFill>
                  <a:prstClr val="black"/>
                </a:solidFill>
                <a:latin typeface="Tahoma"/>
                <a:cs typeface="Arial"/>
              </a:rPr>
              <a:t>Crime incidence 2019</a:t>
            </a:r>
          </a:p>
        </p:txBody>
      </p:sp>
      <p:graphicFrame>
        <p:nvGraphicFramePr>
          <p:cNvPr id="4" name="ChartObject" descr="18f6e0a2-8ea9-4796-a681-ab4200d3e00f"/>
          <p:cNvGraphicFramePr/>
          <p:nvPr/>
        </p:nvGraphicFramePr>
        <p:xfrm>
          <a:off x="335361" y="1623447"/>
          <a:ext cx="9380138"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18f6e0a2-8ea9-4796-a681-ab4200d3e00f">
            <a:extLst>
              <a:ext uri="{FF2B5EF4-FFF2-40B4-BE49-F238E27FC236}">
                <a16:creationId xmlns:a16="http://schemas.microsoft.com/office/drawing/2014/main" xmlns="" id="{5A1D846C-5A38-4711-B09E-DEBBD0B83C31}"/>
              </a:ext>
            </a:extLst>
          </p:cNvPr>
          <p:cNvSpPr>
            <a:spLocks noChangeArrowheads="1"/>
          </p:cNvSpPr>
          <p:nvPr/>
        </p:nvSpPr>
        <p:spPr>
          <a:xfrm>
            <a:off x="335361" y="5929631"/>
            <a:ext cx="9380139" cy="749179"/>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...had a car, van, motorcycle, or other motor vehicle stolen? (n=46), ...had anything stolen, off or from inside, a vehicle? (n=149), ...had anything stolen from your home? (n=136), ...had any personal possessions stolen whilst in a public place? (n=136), ...been physically attacked by another person? (n=176), ...been threatened in any way? (n=561), ...been subject to online crime, cyber crime and/or identity theft? (n=421), </a:t>
            </a:r>
            <a:br>
              <a:rPr lang="en-US" sz="1067" dirty="0">
                <a:solidFill>
                  <a:prstClr val="black"/>
                </a:solidFill>
                <a:latin typeface="Tahoma"/>
                <a:ea typeface="Tahoma" pitchFamily="34" charset="0"/>
                <a:cs typeface="Tahoma" pitchFamily="34" charset="0"/>
              </a:rPr>
            </a:br>
            <a:r>
              <a:rPr lang="en-US" sz="1067" dirty="0">
                <a:solidFill>
                  <a:prstClr val="black"/>
                </a:solidFill>
                <a:latin typeface="Tahoma"/>
                <a:ea typeface="Tahoma" pitchFamily="34" charset="0"/>
                <a:cs typeface="Tahoma" pitchFamily="34" charset="0"/>
              </a:rPr>
              <a:t>Sample Size = Variable</a:t>
            </a:r>
          </a:p>
        </p:txBody>
      </p:sp>
      <p:sp>
        <p:nvSpPr>
          <p:cNvPr id="6" name="Title 1">
            <a:extLst>
              <a:ext uri="{FF2B5EF4-FFF2-40B4-BE49-F238E27FC236}">
                <a16:creationId xmlns:a16="http://schemas.microsoft.com/office/drawing/2014/main" xmlns="" id="{60401A80-684B-42D0-98B6-5C0481456AA7}"/>
              </a:ext>
            </a:extLst>
          </p:cNvPr>
          <p:cNvSpPr txBox="1">
            <a:spLocks/>
          </p:cNvSpPr>
          <p:nvPr/>
        </p:nvSpPr>
        <p:spPr>
          <a:xfrm>
            <a:off x="88901" y="84573"/>
            <a:ext cx="9976644" cy="1538874"/>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Being threatened remains the experience most likely to be encountered </a:t>
            </a:r>
            <a:br>
              <a:rPr lang="en-GB" sz="2667" dirty="0">
                <a:solidFill>
                  <a:srgbClr val="0B3B6C"/>
                </a:solidFill>
              </a:rPr>
            </a:br>
            <a:r>
              <a:rPr lang="en-GB" sz="2667" dirty="0">
                <a:solidFill>
                  <a:srgbClr val="0B3B6C"/>
                </a:solidFill>
              </a:rPr>
              <a:t>on multiple occasions, and the frequency is increasing, with instances of </a:t>
            </a:r>
            <a:br>
              <a:rPr lang="en-GB" sz="2667" dirty="0">
                <a:solidFill>
                  <a:srgbClr val="0B3B6C"/>
                </a:solidFill>
              </a:rPr>
            </a:br>
            <a:r>
              <a:rPr lang="en-GB" sz="2667" dirty="0">
                <a:solidFill>
                  <a:srgbClr val="0B3B6C"/>
                </a:solidFill>
              </a:rPr>
              <a:t>6-10 times and 10+ times both rising by +2% percentage points </a:t>
            </a:r>
            <a:br>
              <a:rPr lang="en-GB" sz="2667" dirty="0">
                <a:solidFill>
                  <a:srgbClr val="0B3B6C"/>
                </a:solidFill>
              </a:rPr>
            </a:br>
            <a:r>
              <a:rPr lang="en-GB" sz="2667" dirty="0">
                <a:solidFill>
                  <a:srgbClr val="0B3B6C"/>
                </a:solidFill>
              </a:rPr>
              <a:t>year-on-year.</a:t>
            </a:r>
            <a:endParaRPr lang="en-GB" sz="2667" dirty="0">
              <a:solidFill>
                <a:srgbClr val="ED0973"/>
              </a:solidFill>
            </a:endParaRPr>
          </a:p>
        </p:txBody>
      </p:sp>
      <p:sp>
        <p:nvSpPr>
          <p:cNvPr id="7" name="TextBox 6">
            <a:extLst>
              <a:ext uri="{FF2B5EF4-FFF2-40B4-BE49-F238E27FC236}">
                <a16:creationId xmlns:a16="http://schemas.microsoft.com/office/drawing/2014/main" xmlns="" id="{4DD6E490-326F-4C55-950A-5B62FAEEA7ED}"/>
              </a:ext>
            </a:extLst>
          </p:cNvPr>
          <p:cNvSpPr txBox="1"/>
          <p:nvPr/>
        </p:nvSpPr>
        <p:spPr>
          <a:xfrm>
            <a:off x="10032437" y="2431416"/>
            <a:ext cx="2159563" cy="1569660"/>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The incidence of experiencing ALL of the other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crimes more than once has reduced slightly year-on-year.</a:t>
            </a:r>
          </a:p>
        </p:txBody>
      </p:sp>
      <p:sp>
        <p:nvSpPr>
          <p:cNvPr id="9" name="Slide Number Placeholder 8">
            <a:extLst>
              <a:ext uri="{FF2B5EF4-FFF2-40B4-BE49-F238E27FC236}">
                <a16:creationId xmlns:a16="http://schemas.microsoft.com/office/drawing/2014/main" xmlns="" id="{22D1356F-4E91-42C6-A733-3849C53E3072}"/>
              </a:ext>
            </a:extLst>
          </p:cNvPr>
          <p:cNvSpPr>
            <a:spLocks noGrp="1"/>
          </p:cNvSpPr>
          <p:nvPr>
            <p:ph type="sldNum" sz="quarter" idx="12"/>
          </p:nvPr>
        </p:nvSpPr>
        <p:spPr>
          <a:xfrm>
            <a:off x="8973344" y="981337"/>
            <a:ext cx="2844800" cy="476251"/>
          </a:xfrm>
        </p:spPr>
        <p:txBody>
          <a:bodyPr/>
          <a:lstStyle/>
          <a:p>
            <a:fld id="{50DE9A6E-8F21-484F-844E-94FEC60E2113}" type="slidenum">
              <a:rPr lang="en-US" smtClean="0"/>
              <a:t>66</a:t>
            </a:fld>
            <a:endParaRPr lang="en-US" dirty="0"/>
          </a:p>
        </p:txBody>
      </p:sp>
    </p:spTree>
    <p:extLst>
      <p:ext uri="{BB962C8B-B14F-4D97-AF65-F5344CB8AC3E}">
        <p14:creationId xmlns:p14="http://schemas.microsoft.com/office/powerpoint/2010/main" val="41776283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
          <p:cNvSpPr>
            <a:spLocks noChangeArrowheads="1"/>
          </p:cNvSpPr>
          <p:nvPr/>
        </p:nvSpPr>
        <p:spPr>
          <a:xfrm>
            <a:off x="1192312" y="1532945"/>
            <a:ext cx="7311392" cy="307777"/>
          </a:xfrm>
          <a:prstGeom prst="rect">
            <a:avLst/>
          </a:prstGeom>
          <a:noFill/>
          <a:ln w="9525">
            <a:noFill/>
            <a:miter lim="800000"/>
          </a:ln>
        </p:spPr>
        <p:txBody>
          <a:bodyPr>
            <a:spAutoFit/>
          </a:bodyPr>
          <a:lstStyle>
            <a:defPPr>
              <a:defRPr lang="en-US"/>
            </a:defPPr>
          </a:lstStyle>
          <a:p>
            <a:pPr algn="ctr"/>
            <a:r>
              <a:rPr lang="en-US" sz="1400" b="1" dirty="0">
                <a:latin typeface="Tahoma"/>
                <a:ea typeface="Tahoma" pitchFamily="34" charset="0"/>
                <a:cs typeface="Tahoma" pitchFamily="34" charset="0"/>
              </a:rPr>
              <a:t>Profile of those threatened more than once </a:t>
            </a:r>
          </a:p>
        </p:txBody>
      </p:sp>
      <p:graphicFrame>
        <p:nvGraphicFramePr>
          <p:cNvPr id="4" name="ChartObject" descr="MarketSight_Chart"/>
          <p:cNvGraphicFramePr/>
          <p:nvPr>
            <p:extLst>
              <p:ext uri="{D42A27DB-BD31-4B8C-83A1-F6EECF244321}">
                <p14:modId xmlns:p14="http://schemas.microsoft.com/office/powerpoint/2010/main" val="3359342506"/>
              </p:ext>
            </p:extLst>
          </p:nvPr>
        </p:nvGraphicFramePr>
        <p:xfrm>
          <a:off x="0" y="1750219"/>
          <a:ext cx="12044363" cy="448301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335361" y="6287381"/>
            <a:ext cx="7311391" cy="256545"/>
          </a:xfrm>
          <a:prstGeom prst="rect">
            <a:avLst/>
          </a:prstGeom>
          <a:noFill/>
          <a:ln w="9525">
            <a:noFill/>
            <a:miter lim="800000"/>
          </a:ln>
        </p:spPr>
        <p:txBody>
          <a:bodyPr>
            <a:spAutoFit/>
          </a:bodyPr>
          <a:lstStyle>
            <a:defPPr>
              <a:defRPr lang="en-US"/>
            </a:defPPr>
          </a:lstStyle>
          <a:p>
            <a:r>
              <a:rPr lang="en-US" sz="1067">
                <a:latin typeface="Tahoma"/>
                <a:ea typeface="Tahoma" pitchFamily="34" charset="0"/>
                <a:cs typeface="Tahoma" pitchFamily="34" charset="0"/>
              </a:rPr>
              <a:t>Sample Size = Variable</a:t>
            </a:r>
          </a:p>
        </p:txBody>
      </p:sp>
      <p:sp>
        <p:nvSpPr>
          <p:cNvPr id="6" name="Title 1">
            <a:extLst>
              <a:ext uri="{FF2B5EF4-FFF2-40B4-BE49-F238E27FC236}">
                <a16:creationId xmlns:a16="http://schemas.microsoft.com/office/drawing/2014/main" xmlns="" id="{021BBDD4-2D7D-46D8-907D-99CF20770E6E}"/>
              </a:ext>
            </a:extLst>
          </p:cNvPr>
          <p:cNvSpPr txBox="1">
            <a:spLocks/>
          </p:cNvSpPr>
          <p:nvPr/>
        </p:nvSpPr>
        <p:spPr>
          <a:xfrm>
            <a:off x="335361" y="142875"/>
            <a:ext cx="9594452" cy="1480572"/>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People who have been repeatedly threatened are more likely to be aged 16 to 34, live in Lincoln City and/or be in Full Time Work. They are much less likely to be married or aged 65+.</a:t>
            </a:r>
            <a:endParaRPr lang="en-GB" sz="2667" dirty="0">
              <a:solidFill>
                <a:srgbClr val="ED0973"/>
              </a:solidFill>
            </a:endParaRPr>
          </a:p>
        </p:txBody>
      </p:sp>
      <p:sp>
        <p:nvSpPr>
          <p:cNvPr id="7" name="Slide Number Placeholder 6">
            <a:extLst>
              <a:ext uri="{FF2B5EF4-FFF2-40B4-BE49-F238E27FC236}">
                <a16:creationId xmlns:a16="http://schemas.microsoft.com/office/drawing/2014/main" xmlns="" id="{89B686F9-3252-4B3C-AAB8-83A34B7DD01F}"/>
              </a:ext>
            </a:extLst>
          </p:cNvPr>
          <p:cNvSpPr>
            <a:spLocks noGrp="1"/>
          </p:cNvSpPr>
          <p:nvPr>
            <p:ph type="sldNum" sz="quarter" idx="12"/>
          </p:nvPr>
        </p:nvSpPr>
        <p:spPr>
          <a:xfrm>
            <a:off x="9011839" y="947770"/>
            <a:ext cx="2844800" cy="476251"/>
          </a:xfrm>
        </p:spPr>
        <p:txBody>
          <a:bodyPr/>
          <a:lstStyle/>
          <a:p>
            <a:fld id="{50DE9A6E-8F21-484F-844E-94FEC60E2113}" type="slidenum">
              <a:rPr lang="en-US" smtClean="0"/>
              <a:t>67</a:t>
            </a:fld>
            <a:endParaRPr lang="en-US" dirty="0"/>
          </a:p>
        </p:txBody>
      </p:sp>
    </p:spTree>
    <p:extLst>
      <p:ext uri="{BB962C8B-B14F-4D97-AF65-F5344CB8AC3E}">
        <p14:creationId xmlns:p14="http://schemas.microsoft.com/office/powerpoint/2010/main" val="12471609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75a091fd-2599-4a8c-a70f-ab42010229a1"/>
          <p:cNvSpPr>
            <a:spLocks noChangeArrowheads="1"/>
          </p:cNvSpPr>
          <p:nvPr/>
        </p:nvSpPr>
        <p:spPr>
          <a:xfrm>
            <a:off x="335360" y="1263296"/>
            <a:ext cx="8930083" cy="738665"/>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How effective or ineffective do you believe Lincolnshire Police are, </a:t>
            </a:r>
            <a:br>
              <a:rPr lang="en-GB" sz="1400" b="1" dirty="0">
                <a:solidFill>
                  <a:prstClr val="black"/>
                </a:solidFill>
                <a:latin typeface="Tahoma"/>
              </a:rPr>
            </a:br>
            <a:r>
              <a:rPr lang="en-GB" sz="1400" b="1" dirty="0">
                <a:solidFill>
                  <a:prstClr val="black"/>
                </a:solidFill>
                <a:latin typeface="Tahoma"/>
              </a:rPr>
              <a:t>in combating each of the following...</a:t>
            </a:r>
            <a:endParaRPr lang="en-US" sz="1400" b="1" dirty="0">
              <a:solidFill>
                <a:prstClr val="black"/>
              </a:solidFill>
              <a:latin typeface="Tahoma"/>
              <a:cs typeface="Arial"/>
            </a:endParaRPr>
          </a:p>
          <a:p>
            <a:pPr algn="ctr" defTabSz="1219170"/>
            <a:r>
              <a:rPr lang="en-US" sz="1400" dirty="0">
                <a:solidFill>
                  <a:prstClr val="black"/>
                </a:solidFill>
                <a:latin typeface="Tahoma"/>
                <a:cs typeface="Arial"/>
              </a:rPr>
              <a:t>Police effectiveness 2019-20</a:t>
            </a:r>
          </a:p>
        </p:txBody>
      </p:sp>
      <p:graphicFrame>
        <p:nvGraphicFramePr>
          <p:cNvPr id="4" name="ChartObject" descr="75a091fd-2599-4a8c-a70f-ab42010229a1"/>
          <p:cNvGraphicFramePr/>
          <p:nvPr/>
        </p:nvGraphicFramePr>
        <p:xfrm>
          <a:off x="335361" y="1901142"/>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75a091fd-2599-4a8c-a70f-ab42010229a1">
            <a:extLst>
              <a:ext uri="{FF2B5EF4-FFF2-40B4-BE49-F238E27FC236}">
                <a16:creationId xmlns:a16="http://schemas.microsoft.com/office/drawing/2014/main" xmlns="" id="{83533EC5-170E-4B0E-A096-11AAB71AF96C}"/>
              </a:ext>
            </a:extLst>
          </p:cNvPr>
          <p:cNvSpPr>
            <a:spLocks noChangeArrowheads="1"/>
          </p:cNvSpPr>
          <p:nvPr/>
        </p:nvSpPr>
        <p:spPr>
          <a:xfrm>
            <a:off x="335361" y="6090257"/>
            <a:ext cx="9289356" cy="584968"/>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Child sexual exploitation (n=3,302), People trafficking (n=3,302), Rape and sexual offences (n=3,302), Knife crime (n=3,302), Hare coursing (n=3,302), County lines drug gangs (n=3,302), Shoplifting (n=3,302), Lead theft (n=3,302), Anti-social </a:t>
            </a:r>
            <a:r>
              <a:rPr lang="en-US" sz="1067" dirty="0" err="1">
                <a:solidFill>
                  <a:prstClr val="black"/>
                </a:solidFill>
                <a:latin typeface="Tahoma"/>
                <a:ea typeface="Tahoma" pitchFamily="34" charset="0"/>
                <a:cs typeface="Tahoma" pitchFamily="34" charset="0"/>
              </a:rPr>
              <a:t>behaviour</a:t>
            </a:r>
            <a:r>
              <a:rPr lang="en-US" sz="1067" dirty="0">
                <a:solidFill>
                  <a:prstClr val="black"/>
                </a:solidFill>
                <a:latin typeface="Tahoma"/>
                <a:ea typeface="Tahoma" pitchFamily="34" charset="0"/>
                <a:cs typeface="Tahoma" pitchFamily="34" charset="0"/>
              </a:rPr>
              <a:t> (n=3,302), Speeding &amp; reckless driving (n=3,302), Sample Size = 3,302</a:t>
            </a:r>
          </a:p>
        </p:txBody>
      </p:sp>
      <p:sp>
        <p:nvSpPr>
          <p:cNvPr id="6" name="Title 1">
            <a:extLst>
              <a:ext uri="{FF2B5EF4-FFF2-40B4-BE49-F238E27FC236}">
                <a16:creationId xmlns:a16="http://schemas.microsoft.com/office/drawing/2014/main" xmlns="" id="{1AD5DDA3-9C5D-4F6A-93AF-C93CA1640C31}"/>
              </a:ext>
            </a:extLst>
          </p:cNvPr>
          <p:cNvSpPr txBox="1">
            <a:spLocks/>
          </p:cNvSpPr>
          <p:nvPr/>
        </p:nvSpPr>
        <p:spPr>
          <a:xfrm>
            <a:off x="335361" y="182775"/>
            <a:ext cx="9633742" cy="1250468"/>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On a net effectiveness basis, the Lincolnshire Police are perceived as being most effective in combatting ‘Child sexual exploitation’ and least effective in combatting ‘Lead theft’.</a:t>
            </a:r>
            <a:endParaRPr lang="en-GB" sz="2667" dirty="0">
              <a:solidFill>
                <a:srgbClr val="ED0973"/>
              </a:solidFill>
            </a:endParaRPr>
          </a:p>
        </p:txBody>
      </p:sp>
      <p:graphicFrame>
        <p:nvGraphicFramePr>
          <p:cNvPr id="7" name="Table 7">
            <a:extLst>
              <a:ext uri="{FF2B5EF4-FFF2-40B4-BE49-F238E27FC236}">
                <a16:creationId xmlns:a16="http://schemas.microsoft.com/office/drawing/2014/main" xmlns="" id="{DFB4DD17-5B82-4172-A29D-ABD66CC07443}"/>
              </a:ext>
            </a:extLst>
          </p:cNvPr>
          <p:cNvGraphicFramePr>
            <a:graphicFrameLocks noGrp="1"/>
          </p:cNvGraphicFramePr>
          <p:nvPr/>
        </p:nvGraphicFramePr>
        <p:xfrm>
          <a:off x="9322593" y="1829700"/>
          <a:ext cx="1178720" cy="3780000"/>
        </p:xfrm>
        <a:graphic>
          <a:graphicData uri="http://schemas.openxmlformats.org/drawingml/2006/table">
            <a:tbl>
              <a:tblPr firstRow="1" bandRow="1">
                <a:tableStyleId>{5C22544A-7EE6-4342-B048-85BDC9FD1C3A}</a:tableStyleId>
              </a:tblPr>
              <a:tblGrid>
                <a:gridCol w="1178720">
                  <a:extLst>
                    <a:ext uri="{9D8B030D-6E8A-4147-A177-3AD203B41FA5}">
                      <a16:colId xmlns:a16="http://schemas.microsoft.com/office/drawing/2014/main" xmlns="" val="2452349301"/>
                    </a:ext>
                  </a:extLst>
                </a:gridCol>
              </a:tblGrid>
              <a:tr h="540000">
                <a:tc>
                  <a:txBody>
                    <a:bodyPr/>
                    <a:lstStyle/>
                    <a:p>
                      <a:pPr algn="ctr"/>
                      <a:r>
                        <a:rPr lang="en-GB" sz="1000" dirty="0">
                          <a:latin typeface="Tahoma" panose="020B0604030504040204" pitchFamily="34" charset="0"/>
                          <a:ea typeface="Tahoma" panose="020B0604030504040204" pitchFamily="34" charset="0"/>
                          <a:cs typeface="Tahoma" panose="020B0604030504040204" pitchFamily="34" charset="0"/>
                        </a:rPr>
                        <a:t>Net Effectiveness</a:t>
                      </a:r>
                    </a:p>
                  </a:txBody>
                  <a:tcPr anchor="ctr"/>
                </a:tc>
                <a:extLst>
                  <a:ext uri="{0D108BD9-81ED-4DB2-BD59-A6C34878D82A}">
                    <a16:rowId xmlns:a16="http://schemas.microsoft.com/office/drawing/2014/main" xmlns="" val="4010594793"/>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-19</a:t>
                      </a:r>
                    </a:p>
                  </a:txBody>
                  <a:tcPr/>
                </a:tc>
                <a:extLst>
                  <a:ext uri="{0D108BD9-81ED-4DB2-BD59-A6C34878D82A}">
                    <a16:rowId xmlns:a16="http://schemas.microsoft.com/office/drawing/2014/main" xmlns="" val="2015143220"/>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-12</a:t>
                      </a:r>
                    </a:p>
                  </a:txBody>
                  <a:tcPr/>
                </a:tc>
                <a:extLst>
                  <a:ext uri="{0D108BD9-81ED-4DB2-BD59-A6C34878D82A}">
                    <a16:rowId xmlns:a16="http://schemas.microsoft.com/office/drawing/2014/main" xmlns="" val="622607521"/>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-24</a:t>
                      </a:r>
                    </a:p>
                  </a:txBody>
                  <a:tcPr/>
                </a:tc>
                <a:extLst>
                  <a:ext uri="{0D108BD9-81ED-4DB2-BD59-A6C34878D82A}">
                    <a16:rowId xmlns:a16="http://schemas.microsoft.com/office/drawing/2014/main" xmlns="" val="2527803632"/>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-9</a:t>
                      </a:r>
                    </a:p>
                  </a:txBody>
                  <a:tcPr/>
                </a:tc>
                <a:extLst>
                  <a:ext uri="{0D108BD9-81ED-4DB2-BD59-A6C34878D82A}">
                    <a16:rowId xmlns:a16="http://schemas.microsoft.com/office/drawing/2014/main" xmlns="" val="860506213"/>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-2</a:t>
                      </a:r>
                    </a:p>
                  </a:txBody>
                  <a:tcPr/>
                </a:tc>
                <a:extLst>
                  <a:ext uri="{0D108BD9-81ED-4DB2-BD59-A6C34878D82A}">
                    <a16:rowId xmlns:a16="http://schemas.microsoft.com/office/drawing/2014/main" xmlns="" val="1965327926"/>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+16</a:t>
                      </a:r>
                    </a:p>
                  </a:txBody>
                  <a:tcPr/>
                </a:tc>
                <a:extLst>
                  <a:ext uri="{0D108BD9-81ED-4DB2-BD59-A6C34878D82A}">
                    <a16:rowId xmlns:a16="http://schemas.microsoft.com/office/drawing/2014/main" xmlns="" val="3823917247"/>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+8</a:t>
                      </a:r>
                    </a:p>
                  </a:txBody>
                  <a:tcPr/>
                </a:tc>
                <a:extLst>
                  <a:ext uri="{0D108BD9-81ED-4DB2-BD59-A6C34878D82A}">
                    <a16:rowId xmlns:a16="http://schemas.microsoft.com/office/drawing/2014/main" xmlns="" val="1928267800"/>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+17</a:t>
                      </a:r>
                    </a:p>
                  </a:txBody>
                  <a:tcPr/>
                </a:tc>
                <a:extLst>
                  <a:ext uri="{0D108BD9-81ED-4DB2-BD59-A6C34878D82A}">
                    <a16:rowId xmlns:a16="http://schemas.microsoft.com/office/drawing/2014/main" xmlns="" val="1448687586"/>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+13</a:t>
                      </a:r>
                    </a:p>
                  </a:txBody>
                  <a:tcPr/>
                </a:tc>
                <a:extLst>
                  <a:ext uri="{0D108BD9-81ED-4DB2-BD59-A6C34878D82A}">
                    <a16:rowId xmlns:a16="http://schemas.microsoft.com/office/drawing/2014/main" xmlns="" val="4007557442"/>
                  </a:ext>
                </a:extLst>
              </a:tr>
              <a:tr h="324000">
                <a:tc>
                  <a:txBody>
                    <a:bodyPr/>
                    <a:lstStyle/>
                    <a:p>
                      <a:pPr algn="ctr"/>
                      <a:r>
                        <a:rPr lang="en-GB" sz="1200" dirty="0">
                          <a:latin typeface="Tahoma" panose="020B0604030504040204" pitchFamily="34" charset="0"/>
                          <a:ea typeface="Tahoma" panose="020B0604030504040204" pitchFamily="34" charset="0"/>
                          <a:cs typeface="Tahoma" panose="020B0604030504040204" pitchFamily="34" charset="0"/>
                        </a:rPr>
                        <a:t>+21</a:t>
                      </a:r>
                    </a:p>
                  </a:txBody>
                  <a:tcPr/>
                </a:tc>
                <a:extLst>
                  <a:ext uri="{0D108BD9-81ED-4DB2-BD59-A6C34878D82A}">
                    <a16:rowId xmlns:a16="http://schemas.microsoft.com/office/drawing/2014/main" xmlns="" val="4024078789"/>
                  </a:ext>
                </a:extLst>
              </a:tr>
            </a:tbl>
          </a:graphicData>
        </a:graphic>
      </p:graphicFrame>
      <p:sp>
        <p:nvSpPr>
          <p:cNvPr id="9" name="TextBox 8">
            <a:extLst>
              <a:ext uri="{FF2B5EF4-FFF2-40B4-BE49-F238E27FC236}">
                <a16:creationId xmlns:a16="http://schemas.microsoft.com/office/drawing/2014/main" xmlns="" id="{1E64A8BC-BCCB-4F7E-90D8-1BFA86B35C15}"/>
              </a:ext>
            </a:extLst>
          </p:cNvPr>
          <p:cNvSpPr txBox="1"/>
          <p:nvPr/>
        </p:nvSpPr>
        <p:spPr>
          <a:xfrm>
            <a:off x="10558463" y="2336006"/>
            <a:ext cx="1633537" cy="3293209"/>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 higher % of participants regard the Lincolnshire Police as effective in combatting ‘Hare coursing’ (40%) than any other category of crime included within the survey.</a:t>
            </a:r>
          </a:p>
        </p:txBody>
      </p:sp>
      <p:sp>
        <p:nvSpPr>
          <p:cNvPr id="10" name="Slide Number Placeholder 9">
            <a:extLst>
              <a:ext uri="{FF2B5EF4-FFF2-40B4-BE49-F238E27FC236}">
                <a16:creationId xmlns:a16="http://schemas.microsoft.com/office/drawing/2014/main" xmlns="" id="{E24AB111-9418-4E2A-BF53-ECA0D8492AB7}"/>
              </a:ext>
            </a:extLst>
          </p:cNvPr>
          <p:cNvSpPr>
            <a:spLocks noGrp="1"/>
          </p:cNvSpPr>
          <p:nvPr>
            <p:ph type="sldNum" sz="quarter" idx="12"/>
          </p:nvPr>
        </p:nvSpPr>
        <p:spPr>
          <a:xfrm>
            <a:off x="9011839" y="956992"/>
            <a:ext cx="2844800" cy="476251"/>
          </a:xfrm>
        </p:spPr>
        <p:txBody>
          <a:bodyPr/>
          <a:lstStyle/>
          <a:p>
            <a:fld id="{50DE9A6E-8F21-484F-844E-94FEC60E2113}" type="slidenum">
              <a:rPr lang="en-US" smtClean="0"/>
              <a:t>68</a:t>
            </a:fld>
            <a:endParaRPr lang="en-US" dirty="0"/>
          </a:p>
        </p:txBody>
      </p:sp>
    </p:spTree>
    <p:extLst>
      <p:ext uri="{BB962C8B-B14F-4D97-AF65-F5344CB8AC3E}">
        <p14:creationId xmlns:p14="http://schemas.microsoft.com/office/powerpoint/2010/main" val="353558238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90892235"/>
              </p:ext>
            </p:extLst>
          </p:nvPr>
        </p:nvGraphicFramePr>
        <p:xfrm>
          <a:off x="349648" y="2008256"/>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250197" y="6314440"/>
            <a:ext cx="7311391" cy="420756"/>
          </a:xfrm>
          <a:prstGeom prst="rect">
            <a:avLst/>
          </a:prstGeom>
          <a:noFill/>
          <a:ln w="9525">
            <a:noFill/>
            <a:miter lim="800000"/>
          </a:ln>
        </p:spPr>
        <p:txBody>
          <a:bodyPr>
            <a:spAutoFit/>
          </a:bodyPr>
          <a:lstStyle>
            <a:defPPr>
              <a:defRPr lang="en-US"/>
            </a:defPPr>
          </a:lstStyle>
          <a:p>
            <a:r>
              <a:rPr lang="en-US" sz="1067" dirty="0">
                <a:latin typeface="Tahoma"/>
                <a:ea typeface="Tahoma" pitchFamily="34" charset="0"/>
                <a:cs typeface="Tahoma" pitchFamily="34" charset="0"/>
              </a:rPr>
              <a:t>Base: A city (n=399), A town (n=1,198), A village or hamlet (n=1,555), An isolated dwelling (n=133), Sample Size = 3,285</a:t>
            </a:r>
          </a:p>
        </p:txBody>
      </p:sp>
      <p:sp>
        <p:nvSpPr>
          <p:cNvPr id="6" name="Text Box 5" descr="MarketSight_Chart_Title:75a091fd-2599-4a8c-a70f-ab42010229a1">
            <a:extLst>
              <a:ext uri="{FF2B5EF4-FFF2-40B4-BE49-F238E27FC236}">
                <a16:creationId xmlns:a16="http://schemas.microsoft.com/office/drawing/2014/main" xmlns="" id="{3C56C2EC-311C-45B1-B432-518F045CEC9A}"/>
              </a:ext>
            </a:extLst>
          </p:cNvPr>
          <p:cNvSpPr>
            <a:spLocks noChangeArrowheads="1"/>
          </p:cNvSpPr>
          <p:nvPr/>
        </p:nvSpPr>
        <p:spPr>
          <a:xfrm>
            <a:off x="417149" y="1374554"/>
            <a:ext cx="8930083" cy="738665"/>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How effective or ineffective do you believe Lincolnshire Police are, </a:t>
            </a:r>
            <a:br>
              <a:rPr lang="en-GB" sz="1400" b="1" dirty="0">
                <a:solidFill>
                  <a:prstClr val="black"/>
                </a:solidFill>
                <a:latin typeface="Tahoma"/>
              </a:rPr>
            </a:br>
            <a:r>
              <a:rPr lang="en-GB" sz="1400" b="1" dirty="0">
                <a:solidFill>
                  <a:prstClr val="black"/>
                </a:solidFill>
                <a:latin typeface="Tahoma"/>
              </a:rPr>
              <a:t>in combating each of the following...</a:t>
            </a:r>
            <a:endParaRPr lang="en-US" sz="1400" b="1" dirty="0">
              <a:solidFill>
                <a:prstClr val="black"/>
              </a:solidFill>
              <a:latin typeface="Tahoma"/>
              <a:cs typeface="Arial"/>
            </a:endParaRPr>
          </a:p>
          <a:p>
            <a:pPr algn="ctr" defTabSz="1219170"/>
            <a:r>
              <a:rPr lang="en-US" sz="1400" dirty="0">
                <a:solidFill>
                  <a:prstClr val="black"/>
                </a:solidFill>
                <a:highlight>
                  <a:srgbClr val="FFFF00"/>
                </a:highlight>
                <a:latin typeface="Tahoma"/>
                <a:cs typeface="Arial"/>
              </a:rPr>
              <a:t>Hare Coursing only</a:t>
            </a:r>
          </a:p>
        </p:txBody>
      </p:sp>
      <p:sp>
        <p:nvSpPr>
          <p:cNvPr id="7" name="Title 1">
            <a:extLst>
              <a:ext uri="{FF2B5EF4-FFF2-40B4-BE49-F238E27FC236}">
                <a16:creationId xmlns:a16="http://schemas.microsoft.com/office/drawing/2014/main" xmlns="" id="{92A0FC3F-B428-4122-94B5-5D7C7487087F}"/>
              </a:ext>
            </a:extLst>
          </p:cNvPr>
          <p:cNvSpPr txBox="1">
            <a:spLocks/>
          </p:cNvSpPr>
          <p:nvPr/>
        </p:nvSpPr>
        <p:spPr>
          <a:xfrm>
            <a:off x="335361" y="182775"/>
            <a:ext cx="9633742" cy="1250468"/>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Those participants living in an isolated dwelling (which will include many farms) are much more likely to believe that </a:t>
            </a:r>
            <a:br>
              <a:rPr lang="en-GB" sz="2667" dirty="0">
                <a:solidFill>
                  <a:srgbClr val="0B3B6C"/>
                </a:solidFill>
              </a:rPr>
            </a:br>
            <a:r>
              <a:rPr lang="en-GB" sz="2667" dirty="0">
                <a:solidFill>
                  <a:srgbClr val="0B3B6C"/>
                </a:solidFill>
              </a:rPr>
              <a:t>Lincolnshire Police are ineffective in combatting hare coursing.</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D43B5094-2084-42BE-B191-24664A873467}"/>
              </a:ext>
            </a:extLst>
          </p:cNvPr>
          <p:cNvSpPr>
            <a:spLocks noGrp="1"/>
          </p:cNvSpPr>
          <p:nvPr>
            <p:ph type="sldNum" sz="quarter" idx="12"/>
          </p:nvPr>
        </p:nvSpPr>
        <p:spPr>
          <a:xfrm>
            <a:off x="9011839" y="929245"/>
            <a:ext cx="2844800" cy="476251"/>
          </a:xfrm>
        </p:spPr>
        <p:txBody>
          <a:bodyPr/>
          <a:lstStyle/>
          <a:p>
            <a:fld id="{50DE9A6E-8F21-484F-844E-94FEC60E2113}" type="slidenum">
              <a:rPr lang="en-US" smtClean="0"/>
              <a:t>69</a:t>
            </a:fld>
            <a:endParaRPr lang="en-US" dirty="0"/>
          </a:p>
        </p:txBody>
      </p:sp>
    </p:spTree>
    <p:extLst>
      <p:ext uri="{BB962C8B-B14F-4D97-AF65-F5344CB8AC3E}">
        <p14:creationId xmlns:p14="http://schemas.microsoft.com/office/powerpoint/2010/main" val="13054913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5364" y="122191"/>
            <a:ext cx="9364185" cy="1117805"/>
          </a:xfrm>
        </p:spPr>
        <p:txBody>
          <a:bodyPr>
            <a:normAutofit/>
          </a:bodyPr>
          <a:lstStyle/>
          <a:p>
            <a:r>
              <a:rPr lang="en-GB" sz="3200" dirty="0">
                <a:solidFill>
                  <a:srgbClr val="0B3B6C"/>
                </a:solidFill>
              </a:rPr>
              <a:t>Recruiting participants</a:t>
            </a:r>
            <a:br>
              <a:rPr lang="en-GB" sz="3200" dirty="0">
                <a:solidFill>
                  <a:srgbClr val="0B3B6C"/>
                </a:solidFill>
              </a:rPr>
            </a:br>
            <a:r>
              <a:rPr lang="en-GB" sz="3200" dirty="0">
                <a:solidFill>
                  <a:srgbClr val="ED0873"/>
                </a:solidFill>
              </a:rPr>
              <a:t>Several different media channels were deployed</a:t>
            </a:r>
            <a:endParaRPr lang="en-GB" sz="3200" u="sng" dirty="0">
              <a:solidFill>
                <a:srgbClr val="ED0973"/>
              </a:solidFill>
            </a:endParaRPr>
          </a:p>
        </p:txBody>
      </p:sp>
      <p:sp>
        <p:nvSpPr>
          <p:cNvPr id="3" name="Content Placeholder 2"/>
          <p:cNvSpPr>
            <a:spLocks noGrp="1"/>
          </p:cNvSpPr>
          <p:nvPr>
            <p:ph idx="1"/>
          </p:nvPr>
        </p:nvSpPr>
        <p:spPr>
          <a:xfrm>
            <a:off x="335363" y="1262638"/>
            <a:ext cx="9364184" cy="709985"/>
          </a:xfrm>
        </p:spPr>
        <p:txBody>
          <a:bodyPr>
            <a:noAutofit/>
          </a:bodyPr>
          <a:lstStyle/>
          <a:p>
            <a:pPr marL="0" indent="0">
              <a:buNone/>
            </a:pPr>
            <a:r>
              <a:rPr lang="en-GB" sz="1800" dirty="0"/>
              <a:t>In order to maximise and diversify public engagement with the survey, several different media channels were used to promote it.</a:t>
            </a:r>
          </a:p>
          <a:p>
            <a:pPr marL="0" indent="0">
              <a:buNone/>
            </a:pPr>
            <a:endParaRPr lang="en-GB" sz="1800" dirty="0"/>
          </a:p>
          <a:p>
            <a:pPr marL="0" indent="0">
              <a:buNone/>
            </a:pPr>
            <a:endParaRPr lang="en-GB" sz="1800" dirty="0"/>
          </a:p>
        </p:txBody>
      </p:sp>
      <p:graphicFrame>
        <p:nvGraphicFramePr>
          <p:cNvPr id="11" name="Table 10">
            <a:extLst>
              <a:ext uri="{FF2B5EF4-FFF2-40B4-BE49-F238E27FC236}">
                <a16:creationId xmlns:a16="http://schemas.microsoft.com/office/drawing/2014/main" xmlns="" id="{1D732A04-E91C-47FC-89C3-C957FE944C26}"/>
              </a:ext>
            </a:extLst>
          </p:cNvPr>
          <p:cNvGraphicFramePr>
            <a:graphicFrameLocks noGrp="1"/>
          </p:cNvGraphicFramePr>
          <p:nvPr>
            <p:extLst>
              <p:ext uri="{D42A27DB-BD31-4B8C-83A1-F6EECF244321}">
                <p14:modId xmlns:p14="http://schemas.microsoft.com/office/powerpoint/2010/main" val="3753912693"/>
              </p:ext>
            </p:extLst>
          </p:nvPr>
        </p:nvGraphicFramePr>
        <p:xfrm>
          <a:off x="308173" y="4380471"/>
          <a:ext cx="11835021" cy="2314259"/>
        </p:xfrm>
        <a:graphic>
          <a:graphicData uri="http://schemas.openxmlformats.org/drawingml/2006/table">
            <a:tbl>
              <a:tblPr firstRow="1" bandRow="1">
                <a:tableStyleId>{5C22544A-7EE6-4342-B048-85BDC9FD1C3A}</a:tableStyleId>
              </a:tblPr>
              <a:tblGrid>
                <a:gridCol w="2014113">
                  <a:extLst>
                    <a:ext uri="{9D8B030D-6E8A-4147-A177-3AD203B41FA5}">
                      <a16:colId xmlns:a16="http://schemas.microsoft.com/office/drawing/2014/main" xmlns="" val="2528149181"/>
                    </a:ext>
                  </a:extLst>
                </a:gridCol>
                <a:gridCol w="2731899">
                  <a:extLst>
                    <a:ext uri="{9D8B030D-6E8A-4147-A177-3AD203B41FA5}">
                      <a16:colId xmlns:a16="http://schemas.microsoft.com/office/drawing/2014/main" xmlns="" val="521763072"/>
                    </a:ext>
                  </a:extLst>
                </a:gridCol>
                <a:gridCol w="2438645">
                  <a:extLst>
                    <a:ext uri="{9D8B030D-6E8A-4147-A177-3AD203B41FA5}">
                      <a16:colId xmlns:a16="http://schemas.microsoft.com/office/drawing/2014/main" xmlns="" val="3272018704"/>
                    </a:ext>
                  </a:extLst>
                </a:gridCol>
                <a:gridCol w="2538969">
                  <a:extLst>
                    <a:ext uri="{9D8B030D-6E8A-4147-A177-3AD203B41FA5}">
                      <a16:colId xmlns:a16="http://schemas.microsoft.com/office/drawing/2014/main" xmlns="" val="3871982746"/>
                    </a:ext>
                  </a:extLst>
                </a:gridCol>
                <a:gridCol w="2111395">
                  <a:extLst>
                    <a:ext uri="{9D8B030D-6E8A-4147-A177-3AD203B41FA5}">
                      <a16:colId xmlns:a16="http://schemas.microsoft.com/office/drawing/2014/main" xmlns="" val="927768817"/>
                    </a:ext>
                  </a:extLst>
                </a:gridCol>
              </a:tblGrid>
              <a:tr h="409150">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SAFER TOGETHER</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Twitter &amp; Lincs Alert</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PR from Press Release</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Facebook Promotion</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Consumer Panel</a:t>
                      </a:r>
                    </a:p>
                  </a:txBody>
                  <a:tcPr/>
                </a:tc>
                <a:extLst>
                  <a:ext uri="{0D108BD9-81ED-4DB2-BD59-A6C34878D82A}">
                    <a16:rowId xmlns:a16="http://schemas.microsoft.com/office/drawing/2014/main" xmlns="" val="452946471"/>
                  </a:ext>
                </a:extLst>
              </a:tr>
              <a:tr h="1905109">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For the first time members of the </a:t>
                      </a:r>
                      <a:br>
                        <a:rPr lang="en-GB" sz="1300" dirty="0">
                          <a:latin typeface="Tahoma" panose="020B0604030504040204" pitchFamily="34" charset="0"/>
                          <a:ea typeface="Tahoma" panose="020B0604030504040204" pitchFamily="34" charset="0"/>
                          <a:cs typeface="Tahoma" panose="020B0604030504040204" pitchFamily="34" charset="0"/>
                        </a:rPr>
                      </a:br>
                      <a:r>
                        <a:rPr lang="en-GB" sz="1300" dirty="0">
                          <a:latin typeface="Tahoma" panose="020B0604030504040204" pitchFamily="34" charset="0"/>
                          <a:ea typeface="Tahoma" panose="020B0604030504040204" pitchFamily="34" charset="0"/>
                          <a:cs typeface="Tahoma" panose="020B0604030504040204" pitchFamily="34" charset="0"/>
                        </a:rPr>
                        <a:t>new Lincolnshire’s SAFER TOGETHER Research Panel were invited to complete the Annual Survey and 56% of them did so. </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As well as a pinned tweet on </a:t>
                      </a:r>
                      <a:br>
                        <a:rPr lang="en-GB" sz="1300" dirty="0">
                          <a:latin typeface="Tahoma" panose="020B0604030504040204" pitchFamily="34" charset="0"/>
                          <a:ea typeface="Tahoma" panose="020B0604030504040204" pitchFamily="34" charset="0"/>
                          <a:cs typeface="Tahoma" panose="020B0604030504040204" pitchFamily="34" charset="0"/>
                        </a:rPr>
                      </a:br>
                      <a:r>
                        <a:rPr lang="en-GB" sz="1300" dirty="0">
                          <a:latin typeface="Tahoma" panose="020B0604030504040204" pitchFamily="34" charset="0"/>
                          <a:ea typeface="Tahoma" panose="020B0604030504040204" pitchFamily="34" charset="0"/>
                          <a:cs typeface="Tahoma" panose="020B0604030504040204" pitchFamily="34" charset="0"/>
                        </a:rPr>
                        <a:t>Lincs PCC Twitter feed, survey invitations were sent to </a:t>
                      </a:r>
                      <a:br>
                        <a:rPr lang="en-GB" sz="1300" dirty="0">
                          <a:latin typeface="Tahoma" panose="020B0604030504040204" pitchFamily="34" charset="0"/>
                          <a:ea typeface="Tahoma" panose="020B0604030504040204" pitchFamily="34" charset="0"/>
                          <a:cs typeface="Tahoma" panose="020B0604030504040204" pitchFamily="34" charset="0"/>
                        </a:rPr>
                      </a:br>
                      <a:r>
                        <a:rPr lang="en-GB" sz="1300" dirty="0">
                          <a:latin typeface="Tahoma" panose="020B0604030504040204" pitchFamily="34" charset="0"/>
                          <a:ea typeface="Tahoma" panose="020B0604030504040204" pitchFamily="34" charset="0"/>
                          <a:cs typeface="Tahoma" panose="020B0604030504040204" pitchFamily="34" charset="0"/>
                        </a:rPr>
                        <a:t>Lincs Alert members, by both email and SMS. Several affinity organisations promoted the survey to their members and subscribers.</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Press releases were issued referencing the survey. </a:t>
                      </a:r>
                      <a:br>
                        <a:rPr lang="en-GB" sz="1300" dirty="0">
                          <a:latin typeface="Tahoma" panose="020B0604030504040204" pitchFamily="34" charset="0"/>
                          <a:ea typeface="Tahoma" panose="020B0604030504040204" pitchFamily="34" charset="0"/>
                          <a:cs typeface="Tahoma" panose="020B0604030504040204" pitchFamily="34" charset="0"/>
                        </a:rPr>
                      </a:br>
                      <a:r>
                        <a:rPr lang="en-GB" sz="1300" dirty="0">
                          <a:latin typeface="Tahoma" panose="020B0604030504040204" pitchFamily="34" charset="0"/>
                          <a:ea typeface="Tahoma" panose="020B0604030504040204" pitchFamily="34" charset="0"/>
                          <a:cs typeface="Tahoma" panose="020B0604030504040204" pitchFamily="34" charset="0"/>
                        </a:rPr>
                        <a:t>The story was picked up and featured on several news websites including the Lincolnite.</a:t>
                      </a:r>
                    </a:p>
                  </a:txBody>
                  <a:tcPr/>
                </a:tc>
                <a:tc>
                  <a:txBody>
                    <a:bodyPr/>
                    <a:lstStyle/>
                    <a:p>
                      <a:pPr algn="ctr"/>
                      <a:r>
                        <a:rPr lang="en-GB" sz="1300" dirty="0">
                          <a:latin typeface="Tahoma" panose="020B0604030504040204" pitchFamily="34" charset="0"/>
                          <a:ea typeface="Tahoma" panose="020B0604030504040204" pitchFamily="34" charset="0"/>
                          <a:cs typeface="Tahoma" panose="020B0604030504040204" pitchFamily="34" charset="0"/>
                        </a:rPr>
                        <a:t>A promotional (PPC) post on Facebook featuring a link to the survey was deployed &amp; targeted to specific demographic segments: females, under 50s and Boston or South Holland residents, who proved harder to reach in other channels.</a:t>
                      </a:r>
                    </a:p>
                  </a:txBody>
                  <a:tcPr/>
                </a:tc>
                <a:tc>
                  <a:txBody>
                    <a:bodyPr/>
                    <a:lstStyle/>
                    <a:p>
                      <a:pPr algn="ctr"/>
                      <a:r>
                        <a:rPr lang="en-GB" sz="1300" dirty="0" err="1">
                          <a:latin typeface="Tahoma" panose="020B0604030504040204" pitchFamily="34" charset="0"/>
                          <a:ea typeface="Tahoma" panose="020B0604030504040204" pitchFamily="34" charset="0"/>
                          <a:cs typeface="Tahoma" panose="020B0604030504040204" pitchFamily="34" charset="0"/>
                        </a:rPr>
                        <a:t>Dynata</a:t>
                      </a:r>
                      <a:r>
                        <a:rPr lang="en-GB" sz="1300" dirty="0">
                          <a:latin typeface="Tahoma" panose="020B0604030504040204" pitchFamily="34" charset="0"/>
                          <a:ea typeface="Tahoma" panose="020B0604030504040204" pitchFamily="34" charset="0"/>
                          <a:cs typeface="Tahoma" panose="020B0604030504040204" pitchFamily="34" charset="0"/>
                        </a:rPr>
                        <a:t> access panel participants were recruited again to </a:t>
                      </a:r>
                      <a:br>
                        <a:rPr lang="en-GB" sz="1300" dirty="0">
                          <a:latin typeface="Tahoma" panose="020B0604030504040204" pitchFamily="34" charset="0"/>
                          <a:ea typeface="Tahoma" panose="020B0604030504040204" pitchFamily="34" charset="0"/>
                          <a:cs typeface="Tahoma" panose="020B0604030504040204" pitchFamily="34" charset="0"/>
                        </a:rPr>
                      </a:br>
                      <a:r>
                        <a:rPr lang="en-GB" sz="1300" dirty="0">
                          <a:latin typeface="Tahoma" panose="020B0604030504040204" pitchFamily="34" charset="0"/>
                          <a:ea typeface="Tahoma" panose="020B0604030504040204" pitchFamily="34" charset="0"/>
                          <a:cs typeface="Tahoma" panose="020B0604030504040204" pitchFamily="34" charset="0"/>
                        </a:rPr>
                        <a:t>top-up sample amongst harder to reach target segments, chiefly females and the under 50s.</a:t>
                      </a:r>
                    </a:p>
                  </a:txBody>
                  <a:tcPr/>
                </a:tc>
                <a:extLst>
                  <a:ext uri="{0D108BD9-81ED-4DB2-BD59-A6C34878D82A}">
                    <a16:rowId xmlns:a16="http://schemas.microsoft.com/office/drawing/2014/main" xmlns="" val="2301607387"/>
                  </a:ext>
                </a:extLst>
              </a:tr>
            </a:tbl>
          </a:graphicData>
        </a:graphic>
      </p:graphicFrame>
      <p:pic>
        <p:nvPicPr>
          <p:cNvPr id="13" name="Picture 12">
            <a:extLst>
              <a:ext uri="{FF2B5EF4-FFF2-40B4-BE49-F238E27FC236}">
                <a16:creationId xmlns:a16="http://schemas.microsoft.com/office/drawing/2014/main" xmlns="" id="{9E2E73C6-F684-47C2-806A-DCD0CDB4E9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980" y="3693928"/>
            <a:ext cx="599873" cy="59987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xmlns="" id="{3D2A97B6-FBAA-49D3-A453-BF669EA5A3F9}"/>
              </a:ext>
            </a:extLst>
          </p:cNvPr>
          <p:cNvSpPr txBox="1"/>
          <p:nvPr/>
        </p:nvSpPr>
        <p:spPr>
          <a:xfrm>
            <a:off x="9340140" y="1651017"/>
            <a:ext cx="2742035" cy="1569660"/>
          </a:xfrm>
          <a:prstGeom prst="rect">
            <a:avLst/>
          </a:prstGeom>
          <a:solidFill>
            <a:schemeClr val="accent4"/>
          </a:solidFill>
        </p:spPr>
        <p:txBody>
          <a:bodyPr wrap="square" rtlCol="0">
            <a:spAutoFit/>
          </a:bodyPr>
          <a:lstStyle/>
          <a:p>
            <a:pPr algn="ctr" defTabSz="1219140"/>
            <a:r>
              <a:rPr lang="en-GB" sz="1200" dirty="0">
                <a:solidFill>
                  <a:prstClr val="white"/>
                </a:solidFill>
                <a:latin typeface="Tahoma" pitchFamily="34" charset="0"/>
                <a:ea typeface="Tahoma" pitchFamily="34" charset="0"/>
                <a:cs typeface="Tahoma" pitchFamily="34" charset="0"/>
              </a:rPr>
              <a:t>Paid for sources were only introduced once the no-cost sources had been fully leveraged, in order to minimise overall participant recruitment costs.</a:t>
            </a:r>
          </a:p>
          <a:p>
            <a:pPr algn="ctr" defTabSz="1219140"/>
            <a:endParaRPr lang="en-GB" sz="1200" dirty="0">
              <a:solidFill>
                <a:prstClr val="white"/>
              </a:solidFill>
              <a:latin typeface="Tahoma" pitchFamily="34" charset="0"/>
              <a:ea typeface="Tahoma" pitchFamily="34" charset="0"/>
              <a:cs typeface="Tahoma" pitchFamily="34" charset="0"/>
            </a:endParaRPr>
          </a:p>
          <a:p>
            <a:pPr algn="ctr" defTabSz="1219140"/>
            <a:r>
              <a:rPr lang="en-GB" sz="1200" dirty="0">
                <a:solidFill>
                  <a:prstClr val="white"/>
                </a:solidFill>
                <a:latin typeface="Tahoma" pitchFamily="34" charset="0"/>
                <a:ea typeface="Tahoma" pitchFamily="34" charset="0"/>
                <a:cs typeface="Tahoma" pitchFamily="34" charset="0"/>
              </a:rPr>
              <a:t>These two sources accounted for 651 participants within the total sample </a:t>
            </a:r>
            <a:br>
              <a:rPr lang="en-GB" sz="1200" dirty="0">
                <a:solidFill>
                  <a:prstClr val="white"/>
                </a:solidFill>
                <a:latin typeface="Tahoma" pitchFamily="34" charset="0"/>
                <a:ea typeface="Tahoma" pitchFamily="34" charset="0"/>
                <a:cs typeface="Tahoma" pitchFamily="34" charset="0"/>
              </a:rPr>
            </a:br>
            <a:r>
              <a:rPr lang="en-GB" sz="1200" dirty="0">
                <a:solidFill>
                  <a:prstClr val="white"/>
                </a:solidFill>
                <a:latin typeface="Tahoma" pitchFamily="34" charset="0"/>
                <a:ea typeface="Tahoma" pitchFamily="34" charset="0"/>
                <a:cs typeface="Tahoma" pitchFamily="34" charset="0"/>
              </a:rPr>
              <a:t>of 3,302 or 19.7%.</a:t>
            </a:r>
          </a:p>
        </p:txBody>
      </p:sp>
      <p:pic>
        <p:nvPicPr>
          <p:cNvPr id="4" name="Picture 3">
            <a:extLst>
              <a:ext uri="{FF2B5EF4-FFF2-40B4-BE49-F238E27FC236}">
                <a16:creationId xmlns:a16="http://schemas.microsoft.com/office/drawing/2014/main" xmlns="" id="{A026C5B0-7984-4870-B9BC-B95DA47D7F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2147" y="2205227"/>
            <a:ext cx="2420776" cy="206451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8EC40BA5-ED32-4084-A7FF-8F8DD9060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1757" y="1774825"/>
            <a:ext cx="1714024" cy="250260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xmlns="" id="{1797354D-F786-4856-A46E-50896BE41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4391" y="3303694"/>
            <a:ext cx="1133620" cy="94256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8F8D0748-5320-4DA0-A1DF-1D585EADAC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4616" y="1753070"/>
            <a:ext cx="1617128" cy="254611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35305A6C-75B6-4C16-90E6-C5D19AF166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253" y="2464220"/>
            <a:ext cx="2221937" cy="140674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xmlns="" id="{8E960C4A-7E90-4BD3-A874-5AC3BFD432AF}"/>
              </a:ext>
            </a:extLst>
          </p:cNvPr>
          <p:cNvSpPr>
            <a:spLocks noGrp="1"/>
          </p:cNvSpPr>
          <p:nvPr>
            <p:ph type="sldNum" sz="quarter" idx="12"/>
          </p:nvPr>
        </p:nvSpPr>
        <p:spPr/>
        <p:txBody>
          <a:bodyPr/>
          <a:lstStyle/>
          <a:p>
            <a:fld id="{857A2A22-3899-4136-BDB9-36AC9C8678DA}" type="slidenum">
              <a:rPr lang="en-GB" smtClean="0"/>
              <a:t>7</a:t>
            </a:fld>
            <a:endParaRPr lang="en-GB"/>
          </a:p>
        </p:txBody>
      </p:sp>
    </p:spTree>
    <p:extLst>
      <p:ext uri="{BB962C8B-B14F-4D97-AF65-F5344CB8AC3E}">
        <p14:creationId xmlns:p14="http://schemas.microsoft.com/office/powerpoint/2010/main" val="255340511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10" name="Chart 9">
            <a:extLst>
              <a:ext uri="{FF2B5EF4-FFF2-40B4-BE49-F238E27FC236}">
                <a16:creationId xmlns:a16="http://schemas.microsoft.com/office/drawing/2014/main" xmlns="" id="{F1291C77-5971-4D88-922B-68CE008DE75E}"/>
              </a:ext>
            </a:extLst>
          </p:cNvPr>
          <p:cNvGraphicFramePr>
            <a:graphicFrameLocks/>
          </p:cNvGraphicFramePr>
          <p:nvPr>
            <p:extLst>
              <p:ext uri="{D42A27DB-BD31-4B8C-83A1-F6EECF244321}">
                <p14:modId xmlns:p14="http://schemas.microsoft.com/office/powerpoint/2010/main" val="1449226253"/>
              </p:ext>
            </p:extLst>
          </p:nvPr>
        </p:nvGraphicFramePr>
        <p:xfrm>
          <a:off x="335360" y="1581150"/>
          <a:ext cx="9508436" cy="495121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xmlns="" id="{8E81DC33-32B4-489A-835F-E2EB1B27C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083" y="4614863"/>
            <a:ext cx="5588713" cy="1336280"/>
          </a:xfrm>
          <a:prstGeom prst="rect">
            <a:avLst/>
          </a:prstGeom>
        </p:spPr>
      </p:pic>
      <p:sp>
        <p:nvSpPr>
          <p:cNvPr id="7" name="Title 1">
            <a:extLst>
              <a:ext uri="{FF2B5EF4-FFF2-40B4-BE49-F238E27FC236}">
                <a16:creationId xmlns:a16="http://schemas.microsoft.com/office/drawing/2014/main" xmlns="" id="{E230C278-F0CB-445B-B774-E71F0C80A0E1}"/>
              </a:ext>
            </a:extLst>
          </p:cNvPr>
          <p:cNvSpPr txBox="1">
            <a:spLocks/>
          </p:cNvSpPr>
          <p:nvPr/>
        </p:nvSpPr>
        <p:spPr>
          <a:xfrm>
            <a:off x="335361" y="182775"/>
            <a:ext cx="9633742" cy="1250468"/>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Very nearly a third of participants are not prepared to offer any suggestion of where cost savings in Lincolnshire Police budgets could be made.</a:t>
            </a:r>
            <a:endParaRPr lang="en-GB" sz="2667" dirty="0">
              <a:solidFill>
                <a:srgbClr val="ED0973"/>
              </a:solidFill>
            </a:endParaRPr>
          </a:p>
        </p:txBody>
      </p:sp>
      <p:sp>
        <p:nvSpPr>
          <p:cNvPr id="9" name="TextBox 8">
            <a:extLst>
              <a:ext uri="{FF2B5EF4-FFF2-40B4-BE49-F238E27FC236}">
                <a16:creationId xmlns:a16="http://schemas.microsoft.com/office/drawing/2014/main" xmlns="" id="{152CD25F-0F75-4ACC-8F3D-8CB3139EDA30}"/>
              </a:ext>
            </a:extLst>
          </p:cNvPr>
          <p:cNvSpPr txBox="1"/>
          <p:nvPr/>
        </p:nvSpPr>
        <p:spPr>
          <a:xfrm>
            <a:off x="10032437" y="2431416"/>
            <a:ext cx="2159563" cy="2062103"/>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On a spontaneous basis more participants (14.79%) suggest a reduction in the number of managers,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than any other form of cost-cutting.</a:t>
            </a:r>
          </a:p>
        </p:txBody>
      </p:sp>
      <p:sp>
        <p:nvSpPr>
          <p:cNvPr id="4" name="Slide Number Placeholder 3">
            <a:extLst>
              <a:ext uri="{FF2B5EF4-FFF2-40B4-BE49-F238E27FC236}">
                <a16:creationId xmlns:a16="http://schemas.microsoft.com/office/drawing/2014/main" xmlns="" id="{5E863B56-B716-43AE-BA0C-93ECA04C2D64}"/>
              </a:ext>
            </a:extLst>
          </p:cNvPr>
          <p:cNvSpPr>
            <a:spLocks noGrp="1"/>
          </p:cNvSpPr>
          <p:nvPr>
            <p:ph type="sldNum" sz="quarter" idx="12"/>
          </p:nvPr>
        </p:nvSpPr>
        <p:spPr>
          <a:xfrm>
            <a:off x="9011839" y="956992"/>
            <a:ext cx="2844800" cy="476251"/>
          </a:xfrm>
        </p:spPr>
        <p:txBody>
          <a:bodyPr/>
          <a:lstStyle/>
          <a:p>
            <a:fld id="{50DE9A6E-8F21-484F-844E-94FEC60E2113}" type="slidenum">
              <a:rPr lang="en-US" smtClean="0"/>
              <a:t>70</a:t>
            </a:fld>
            <a:endParaRPr lang="en-US" dirty="0"/>
          </a:p>
        </p:txBody>
      </p:sp>
    </p:spTree>
    <p:extLst>
      <p:ext uri="{BB962C8B-B14F-4D97-AF65-F5344CB8AC3E}">
        <p14:creationId xmlns:p14="http://schemas.microsoft.com/office/powerpoint/2010/main" val="5085404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5" name="Table 4">
            <a:extLst>
              <a:ext uri="{FF2B5EF4-FFF2-40B4-BE49-F238E27FC236}">
                <a16:creationId xmlns:a16="http://schemas.microsoft.com/office/drawing/2014/main" xmlns="" id="{235334AB-7200-4BBC-8792-91222BB2B902}"/>
              </a:ext>
            </a:extLst>
          </p:cNvPr>
          <p:cNvGraphicFramePr>
            <a:graphicFrameLocks noGrp="1"/>
          </p:cNvGraphicFramePr>
          <p:nvPr>
            <p:extLst>
              <p:ext uri="{D42A27DB-BD31-4B8C-83A1-F6EECF244321}">
                <p14:modId xmlns:p14="http://schemas.microsoft.com/office/powerpoint/2010/main" val="2714357129"/>
              </p:ext>
            </p:extLst>
          </p:nvPr>
        </p:nvGraphicFramePr>
        <p:xfrm>
          <a:off x="331305" y="1163928"/>
          <a:ext cx="8987355" cy="5400263"/>
        </p:xfrm>
        <a:graphic>
          <a:graphicData uri="http://schemas.openxmlformats.org/drawingml/2006/table">
            <a:tbl>
              <a:tblPr/>
              <a:tblGrid>
                <a:gridCol w="8987355">
                  <a:extLst>
                    <a:ext uri="{9D8B030D-6E8A-4147-A177-3AD203B41FA5}">
                      <a16:colId xmlns:a16="http://schemas.microsoft.com/office/drawing/2014/main" xmlns="" val="223499839"/>
                    </a:ext>
                  </a:extLst>
                </a:gridCol>
              </a:tblGrid>
              <a:tr h="1324353">
                <a:tc>
                  <a:txBody>
                    <a:bodyPr/>
                    <a:lstStyle/>
                    <a:p>
                      <a:pPr algn="l" fontAlgn="t"/>
                      <a:r>
                        <a:rPr lang="en-GB" sz="1000" b="0" i="0" u="none" strike="noStrike" dirty="0">
                          <a:solidFill>
                            <a:srgbClr val="000000"/>
                          </a:solidFill>
                          <a:effectLst/>
                          <a:latin typeface="Tahoma" panose="020B0604030504040204" pitchFamily="34" charset="0"/>
                        </a:rPr>
                        <a:t>Balancing the workload amongst the officers. Front line officers are expected to deal with large work loads and case files in between responding to incidents yet they have very little support and therefore are more likely to go off sick and therefore costing the force more money through sickness and absence, with their absence then the work loads/ case files then get taken on by the remaining officers who then have most stress and the pressure increases which becomes a vicious cycle.</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highlight>
                            <a:srgbClr val="FFFF00"/>
                          </a:highlight>
                          <a:latin typeface="Tahoma" panose="020B0604030504040204" pitchFamily="34" charset="0"/>
                        </a:rPr>
                        <a:t>There are also police officers being paid a lot of money in non response jobs which could be completed by police staff/</a:t>
                      </a:r>
                      <a:r>
                        <a:rPr lang="en-GB" sz="1000" b="0" i="0" u="none" strike="noStrike" dirty="0" err="1">
                          <a:solidFill>
                            <a:srgbClr val="000000"/>
                          </a:solidFill>
                          <a:effectLst/>
                          <a:highlight>
                            <a:srgbClr val="FFFF00"/>
                          </a:highlight>
                          <a:latin typeface="Tahoma" panose="020B0604030504040204" pitchFamily="34" charset="0"/>
                        </a:rPr>
                        <a:t>pcsos</a:t>
                      </a:r>
                      <a:r>
                        <a:rPr lang="en-GB" sz="1000" b="0" i="0" u="none" strike="noStrike" dirty="0">
                          <a:solidFill>
                            <a:srgbClr val="000000"/>
                          </a:solidFill>
                          <a:effectLst/>
                          <a:highlight>
                            <a:srgbClr val="FFFF00"/>
                          </a:highlight>
                          <a:latin typeface="Tahoma" panose="020B0604030504040204" pitchFamily="34" charset="0"/>
                        </a:rPr>
                        <a:t> for half of their wages </a:t>
                      </a:r>
                      <a:r>
                        <a:rPr lang="en-GB" sz="1000" b="0" i="0" u="none" strike="noStrike" dirty="0">
                          <a:solidFill>
                            <a:srgbClr val="000000"/>
                          </a:solidFill>
                          <a:effectLst/>
                          <a:latin typeface="Tahoma" panose="020B0604030504040204" pitchFamily="34" charset="0"/>
                        </a:rPr>
                        <a:t>and then you can bring the officers back to the front line. There are a lot of officers in these roles which DO NOT need to be carried out by PCs and that would save a lot on salary and assist with the staffing levels for front line response officers.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Maybe speaking to the front line officers and taking on board what the people at the bottom think as it will be them that is greatly affected by any of the changes </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5645319"/>
                  </a:ext>
                </a:extLst>
              </a:tr>
              <a:tr h="481583">
                <a:tc>
                  <a:txBody>
                    <a:bodyPr/>
                    <a:lstStyle/>
                    <a:p>
                      <a:pPr algn="l" fontAlgn="t"/>
                      <a:r>
                        <a:rPr lang="en-GB" sz="1000" b="0" i="0" u="none" strike="noStrike" dirty="0">
                          <a:solidFill>
                            <a:srgbClr val="000000"/>
                          </a:solidFill>
                          <a:effectLst/>
                          <a:latin typeface="Tahoma" panose="020B0604030504040204" pitchFamily="34" charset="0"/>
                        </a:rPr>
                        <a:t>Warranted officers in the right posts. </a:t>
                      </a:r>
                      <a:r>
                        <a:rPr lang="en-GB" sz="1000" b="0" i="0" u="none" strike="noStrike" dirty="0">
                          <a:solidFill>
                            <a:srgbClr val="000000"/>
                          </a:solidFill>
                          <a:effectLst/>
                          <a:highlight>
                            <a:srgbClr val="FFFF00"/>
                          </a:highlight>
                          <a:latin typeface="Tahoma" panose="020B0604030504040204" pitchFamily="34" charset="0"/>
                        </a:rPr>
                        <a:t>I do not believe that any warranted officer that has powers to deal in some way with all of the offence types previously listed should be in any back room or not operational office. </a:t>
                      </a:r>
                      <a:r>
                        <a:rPr lang="en-GB" sz="1000" b="0" i="0" u="none" strike="noStrike" dirty="0">
                          <a:solidFill>
                            <a:srgbClr val="000000"/>
                          </a:solidFill>
                          <a:effectLst/>
                          <a:latin typeface="Tahoma" panose="020B0604030504040204" pitchFamily="34" charset="0"/>
                        </a:rPr>
                        <a:t>Officer numbers are at an all time low and will be so even with the promise from the government of larger recruitments. We cannot afford to have officers in departments such as Technology futures when they could be assisting other front line officers.</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176322"/>
                  </a:ext>
                </a:extLst>
              </a:tr>
              <a:tr h="240791">
                <a:tc>
                  <a:txBody>
                    <a:bodyPr/>
                    <a:lstStyle/>
                    <a:p>
                      <a:pPr algn="l" fontAlgn="t"/>
                      <a:r>
                        <a:rPr lang="en-GB" sz="1000" b="0" i="0" u="none" strike="noStrike">
                          <a:solidFill>
                            <a:srgbClr val="000000"/>
                          </a:solidFill>
                          <a:effectLst/>
                          <a:latin typeface="Tahoma" panose="020B0604030504040204" pitchFamily="34" charset="0"/>
                        </a:rPr>
                        <a:t>Stop using warranted officers in roles which do not require this - currently 7 officers (inc 3 x Supt rank) supporting projects for the Exec team - these can be done by support staff / strategic partner - probablymore effectively and more cost efficient.</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68702531"/>
                  </a:ext>
                </a:extLst>
              </a:tr>
              <a:tr h="151803">
                <a:tc>
                  <a:txBody>
                    <a:bodyPr/>
                    <a:lstStyle/>
                    <a:p>
                      <a:pPr algn="l" fontAlgn="t"/>
                      <a:r>
                        <a:rPr lang="en-GB" sz="1000" b="0" i="0" u="none" strike="noStrike">
                          <a:solidFill>
                            <a:srgbClr val="000000"/>
                          </a:solidFill>
                          <a:effectLst/>
                          <a:latin typeface="Tahoma" panose="020B0604030504040204" pitchFamily="34" charset="0"/>
                        </a:rPr>
                        <a:t>making a police presence felt so that less crimes were committed and they would have less to sort out after the event</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9690134"/>
                  </a:ext>
                </a:extLst>
              </a:tr>
              <a:tr h="240791">
                <a:tc>
                  <a:txBody>
                    <a:bodyPr/>
                    <a:lstStyle/>
                    <a:p>
                      <a:pPr algn="l" fontAlgn="t"/>
                      <a:r>
                        <a:rPr lang="en-GB" sz="1000" b="0" i="0" u="none" strike="noStrike">
                          <a:solidFill>
                            <a:srgbClr val="000000"/>
                          </a:solidFill>
                          <a:effectLst/>
                          <a:latin typeface="Tahoma" panose="020B0604030504040204" pitchFamily="34" charset="0"/>
                        </a:rPr>
                        <a:t>Have more Police Officers walking in Towns instead of driving / Sitting in cars, Cut the amount of paperwork for reports and go back to Policing, interact with Neighbourhood watch a lot more, they are an untapped force that could save a lot of money spent on menial things. </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9874773"/>
                  </a:ext>
                </a:extLst>
              </a:tr>
              <a:tr h="481583">
                <a:tc>
                  <a:txBody>
                    <a:bodyPr/>
                    <a:lstStyle/>
                    <a:p>
                      <a:pPr algn="l" fontAlgn="t"/>
                      <a:r>
                        <a:rPr lang="en-GB" sz="1000" b="0" i="0" u="none" strike="noStrike">
                          <a:solidFill>
                            <a:srgbClr val="000000"/>
                          </a:solidFill>
                          <a:effectLst/>
                          <a:latin typeface="Tahoma" panose="020B0604030504040204" pitchFamily="34" charset="0"/>
                        </a:rPr>
                        <a:t>consider using a central purchasing policy for all police forces to get best possible prices for resources used; develop a policy to recover expenditure caused by drunken idiots where personnel are required to intervene diverting  staff who could be otherwise deployed; asking central   government to bring in a system where the costs of policing demonstrations such as extinction rebellion can be recovered since at the moment all police forces have to send members of their forces to act as backup. You'll have gathered that I strongly believe that one should have to weigh the consequences of actions!</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9034532"/>
                  </a:ext>
                </a:extLst>
              </a:tr>
              <a:tr h="240791">
                <a:tc>
                  <a:txBody>
                    <a:bodyPr/>
                    <a:lstStyle/>
                    <a:p>
                      <a:pPr algn="l" fontAlgn="t"/>
                      <a:r>
                        <a:rPr lang="en-GB" sz="1000" b="0" i="0" u="none" strike="noStrike" dirty="0">
                          <a:solidFill>
                            <a:srgbClr val="000000"/>
                          </a:solidFill>
                          <a:effectLst/>
                          <a:highlight>
                            <a:srgbClr val="FFFF00"/>
                          </a:highlight>
                          <a:latin typeface="Tahoma" panose="020B0604030504040204" pitchFamily="34" charset="0"/>
                        </a:rPr>
                        <a:t>Nobody other than farmers or wealthy landowners care about hare coursing. Scrap that team. </a:t>
                      </a:r>
                      <a:r>
                        <a:rPr lang="en-GB" sz="1000" b="0" i="0" u="none" strike="noStrike" dirty="0">
                          <a:solidFill>
                            <a:srgbClr val="000000"/>
                          </a:solidFill>
                          <a:effectLst/>
                          <a:latin typeface="Tahoma" panose="020B0604030504040204" pitchFamily="34" charset="0"/>
                        </a:rPr>
                        <a:t>Scrap cyber crime investigation, that’s a national issue and you never hear about convictions. Spend more on solving murders!</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1845447"/>
                  </a:ext>
                </a:extLst>
              </a:tr>
              <a:tr h="361187">
                <a:tc>
                  <a:txBody>
                    <a:bodyPr/>
                    <a:lstStyle/>
                    <a:p>
                      <a:pPr algn="l" fontAlgn="t"/>
                      <a:r>
                        <a:rPr lang="en-GB" sz="1000" b="0" i="0" u="none" strike="noStrike">
                          <a:solidFill>
                            <a:srgbClr val="000000"/>
                          </a:solidFill>
                          <a:effectLst/>
                          <a:latin typeface="Tahoma" panose="020B0604030504040204" pitchFamily="34" charset="0"/>
                        </a:rPr>
                        <a:t>I assumed that the police were getting more government money to fund police recruiting.  As I over 4 years I have seen only 2 police officers and 2 pcso officers in Branston but did see  a large police van, 2 cars and 2 motor  cycles and 7 police officers breath testing motorists at 1030am by the golf course in Carholme Rd  some time ago.</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4011615"/>
                  </a:ext>
                </a:extLst>
              </a:tr>
              <a:tr h="796705">
                <a:tc>
                  <a:txBody>
                    <a:bodyPr/>
                    <a:lstStyle/>
                    <a:p>
                      <a:pPr algn="l" fontAlgn="t"/>
                      <a:r>
                        <a:rPr lang="en-GB" sz="1000" b="0" i="0" u="none" strike="noStrike" dirty="0">
                          <a:solidFill>
                            <a:srgbClr val="000000"/>
                          </a:solidFill>
                          <a:effectLst/>
                          <a:latin typeface="Tahoma" panose="020B0604030504040204" pitchFamily="34" charset="0"/>
                        </a:rPr>
                        <a:t>1) </a:t>
                      </a:r>
                      <a:r>
                        <a:rPr lang="en-GB" sz="1000" b="0" i="0" u="none" strike="noStrike" dirty="0">
                          <a:solidFill>
                            <a:srgbClr val="000000"/>
                          </a:solidFill>
                          <a:effectLst/>
                          <a:highlight>
                            <a:srgbClr val="FFFF00"/>
                          </a:highlight>
                          <a:latin typeface="Tahoma" panose="020B0604030504040204" pitchFamily="34" charset="0"/>
                        </a:rPr>
                        <a:t>THIN OUT MIDDLE AND UPPER MANAGEMENT. THE FRONT LINE CANNOT TAKE ANYMORE CUTS. </a:t>
                      </a:r>
                      <a:r>
                        <a:rPr lang="en-GB" sz="1000" b="0" i="0" u="none" strike="noStrike" dirty="0">
                          <a:solidFill>
                            <a:srgbClr val="000000"/>
                          </a:solidFill>
                          <a:effectLst/>
                          <a:latin typeface="Tahoma" panose="020B0604030504040204" pitchFamily="34" charset="0"/>
                        </a:rPr>
                        <a:t>IT IS NOT FUNCTIONING EFFECTIVELY AS IT IS.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2) TECH FUTURES DOES NOT NEED TO BE STAFFED BY POLICE OFFICERS. WHY NOT STAFF THIS WITH TECHNOLGY EXPERTS. </a:t>
                      </a:r>
                      <a:r>
                        <a:rPr lang="en-GB" sz="1000" b="0" i="0" u="none" strike="noStrike" dirty="0">
                          <a:solidFill>
                            <a:srgbClr val="000000"/>
                          </a:solidFill>
                          <a:effectLst/>
                          <a:highlight>
                            <a:srgbClr val="FFFF00"/>
                          </a:highlight>
                          <a:latin typeface="Tahoma" panose="020B0604030504040204" pitchFamily="34" charset="0"/>
                        </a:rPr>
                        <a:t>UNACCEPTABLE TO HAVE UNDERSTAFFED RESPONSE TEAMS BUT GOOD STAFFING WITHIN A 9-5 ADMIN ROLE IN TECH FUTURES.</a:t>
                      </a: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
                      </a:r>
                      <a:br>
                        <a:rPr lang="en-GB" sz="1000" b="0" i="0" u="none" strike="noStrike" dirty="0">
                          <a:solidFill>
                            <a:srgbClr val="000000"/>
                          </a:solidFill>
                          <a:effectLst/>
                          <a:latin typeface="Tahoma" panose="020B0604030504040204" pitchFamily="34" charset="0"/>
                        </a:rPr>
                      </a:br>
                      <a:r>
                        <a:rPr lang="en-GB" sz="1000" b="0" i="0" u="none" strike="noStrike" dirty="0">
                          <a:solidFill>
                            <a:srgbClr val="000000"/>
                          </a:solidFill>
                          <a:effectLst/>
                          <a:latin typeface="Tahoma" panose="020B0604030504040204" pitchFamily="34" charset="0"/>
                        </a:rPr>
                        <a:t>3) COST SAVINGS COULD BE OBTAINED FROM MOVING A LOT OF THE ADMIN BURDEN PLACED ON RESPONSE OFFICERS OUT TO IRT/CMB WHO AFTER ALL SIT IN OFFICES WITHOUT THE CONSTANT CALLS FOR SERVICE ON THE RADIO.</a:t>
                      </a:r>
                    </a:p>
                  </a:txBody>
                  <a:tcPr marL="5235" marR="5235" marT="52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3066699"/>
                  </a:ext>
                </a:extLst>
              </a:tr>
            </a:tbl>
          </a:graphicData>
        </a:graphic>
      </p:graphicFrame>
      <p:sp>
        <p:nvSpPr>
          <p:cNvPr id="6" name="Rectangle 5">
            <a:extLst>
              <a:ext uri="{FF2B5EF4-FFF2-40B4-BE49-F238E27FC236}">
                <a16:creationId xmlns:a16="http://schemas.microsoft.com/office/drawing/2014/main" xmlns="" id="{F22FC207-92DC-47F5-B3C4-D28EE52596B4}"/>
              </a:ext>
            </a:extLst>
          </p:cNvPr>
          <p:cNvSpPr/>
          <p:nvPr/>
        </p:nvSpPr>
        <p:spPr>
          <a:xfrm>
            <a:off x="229655" y="121536"/>
            <a:ext cx="9190653" cy="738664"/>
          </a:xfrm>
          <a:prstGeom prst="rect">
            <a:avLst/>
          </a:prstGeom>
        </p:spPr>
        <p:txBody>
          <a:bodyPr wrap="square">
            <a:spAutoFit/>
          </a:bodyPr>
          <a:lstStyle/>
          <a:p>
            <a:r>
              <a:rPr lang="en-GB" sz="1400" dirty="0">
                <a:latin typeface="Tahoma" panose="020B0604030504040204" pitchFamily="34" charset="0"/>
                <a:ea typeface="Tahoma" panose="020B0604030504040204" pitchFamily="34" charset="0"/>
                <a:cs typeface="Tahoma" panose="020B0604030504040204" pitchFamily="34" charset="0"/>
              </a:rPr>
              <a:t>In the future, if Lincolnshire Police were forced to make cost savings’ of £7.9 million in order to balance their budget, what would you recommend that they consider first, as a way of cutting or reducing expenditure? (Selected Comments)</a:t>
            </a:r>
          </a:p>
        </p:txBody>
      </p:sp>
      <p:sp>
        <p:nvSpPr>
          <p:cNvPr id="3" name="Slide Number Placeholder 2">
            <a:extLst>
              <a:ext uri="{FF2B5EF4-FFF2-40B4-BE49-F238E27FC236}">
                <a16:creationId xmlns:a16="http://schemas.microsoft.com/office/drawing/2014/main" xmlns="" id="{C1EB1D33-D22A-4988-986D-837E7EEACA61}"/>
              </a:ext>
            </a:extLst>
          </p:cNvPr>
          <p:cNvSpPr>
            <a:spLocks noGrp="1"/>
          </p:cNvSpPr>
          <p:nvPr>
            <p:ph type="sldNum" sz="quarter" idx="12"/>
          </p:nvPr>
        </p:nvSpPr>
        <p:spPr>
          <a:xfrm>
            <a:off x="8959057" y="925802"/>
            <a:ext cx="2844800" cy="476251"/>
          </a:xfrm>
        </p:spPr>
        <p:txBody>
          <a:bodyPr/>
          <a:lstStyle/>
          <a:p>
            <a:fld id="{50DE9A6E-8F21-484F-844E-94FEC60E2113}" type="slidenum">
              <a:rPr lang="en-US" smtClean="0"/>
              <a:t>71</a:t>
            </a:fld>
            <a:endParaRPr lang="en-US" dirty="0"/>
          </a:p>
        </p:txBody>
      </p:sp>
    </p:spTree>
    <p:extLst>
      <p:ext uri="{BB962C8B-B14F-4D97-AF65-F5344CB8AC3E}">
        <p14:creationId xmlns:p14="http://schemas.microsoft.com/office/powerpoint/2010/main" val="241281161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Table 3">
            <a:extLst>
              <a:ext uri="{FF2B5EF4-FFF2-40B4-BE49-F238E27FC236}">
                <a16:creationId xmlns:a16="http://schemas.microsoft.com/office/drawing/2014/main" xmlns="" id="{B46BC683-7BAF-4CFC-AC19-6BFB1DBA2A4C}"/>
              </a:ext>
            </a:extLst>
          </p:cNvPr>
          <p:cNvGraphicFramePr>
            <a:graphicFrameLocks noGrp="1"/>
          </p:cNvGraphicFramePr>
          <p:nvPr>
            <p:extLst>
              <p:ext uri="{D42A27DB-BD31-4B8C-83A1-F6EECF244321}">
                <p14:modId xmlns:p14="http://schemas.microsoft.com/office/powerpoint/2010/main" val="415677586"/>
              </p:ext>
            </p:extLst>
          </p:nvPr>
        </p:nvGraphicFramePr>
        <p:xfrm>
          <a:off x="452065" y="753431"/>
          <a:ext cx="8835774" cy="5048318"/>
        </p:xfrm>
        <a:graphic>
          <a:graphicData uri="http://schemas.openxmlformats.org/drawingml/2006/table">
            <a:tbl>
              <a:tblPr/>
              <a:tblGrid>
                <a:gridCol w="8835774">
                  <a:extLst>
                    <a:ext uri="{9D8B030D-6E8A-4147-A177-3AD203B41FA5}">
                      <a16:colId xmlns:a16="http://schemas.microsoft.com/office/drawing/2014/main" xmlns="" val="3890054600"/>
                    </a:ext>
                  </a:extLst>
                </a:gridCol>
              </a:tblGrid>
              <a:tr h="508187">
                <a:tc>
                  <a:txBody>
                    <a:bodyPr/>
                    <a:lstStyle/>
                    <a:p>
                      <a:pPr algn="l" fontAlgn="t"/>
                      <a:r>
                        <a:rPr lang="en-GB" sz="1000" b="0" i="0" u="none" strike="noStrike" dirty="0">
                          <a:solidFill>
                            <a:srgbClr val="000000"/>
                          </a:solidFill>
                          <a:effectLst/>
                          <a:latin typeface="Tahoma" panose="020B0604030504040204" pitchFamily="34" charset="0"/>
                        </a:rPr>
                        <a:t>A serious review at HQ to reduce the amount of civilian posts. If there are fewer officers, there does not need to be as many senior officers too. A better way of managing fleet to reduce costs and the most significant is </a:t>
                      </a:r>
                      <a:r>
                        <a:rPr lang="en-GB" sz="1000" b="0" i="0" u="none" strike="noStrike" dirty="0">
                          <a:solidFill>
                            <a:srgbClr val="000000"/>
                          </a:solidFill>
                          <a:effectLst/>
                          <a:highlight>
                            <a:srgbClr val="FFFF00"/>
                          </a:highlight>
                          <a:latin typeface="Tahoma" panose="020B0604030504040204" pitchFamily="34" charset="0"/>
                        </a:rPr>
                        <a:t>to get rid of the Technology Futures department which has a host of warranted officers and senior officers who are convinced that technology is the way forward yet we cannot event have a decent system to review CCTV </a:t>
                      </a:r>
                      <a:r>
                        <a:rPr lang="en-GB" sz="1000" b="0" i="0" u="none" strike="noStrike" dirty="0">
                          <a:solidFill>
                            <a:srgbClr val="000000"/>
                          </a:solidFill>
                          <a:effectLst/>
                          <a:latin typeface="Tahoma" panose="020B0604030504040204" pitchFamily="34" charset="0"/>
                        </a:rPr>
                        <a:t>for the host of shop thefts we deal with. They are too involved in matters which are irrelevant and do not bring value of money to the force.</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1179709"/>
                  </a:ext>
                </a:extLst>
              </a:tr>
              <a:tr h="381140">
                <a:tc>
                  <a:txBody>
                    <a:bodyPr/>
                    <a:lstStyle/>
                    <a:p>
                      <a:pPr algn="l" fontAlgn="t"/>
                      <a:r>
                        <a:rPr lang="en-GB" sz="1000" b="0" i="0" u="none" strike="noStrike" dirty="0">
                          <a:solidFill>
                            <a:srgbClr val="000000"/>
                          </a:solidFill>
                          <a:effectLst/>
                          <a:latin typeface="Tahoma" panose="020B0604030504040204" pitchFamily="34" charset="0"/>
                        </a:rPr>
                        <a:t>Cut from the top down- not necessary to have a Chief Constable, deputies and assistants, all with their own assistants and clerical staff.  Their associated high quality transport costs and 24/7 drivers can be axed.   A couple of complete levels of command can be abolished, it is not necessary to have Chief Supers and Supers, likewise not Chief Inspectors and Inspectors.    Behind the desk paper shufflers do not help us the public. </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4265742"/>
                  </a:ext>
                </a:extLst>
              </a:tr>
              <a:tr h="381140">
                <a:tc>
                  <a:txBody>
                    <a:bodyPr/>
                    <a:lstStyle/>
                    <a:p>
                      <a:pPr algn="l" fontAlgn="t"/>
                      <a:r>
                        <a:rPr lang="en-GB" sz="1000" b="0" i="0" u="none" strike="noStrike" dirty="0">
                          <a:solidFill>
                            <a:srgbClr val="000000"/>
                          </a:solidFill>
                          <a:effectLst/>
                          <a:highlight>
                            <a:srgbClr val="FFFF00"/>
                          </a:highlight>
                          <a:latin typeface="Tahoma" panose="020B0604030504040204" pitchFamily="34" charset="0"/>
                        </a:rPr>
                        <a:t>Do not have Police Officers in roles that Police Staff, G4S or PCSOs can carry out. </a:t>
                      </a:r>
                      <a:r>
                        <a:rPr lang="en-GB" sz="1000" b="0" i="0" u="none" strike="noStrike" dirty="0">
                          <a:solidFill>
                            <a:srgbClr val="000000"/>
                          </a:solidFill>
                          <a:effectLst/>
                          <a:latin typeface="Tahoma" panose="020B0604030504040204" pitchFamily="34" charset="0"/>
                        </a:rPr>
                        <a:t>Keep Police Officers on patrol and response. Reduce senior positions, gave greater responsibility’s to lower ranks. Carefully scrutinise new and existing initiatives for effectiveness. </a:t>
                      </a:r>
                      <a:r>
                        <a:rPr lang="en-GB" sz="1000" b="0" i="0" u="none" strike="noStrike" dirty="0" err="1">
                          <a:solidFill>
                            <a:srgbClr val="000000"/>
                          </a:solidFill>
                          <a:effectLst/>
                          <a:latin typeface="Tahoma" panose="020B0604030504040204" pitchFamily="34" charset="0"/>
                        </a:rPr>
                        <a:t>Ie</a:t>
                      </a:r>
                      <a:r>
                        <a:rPr lang="en-GB" sz="1000" b="0" i="0" u="none" strike="noStrike" dirty="0">
                          <a:solidFill>
                            <a:srgbClr val="000000"/>
                          </a:solidFill>
                          <a:effectLst/>
                          <a:latin typeface="Tahoma" panose="020B0604030504040204" pitchFamily="34" charset="0"/>
                        </a:rPr>
                        <a:t> the rebranding of Lincolnshire Police was wasteful, not needed and roundly criticised by most people. </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6148260"/>
                  </a:ext>
                </a:extLst>
              </a:tr>
              <a:tr h="254093">
                <a:tc>
                  <a:txBody>
                    <a:bodyPr/>
                    <a:lstStyle/>
                    <a:p>
                      <a:pPr algn="l" fontAlgn="t"/>
                      <a:r>
                        <a:rPr lang="en-GB" sz="1000" b="0" i="0" u="none" strike="noStrike">
                          <a:solidFill>
                            <a:srgbClr val="000000"/>
                          </a:solidFill>
                          <a:effectLst/>
                          <a:latin typeface="Tahoma" panose="020B0604030504040204" pitchFamily="34" charset="0"/>
                        </a:rPr>
                        <a:t>Managers should be reduced. Bureaucracy reduced. More police on streets where they are needed to reduce crime and the costs of officers going to court.</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4797115"/>
                  </a:ext>
                </a:extLst>
              </a:tr>
              <a:tr h="381140">
                <a:tc>
                  <a:txBody>
                    <a:bodyPr/>
                    <a:lstStyle/>
                    <a:p>
                      <a:pPr algn="l" fontAlgn="t"/>
                      <a:r>
                        <a:rPr lang="en-GB" sz="1000" b="0" i="0" u="none" strike="noStrike">
                          <a:solidFill>
                            <a:srgbClr val="000000"/>
                          </a:solidFill>
                          <a:effectLst/>
                          <a:latin typeface="Tahoma" panose="020B0604030504040204" pitchFamily="34" charset="0"/>
                        </a:rPr>
                        <a:t>Reduce the senior manager (police and police staff) numbers and therefore salary costs, reduce its estate in terms of police stations that sit empty and unused for much of the time, communities need access to police officers but accept that not every station is staffed or provides access to them like perhaps they did in the past.</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4831797"/>
                  </a:ext>
                </a:extLst>
              </a:tr>
              <a:tr h="762280">
                <a:tc>
                  <a:txBody>
                    <a:bodyPr/>
                    <a:lstStyle/>
                    <a:p>
                      <a:pPr algn="l" fontAlgn="t"/>
                      <a:r>
                        <a:rPr lang="en-GB" sz="1000" b="0" i="0" u="none" strike="noStrike">
                          <a:solidFill>
                            <a:srgbClr val="000000"/>
                          </a:solidFill>
                          <a:effectLst/>
                          <a:latin typeface="Tahoma" panose="020B0604030504040204" pitchFamily="34" charset="0"/>
                        </a:rPr>
                        <a:t>Starting at the top- reduce the number of senior officer posts. How many does one force need? Reduce the Senior officer posts held by civilians and their generous packages such as vehicles etc. Stop wasting money on expensive things such as quad bikes and trailers that get little use, drones that cannot fly in the rain or wind. Stop issuing lots of expensive kit to RPU. How many pairs of boots and Arktis jackets does one officer need to sit in a car all day. Why is this kit even issued? What is wrong with the kit that response get being issued to them too? Stop paying generous relocation packages to senior officers which includes long term rental of houses in our force area paid for by the force. Maybe speak to your staff on the ground more and ask where cash is needed to be spent. </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3886329"/>
                  </a:ext>
                </a:extLst>
              </a:tr>
              <a:tr h="635233">
                <a:tc>
                  <a:txBody>
                    <a:bodyPr/>
                    <a:lstStyle/>
                    <a:p>
                      <a:pPr algn="l" fontAlgn="t"/>
                      <a:r>
                        <a:rPr lang="en-GB" sz="1000" b="0" i="0" u="none" strike="noStrike">
                          <a:solidFill>
                            <a:srgbClr val="000000"/>
                          </a:solidFill>
                          <a:effectLst/>
                          <a:latin typeface="Tahoma" panose="020B0604030504040204" pitchFamily="34" charset="0"/>
                        </a:rPr>
                        <a:t>I don't think any area should be reduced, all aspects are overstretched as it is. I do think mobile speeding vans could cut back, cameras are fitted all over as it is, so that could be one area.  Attending stupid harassment claims, like if someone says they are getting nasty emails or texts or phone calls, it's a waste of police time attending these, so I do believe prioritising should be done, what's urgent and what's just a waste of time and money. But to be totally honest no cutbacks should happen, its very sad to think that officers have to attend alot of calls on their own now, years ago you would always be in pairs.  </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1225342"/>
                  </a:ext>
                </a:extLst>
              </a:tr>
              <a:tr h="254093">
                <a:tc>
                  <a:txBody>
                    <a:bodyPr/>
                    <a:lstStyle/>
                    <a:p>
                      <a:pPr algn="l" fontAlgn="t"/>
                      <a:r>
                        <a:rPr lang="en-GB" sz="1000" b="0" i="0" u="none" strike="noStrike">
                          <a:solidFill>
                            <a:srgbClr val="000000"/>
                          </a:solidFill>
                          <a:effectLst/>
                          <a:latin typeface="Tahoma" panose="020B0604030504040204" pitchFamily="34" charset="0"/>
                        </a:rPr>
                        <a:t>I think it is a terrible outlook if the budget is cut. We are a large county and resources are already heavily stretched. I do think maybe there should be more policemen on foot in the towns which would reduce the number of police vehicles in use. Shoe leather is cheaper than petrol or diesel.</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4498238"/>
                  </a:ext>
                </a:extLst>
              </a:tr>
              <a:tr h="508187">
                <a:tc>
                  <a:txBody>
                    <a:bodyPr/>
                    <a:lstStyle/>
                    <a:p>
                      <a:pPr algn="l" fontAlgn="t"/>
                      <a:r>
                        <a:rPr lang="en-GB" sz="1000" b="0" i="0" u="none" strike="noStrike" dirty="0">
                          <a:solidFill>
                            <a:srgbClr val="000000"/>
                          </a:solidFill>
                          <a:effectLst/>
                          <a:latin typeface="Tahoma" panose="020B0604030504040204" pitchFamily="34" charset="0"/>
                        </a:rPr>
                        <a:t>Lincolnshire is already seen by criminals as a soft option which is why we suffer high rates of hare coursing, county </a:t>
                      </a:r>
                      <a:r>
                        <a:rPr lang="en-GB" sz="1000" b="0" i="0" u="none" strike="noStrike" dirty="0" err="1">
                          <a:solidFill>
                            <a:srgbClr val="000000"/>
                          </a:solidFill>
                          <a:effectLst/>
                          <a:latin typeface="Tahoma" panose="020B0604030504040204" pitchFamily="34" charset="0"/>
                        </a:rPr>
                        <a:t>lines,spice</a:t>
                      </a:r>
                      <a:r>
                        <a:rPr lang="en-GB" sz="1000" b="0" i="0" u="none" strike="noStrike" dirty="0">
                          <a:solidFill>
                            <a:srgbClr val="000000"/>
                          </a:solidFill>
                          <a:effectLst/>
                          <a:latin typeface="Tahoma" panose="020B0604030504040204" pitchFamily="34" charset="0"/>
                        </a:rPr>
                        <a:t> and on street begging (especially in Lincoln).   </a:t>
                      </a:r>
                      <a:r>
                        <a:rPr lang="en-GB" sz="1000" b="0" i="0" u="none" strike="noStrike" dirty="0">
                          <a:solidFill>
                            <a:srgbClr val="000000"/>
                          </a:solidFill>
                          <a:effectLst/>
                          <a:highlight>
                            <a:srgbClr val="FFFF00"/>
                          </a:highlight>
                          <a:latin typeface="Tahoma" panose="020B0604030504040204" pitchFamily="34" charset="0"/>
                        </a:rPr>
                        <a:t>You cannot cut anything as the bone is already visible</a:t>
                      </a:r>
                      <a:r>
                        <a:rPr lang="en-GB" sz="1000" b="0" i="0" u="none" strike="noStrike" dirty="0">
                          <a:solidFill>
                            <a:srgbClr val="000000"/>
                          </a:solidFill>
                          <a:effectLst/>
                          <a:latin typeface="Tahoma" panose="020B0604030504040204" pitchFamily="34" charset="0"/>
                        </a:rPr>
                        <a:t>.  We have too few uniformed officers already and by reducing the number of the cheaper PCSOs means that the force must be close to being unsustainable.  Spend your time lobbying the Government to adopt a proper and fair model so that we can get some more visible and effective policing in place.</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3288153"/>
                  </a:ext>
                </a:extLst>
              </a:tr>
              <a:tr h="254093">
                <a:tc>
                  <a:txBody>
                    <a:bodyPr/>
                    <a:lstStyle/>
                    <a:p>
                      <a:pPr algn="l" fontAlgn="t"/>
                      <a:r>
                        <a:rPr lang="en-GB" sz="1000" b="0" i="0" u="none" strike="noStrike" dirty="0">
                          <a:solidFill>
                            <a:srgbClr val="000000"/>
                          </a:solidFill>
                          <a:effectLst/>
                          <a:latin typeface="Tahoma" panose="020B0604030504040204" pitchFamily="34" charset="0"/>
                        </a:rPr>
                        <a:t>We rarely see police at all nowadays so cannot imagine cutting the budget further will improve things.  Most people feel pretty much on their own and at best they are given a crime number if ANYTHING is done at all.</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620213"/>
                  </a:ext>
                </a:extLst>
              </a:tr>
            </a:tbl>
          </a:graphicData>
        </a:graphic>
      </p:graphicFrame>
      <p:sp>
        <p:nvSpPr>
          <p:cNvPr id="3" name="Slide Number Placeholder 2">
            <a:extLst>
              <a:ext uri="{FF2B5EF4-FFF2-40B4-BE49-F238E27FC236}">
                <a16:creationId xmlns:a16="http://schemas.microsoft.com/office/drawing/2014/main" xmlns="" id="{14F1D397-6300-44EC-981B-9655EB192F29}"/>
              </a:ext>
            </a:extLst>
          </p:cNvPr>
          <p:cNvSpPr>
            <a:spLocks noGrp="1"/>
          </p:cNvSpPr>
          <p:nvPr>
            <p:ph type="sldNum" sz="quarter" idx="12"/>
          </p:nvPr>
        </p:nvSpPr>
        <p:spPr>
          <a:xfrm>
            <a:off x="9030494" y="937419"/>
            <a:ext cx="2844800" cy="476251"/>
          </a:xfrm>
        </p:spPr>
        <p:txBody>
          <a:bodyPr/>
          <a:lstStyle/>
          <a:p>
            <a:fld id="{50DE9A6E-8F21-484F-844E-94FEC60E2113}" type="slidenum">
              <a:rPr lang="en-US" smtClean="0"/>
              <a:t>72</a:t>
            </a:fld>
            <a:endParaRPr lang="en-US" dirty="0"/>
          </a:p>
        </p:txBody>
      </p:sp>
    </p:spTree>
    <p:extLst>
      <p:ext uri="{BB962C8B-B14F-4D97-AF65-F5344CB8AC3E}">
        <p14:creationId xmlns:p14="http://schemas.microsoft.com/office/powerpoint/2010/main" val="75163449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3" name="Table 2">
            <a:extLst>
              <a:ext uri="{FF2B5EF4-FFF2-40B4-BE49-F238E27FC236}">
                <a16:creationId xmlns:a16="http://schemas.microsoft.com/office/drawing/2014/main" xmlns="" id="{C7DC3F5E-0FFE-40D9-BFB9-F4F8FA45ECAC}"/>
              </a:ext>
            </a:extLst>
          </p:cNvPr>
          <p:cNvGraphicFramePr>
            <a:graphicFrameLocks noGrp="1"/>
          </p:cNvGraphicFramePr>
          <p:nvPr>
            <p:extLst>
              <p:ext uri="{D42A27DB-BD31-4B8C-83A1-F6EECF244321}">
                <p14:modId xmlns:p14="http://schemas.microsoft.com/office/powerpoint/2010/main" val="2481298968"/>
              </p:ext>
            </p:extLst>
          </p:nvPr>
        </p:nvGraphicFramePr>
        <p:xfrm>
          <a:off x="664528" y="925802"/>
          <a:ext cx="9043827" cy="5653591"/>
        </p:xfrm>
        <a:graphic>
          <a:graphicData uri="http://schemas.openxmlformats.org/drawingml/2006/table">
            <a:tbl>
              <a:tblPr/>
              <a:tblGrid>
                <a:gridCol w="9043827">
                  <a:extLst>
                    <a:ext uri="{9D8B030D-6E8A-4147-A177-3AD203B41FA5}">
                      <a16:colId xmlns:a16="http://schemas.microsoft.com/office/drawing/2014/main" xmlns="" val="1515442752"/>
                    </a:ext>
                  </a:extLst>
                </a:gridCol>
              </a:tblGrid>
              <a:tr h="1061717">
                <a:tc>
                  <a:txBody>
                    <a:bodyPr/>
                    <a:lstStyle/>
                    <a:p>
                      <a:pPr algn="l" fontAlgn="t"/>
                      <a:r>
                        <a:rPr lang="en-GB" sz="1200" b="0" i="0" u="none" strike="noStrike">
                          <a:solidFill>
                            <a:srgbClr val="000000"/>
                          </a:solidFill>
                          <a:effectLst/>
                          <a:latin typeface="Tahoma" panose="020B0604030504040204" pitchFamily="34" charset="0"/>
                        </a:rPr>
                        <a:t>You cannot cut service any further, you do a fantastic job looking after all of us, and we are very grateful, however we need to feel that we are safe, and can see a bobby if we need to see one, ie after a crime, burglary for instance, we need to see an officer after a trauma of such impact ! It would also be nice to see officers walking the beat getting to know the residents in the area. We also need the CPS taking the correct action against people carrying out crime, ie punishment to fit the crime. Again thanks for looking after us, I know what a difficult job you have to do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18453231"/>
                  </a:ext>
                </a:extLst>
              </a:tr>
              <a:tr h="850838">
                <a:tc>
                  <a:txBody>
                    <a:bodyPr/>
                    <a:lstStyle/>
                    <a:p>
                      <a:pPr algn="l" fontAlgn="t"/>
                      <a:r>
                        <a:rPr lang="en-GB" sz="1200" b="0" i="0" u="none" strike="noStrike">
                          <a:solidFill>
                            <a:srgbClr val="000000"/>
                          </a:solidFill>
                          <a:effectLst/>
                          <a:latin typeface="Tahoma" panose="020B0604030504040204" pitchFamily="34" charset="0"/>
                        </a:rPr>
                        <a:t>I would prefer to see more money spent on policing. To cut costs maybe consider working more closely with local communities- help us to help you by telling us what to look out for how to report things effectively and what wastes your time so we can avoid it. On a national level Add ‘being a member of society’ classes to the school curriculum. Explain about taxes, how local and national government government, the blue light services NHS etc so that respect, understanding and appropriate use is developed.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4011927"/>
                  </a:ext>
                </a:extLst>
              </a:tr>
              <a:tr h="639959">
                <a:tc>
                  <a:txBody>
                    <a:bodyPr/>
                    <a:lstStyle/>
                    <a:p>
                      <a:pPr algn="l" fontAlgn="t"/>
                      <a:r>
                        <a:rPr lang="en-GB" sz="1200" b="0" i="0" u="none" strike="noStrike" dirty="0">
                          <a:solidFill>
                            <a:srgbClr val="000000"/>
                          </a:solidFill>
                          <a:effectLst/>
                          <a:latin typeface="Tahoma" panose="020B0604030504040204" pitchFamily="34" charset="0"/>
                        </a:rPr>
                        <a:t>1. </a:t>
                      </a:r>
                      <a:r>
                        <a:rPr lang="en-GB" sz="1200" b="0" i="0" u="none" strike="noStrike" dirty="0">
                          <a:solidFill>
                            <a:srgbClr val="000000"/>
                          </a:solidFill>
                          <a:effectLst/>
                          <a:highlight>
                            <a:srgbClr val="FFFF00"/>
                          </a:highlight>
                          <a:latin typeface="Tahoma" panose="020B0604030504040204" pitchFamily="34" charset="0"/>
                        </a:rPr>
                        <a:t>Reduce form-filling </a:t>
                      </a:r>
                      <a:r>
                        <a:rPr lang="en-GB" sz="1200" b="0" i="0" u="none" strike="noStrike" dirty="0">
                          <a:solidFill>
                            <a:srgbClr val="000000"/>
                          </a:solidFill>
                          <a:effectLst/>
                          <a:latin typeface="Tahoma" panose="020B0604030504040204" pitchFamily="34" charset="0"/>
                        </a:rPr>
                        <a:t>and reporting requirements for minor crimes.</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latin typeface="Tahoma" panose="020B0604030504040204" pitchFamily="34" charset="0"/>
                        </a:rPr>
                        <a:t>2. Reduce focus on 'hate crime' and refocus on areas of actual loss / risk to life and property.</a:t>
                      </a:r>
                      <a:br>
                        <a:rPr lang="en-GB" sz="1200" b="0" i="0" u="none" strike="noStrike" dirty="0">
                          <a:solidFill>
                            <a:srgbClr val="000000"/>
                          </a:solidFill>
                          <a:effectLst/>
                          <a:latin typeface="Tahoma" panose="020B0604030504040204" pitchFamily="34" charset="0"/>
                        </a:rPr>
                      </a:br>
                      <a:endParaRPr lang="en-GB" sz="1200" b="0" i="0" u="none" strike="noStrike" dirty="0">
                        <a:solidFill>
                          <a:srgbClr val="000000"/>
                        </a:solidFill>
                        <a:effectLst/>
                        <a:latin typeface="Tahoma" panose="020B060403050404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9465113"/>
                  </a:ext>
                </a:extLst>
              </a:tr>
              <a:tr h="639959">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get rid of too much Red tape and inefficient use of resources.  </a:t>
                      </a:r>
                      <a:r>
                        <a:rPr lang="en-GB" sz="1200" b="0" i="0" u="none" strike="noStrike" dirty="0">
                          <a:solidFill>
                            <a:srgbClr val="000000"/>
                          </a:solidFill>
                          <a:effectLst/>
                          <a:latin typeface="Tahoma" panose="020B0604030504040204" pitchFamily="34" charset="0"/>
                        </a:rPr>
                        <a:t>Stop tying up too many officers at accident scenes, particularly when keeping roads closed in the aftermath of an accident (collision).  On the continent more use of laser scanners to 'map' accident scenes minimise road closures and the time taken by officers to evaluate accident scenes etc.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6774225"/>
                  </a:ext>
                </a:extLst>
              </a:tr>
              <a:tr h="429080">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Less paperwork and more visibility, </a:t>
                      </a:r>
                      <a:r>
                        <a:rPr lang="en-GB" sz="1200" b="0" i="0" u="none" strike="noStrike" dirty="0">
                          <a:solidFill>
                            <a:srgbClr val="000000"/>
                          </a:solidFill>
                          <a:effectLst/>
                          <a:latin typeface="Tahoma" panose="020B0604030504040204" pitchFamily="34" charset="0"/>
                        </a:rPr>
                        <a:t>less concentrating on easy targets like speeding more getting to grips with being bothered about </a:t>
                      </a:r>
                      <a:r>
                        <a:rPr lang="en-GB" sz="1200" b="0" i="0" u="none" strike="noStrike" dirty="0" err="1">
                          <a:solidFill>
                            <a:srgbClr val="000000"/>
                          </a:solidFill>
                          <a:effectLst/>
                          <a:latin typeface="Tahoma" panose="020B0604030504040204" pitchFamily="34" charset="0"/>
                        </a:rPr>
                        <a:t>burgulary</a:t>
                      </a:r>
                      <a:endParaRPr lang="en-GB" sz="1200" b="0" i="0" u="none" strike="noStrike" dirty="0">
                        <a:solidFill>
                          <a:srgbClr val="000000"/>
                        </a:solidFill>
                        <a:effectLst/>
                        <a:latin typeface="Tahoma" panose="020B060403050404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5299240"/>
                  </a:ext>
                </a:extLst>
              </a:tr>
              <a:tr h="429080">
                <a:tc>
                  <a:txBody>
                    <a:bodyPr/>
                    <a:lstStyle/>
                    <a:p>
                      <a:pPr algn="l" fontAlgn="t"/>
                      <a:r>
                        <a:rPr lang="en-GB" sz="1200" b="0" i="0" u="none" strike="noStrike">
                          <a:solidFill>
                            <a:srgbClr val="000000"/>
                          </a:solidFill>
                          <a:effectLst/>
                          <a:latin typeface="Tahoma" panose="020B0604030504040204" pitchFamily="34" charset="0"/>
                        </a:rPr>
                        <a:t>Paperwork and Admin, cut down the amount of paperwork needed. Cut down all the admin and legal red tape do the Officers can do their job and not get bogged down in red tape. Make arrests easier, get the Crown Prosecution service to doi their job.</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4186216"/>
                  </a:ext>
                </a:extLst>
              </a:tr>
              <a:tr h="429080">
                <a:tc>
                  <a:txBody>
                    <a:bodyPr/>
                    <a:lstStyle/>
                    <a:p>
                      <a:pPr algn="l" fontAlgn="t"/>
                      <a:r>
                        <a:rPr lang="en-GB" sz="1200" b="0" i="0" u="none" strike="noStrike" dirty="0">
                          <a:solidFill>
                            <a:srgbClr val="000000"/>
                          </a:solidFill>
                          <a:effectLst/>
                          <a:latin typeface="Tahoma" panose="020B0604030504040204" pitchFamily="34" charset="0"/>
                        </a:rPr>
                        <a:t>Focus on serious, real crimes!!! There is no need to sit in a 'mobile' camera van or chasing people smoking </a:t>
                      </a:r>
                      <a:r>
                        <a:rPr lang="en-GB" sz="1200" b="0" i="0" u="none" strike="noStrike" dirty="0" err="1">
                          <a:solidFill>
                            <a:srgbClr val="000000"/>
                          </a:solidFill>
                          <a:effectLst/>
                          <a:latin typeface="Tahoma" panose="020B0604030504040204" pitchFamily="34" charset="0"/>
                        </a:rPr>
                        <a:t>marijuiana</a:t>
                      </a:r>
                      <a:r>
                        <a:rPr lang="en-GB" sz="1200" b="0" i="0" u="none" strike="noStrike" dirty="0">
                          <a:solidFill>
                            <a:srgbClr val="000000"/>
                          </a:solidFill>
                          <a:effectLst/>
                          <a:latin typeface="Tahoma" panose="020B0604030504040204" pitchFamily="34" charset="0"/>
                        </a:rPr>
                        <a:t>!! Our county needs a small number of police actually policing! and stopping violent crime!!!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058943"/>
                  </a:ext>
                </a:extLst>
              </a:tr>
              <a:tr h="429080">
                <a:tc>
                  <a:txBody>
                    <a:bodyPr/>
                    <a:lstStyle/>
                    <a:p>
                      <a:pPr algn="l" fontAlgn="t"/>
                      <a:r>
                        <a:rPr lang="en-GB" sz="1200" b="0" i="0" u="none" strike="noStrike">
                          <a:solidFill>
                            <a:srgbClr val="000000"/>
                          </a:solidFill>
                          <a:effectLst/>
                          <a:latin typeface="Tahoma" panose="020B0604030504040204" pitchFamily="34" charset="0"/>
                        </a:rPr>
                        <a:t>Use officer time to best advantage and not for speed traps etc, which cameras do anyway. Officers need to be available to assist the public not to make money from fining drivers.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8419888"/>
                  </a:ext>
                </a:extLst>
              </a:tr>
              <a:tr h="248266">
                <a:tc>
                  <a:txBody>
                    <a:bodyPr/>
                    <a:lstStyle/>
                    <a:p>
                      <a:pPr algn="l" fontAlgn="t"/>
                      <a:r>
                        <a:rPr lang="en-GB" sz="1200" b="0" i="0" u="none" strike="noStrike">
                          <a:solidFill>
                            <a:srgbClr val="000000"/>
                          </a:solidFill>
                          <a:effectLst/>
                          <a:latin typeface="Tahoma" panose="020B0604030504040204" pitchFamily="34" charset="0"/>
                        </a:rPr>
                        <a:t>consider more cost effective motors than BMW's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6650763"/>
                  </a:ext>
                </a:extLst>
              </a:tr>
              <a:tr h="248266">
                <a:tc>
                  <a:txBody>
                    <a:bodyPr/>
                    <a:lstStyle/>
                    <a:p>
                      <a:pPr algn="l" fontAlgn="t"/>
                      <a:r>
                        <a:rPr lang="en-GB" sz="1200" b="0" i="0" u="none" strike="noStrike">
                          <a:solidFill>
                            <a:srgbClr val="000000"/>
                          </a:solidFill>
                          <a:effectLst/>
                          <a:latin typeface="Tahoma" panose="020B0604030504040204" pitchFamily="34" charset="0"/>
                        </a:rPr>
                        <a:t>Cut down on patrols in known low crime areas. Invest in more cost efficient vehicles.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021794"/>
                  </a:ext>
                </a:extLst>
              </a:tr>
              <a:tr h="248266">
                <a:tc>
                  <a:txBody>
                    <a:bodyPr/>
                    <a:lstStyle/>
                    <a:p>
                      <a:pPr algn="l" fontAlgn="t"/>
                      <a:r>
                        <a:rPr lang="en-GB" sz="1200" b="0" i="0" u="none" strike="noStrike" dirty="0">
                          <a:solidFill>
                            <a:srgbClr val="000000"/>
                          </a:solidFill>
                          <a:effectLst/>
                          <a:latin typeface="Tahoma" panose="020B0604030504040204" pitchFamily="34" charset="0"/>
                        </a:rPr>
                        <a:t>Get rid of some police cars and put the Bobbie on foot like they used to be.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5094040"/>
                  </a:ext>
                </a:extLst>
              </a:tr>
            </a:tbl>
          </a:graphicData>
        </a:graphic>
      </p:graphicFrame>
      <p:sp>
        <p:nvSpPr>
          <p:cNvPr id="4" name="Slide Number Placeholder 3">
            <a:extLst>
              <a:ext uri="{FF2B5EF4-FFF2-40B4-BE49-F238E27FC236}">
                <a16:creationId xmlns:a16="http://schemas.microsoft.com/office/drawing/2014/main" xmlns="" id="{DC2DB604-E3A0-43EF-9AC7-62FC8783C7AC}"/>
              </a:ext>
            </a:extLst>
          </p:cNvPr>
          <p:cNvSpPr>
            <a:spLocks noGrp="1"/>
          </p:cNvSpPr>
          <p:nvPr>
            <p:ph type="sldNum" sz="quarter" idx="12"/>
          </p:nvPr>
        </p:nvSpPr>
        <p:spPr>
          <a:xfrm>
            <a:off x="8994775" y="994568"/>
            <a:ext cx="2844800" cy="476251"/>
          </a:xfrm>
        </p:spPr>
        <p:txBody>
          <a:bodyPr/>
          <a:lstStyle/>
          <a:p>
            <a:fld id="{50DE9A6E-8F21-484F-844E-94FEC60E2113}" type="slidenum">
              <a:rPr lang="en-US" smtClean="0"/>
              <a:t>73</a:t>
            </a:fld>
            <a:endParaRPr lang="en-US" dirty="0"/>
          </a:p>
        </p:txBody>
      </p:sp>
    </p:spTree>
    <p:extLst>
      <p:ext uri="{BB962C8B-B14F-4D97-AF65-F5344CB8AC3E}">
        <p14:creationId xmlns:p14="http://schemas.microsoft.com/office/powerpoint/2010/main" val="52044895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Table 3">
            <a:extLst>
              <a:ext uri="{FF2B5EF4-FFF2-40B4-BE49-F238E27FC236}">
                <a16:creationId xmlns:a16="http://schemas.microsoft.com/office/drawing/2014/main" xmlns="" id="{2A97F16B-4F23-4B3F-9566-93A40D3130ED}"/>
              </a:ext>
            </a:extLst>
          </p:cNvPr>
          <p:cNvGraphicFramePr>
            <a:graphicFrameLocks noGrp="1"/>
          </p:cNvGraphicFramePr>
          <p:nvPr>
            <p:extLst>
              <p:ext uri="{D42A27DB-BD31-4B8C-83A1-F6EECF244321}">
                <p14:modId xmlns:p14="http://schemas.microsoft.com/office/powerpoint/2010/main" val="3354482075"/>
              </p:ext>
            </p:extLst>
          </p:nvPr>
        </p:nvGraphicFramePr>
        <p:xfrm>
          <a:off x="448772" y="1163927"/>
          <a:ext cx="9209578" cy="5279734"/>
        </p:xfrm>
        <a:graphic>
          <a:graphicData uri="http://schemas.openxmlformats.org/drawingml/2006/table">
            <a:tbl>
              <a:tblPr/>
              <a:tblGrid>
                <a:gridCol w="9209578">
                  <a:extLst>
                    <a:ext uri="{9D8B030D-6E8A-4147-A177-3AD203B41FA5}">
                      <a16:colId xmlns:a16="http://schemas.microsoft.com/office/drawing/2014/main" xmlns="" val="2900283712"/>
                    </a:ext>
                  </a:extLst>
                </a:gridCol>
              </a:tblGrid>
              <a:tr h="2182842">
                <a:tc>
                  <a:txBody>
                    <a:bodyPr/>
                    <a:lstStyle/>
                    <a:p>
                      <a:pPr algn="l" fontAlgn="t"/>
                      <a:r>
                        <a:rPr lang="en-GB" sz="1200" b="0" i="0" u="none" strike="noStrike" dirty="0">
                          <a:solidFill>
                            <a:srgbClr val="000000"/>
                          </a:solidFill>
                          <a:effectLst/>
                          <a:latin typeface="Tahoma" panose="020B0604030504040204" pitchFamily="34" charset="0"/>
                        </a:rPr>
                        <a:t>Cut out all 'non-policing' activities currently undertaken - the age of the Police Service being the 'service of last </a:t>
                      </a:r>
                      <a:r>
                        <a:rPr lang="en-GB" sz="1200" b="0" i="0" u="none" strike="noStrike" dirty="0" err="1">
                          <a:solidFill>
                            <a:srgbClr val="000000"/>
                          </a:solidFill>
                          <a:effectLst/>
                          <a:latin typeface="Tahoma" panose="020B0604030504040204" pitchFamily="34" charset="0"/>
                        </a:rPr>
                        <a:t>resourt</a:t>
                      </a:r>
                      <a:r>
                        <a:rPr lang="en-GB" sz="1200" b="0" i="0" u="none" strike="noStrike" dirty="0">
                          <a:solidFill>
                            <a:srgbClr val="000000"/>
                          </a:solidFill>
                          <a:effectLst/>
                          <a:latin typeface="Tahoma" panose="020B0604030504040204" pitchFamily="34" charset="0"/>
                        </a:rPr>
                        <a:t>' when other </a:t>
                      </a:r>
                      <a:r>
                        <a:rPr lang="en-GB" sz="1200" b="0" i="0" u="none" strike="noStrike" dirty="0" err="1">
                          <a:solidFill>
                            <a:srgbClr val="000000"/>
                          </a:solidFill>
                          <a:effectLst/>
                          <a:latin typeface="Tahoma" panose="020B0604030504040204" pitchFamily="34" charset="0"/>
                        </a:rPr>
                        <a:t>againcies</a:t>
                      </a:r>
                      <a:r>
                        <a:rPr lang="en-GB" sz="1200" b="0" i="0" u="none" strike="noStrike" dirty="0">
                          <a:solidFill>
                            <a:srgbClr val="000000"/>
                          </a:solidFill>
                          <a:effectLst/>
                          <a:latin typeface="Tahoma" panose="020B0604030504040204" pitchFamily="34" charset="0"/>
                        </a:rPr>
                        <a:t> are </a:t>
                      </a:r>
                      <a:r>
                        <a:rPr lang="en-GB" sz="1200" b="0" i="0" u="none" strike="noStrike" dirty="0" err="1">
                          <a:solidFill>
                            <a:srgbClr val="000000"/>
                          </a:solidFill>
                          <a:effectLst/>
                          <a:latin typeface="Tahoma" panose="020B0604030504040204" pitchFamily="34" charset="0"/>
                        </a:rPr>
                        <a:t>unvailable</a:t>
                      </a:r>
                      <a:r>
                        <a:rPr lang="en-GB" sz="1200" b="0" i="0" u="none" strike="noStrike" dirty="0">
                          <a:solidFill>
                            <a:srgbClr val="000000"/>
                          </a:solidFill>
                          <a:effectLst/>
                          <a:latin typeface="Tahoma" panose="020B0604030504040204" pitchFamily="34" charset="0"/>
                        </a:rPr>
                        <a:t> or fall short, are long past and </a:t>
                      </a:r>
                      <a:r>
                        <a:rPr lang="en-GB" sz="1200" b="0" i="0" u="none" strike="noStrike" dirty="0">
                          <a:solidFill>
                            <a:srgbClr val="000000"/>
                          </a:solidFill>
                          <a:effectLst/>
                          <a:highlight>
                            <a:srgbClr val="FFFF00"/>
                          </a:highlight>
                          <a:latin typeface="Tahoma" panose="020B0604030504040204" pitchFamily="34" charset="0"/>
                        </a:rPr>
                        <a:t>anything that the Police are not directly funded for should not be undertaken</a:t>
                      </a:r>
                      <a:r>
                        <a:rPr lang="en-GB" sz="1200" b="0" i="0" u="none" strike="noStrike" dirty="0">
                          <a:solidFill>
                            <a:srgbClr val="000000"/>
                          </a:solidFill>
                          <a:effectLst/>
                          <a:latin typeface="Tahoma" panose="020B0604030504040204" pitchFamily="34" charset="0"/>
                        </a:rPr>
                        <a:t>, especially when other agencies etc are funded for that </a:t>
                      </a:r>
                      <a:r>
                        <a:rPr lang="en-GB" sz="1200" b="0" i="0" u="none" strike="noStrike" dirty="0" err="1">
                          <a:solidFill>
                            <a:srgbClr val="000000"/>
                          </a:solidFill>
                          <a:effectLst/>
                          <a:latin typeface="Tahoma" panose="020B0604030504040204" pitchFamily="34" charset="0"/>
                        </a:rPr>
                        <a:t>fuction</a:t>
                      </a:r>
                      <a:r>
                        <a:rPr lang="en-GB" sz="1200" b="0" i="0" u="none" strike="noStrike" dirty="0">
                          <a:solidFill>
                            <a:srgbClr val="000000"/>
                          </a:solidFill>
                          <a:effectLst/>
                          <a:latin typeface="Tahoma" panose="020B0604030504040204" pitchFamily="34" charset="0"/>
                        </a:rPr>
                        <a:t> but are not up to the mark. Serious consideration should be given to raising costs to these other agencies on each and every occasion when Police are called to undertake functions for which the other agency/organisation is funded.</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latin typeface="Tahoma" panose="020B0604030504040204" pitchFamily="34" charset="0"/>
                        </a:rPr>
                        <a:t>Further the Police Service needs to focus down on to it's core roles and responsibilities and cut all the peripheral niceties </a:t>
                      </a:r>
                      <a:r>
                        <a:rPr lang="en-GB" sz="1200" b="0" i="0" u="none" strike="noStrike" dirty="0" err="1">
                          <a:solidFill>
                            <a:srgbClr val="000000"/>
                          </a:solidFill>
                          <a:effectLst/>
                          <a:latin typeface="Tahoma" panose="020B0604030504040204" pitchFamily="34" charset="0"/>
                        </a:rPr>
                        <a:t>whis</a:t>
                      </a:r>
                      <a:r>
                        <a:rPr lang="en-GB" sz="1200" b="0" i="0" u="none" strike="noStrike" dirty="0">
                          <a:solidFill>
                            <a:srgbClr val="000000"/>
                          </a:solidFill>
                          <a:effectLst/>
                          <a:latin typeface="Tahoma" panose="020B0604030504040204" pitchFamily="34" charset="0"/>
                        </a:rPr>
                        <a:t> can no longer be afforded - </a:t>
                      </a:r>
                      <a:r>
                        <a:rPr lang="en-GB" sz="1200" b="0" i="0" u="none" strike="noStrike" dirty="0" err="1">
                          <a:solidFill>
                            <a:srgbClr val="000000"/>
                          </a:solidFill>
                          <a:effectLst/>
                          <a:latin typeface="Tahoma" panose="020B0604030504040204" pitchFamily="34" charset="0"/>
                        </a:rPr>
                        <a:t>aclear</a:t>
                      </a:r>
                      <a:r>
                        <a:rPr lang="en-GB" sz="1200" b="0" i="0" u="none" strike="noStrike" dirty="0">
                          <a:solidFill>
                            <a:srgbClr val="000000"/>
                          </a:solidFill>
                          <a:effectLst/>
                          <a:latin typeface="Tahoma" panose="020B0604030504040204" pitchFamily="34" charset="0"/>
                        </a:rPr>
                        <a:t> and classic example is the 'white elephant' laughing referred to as the College of Policing. this 'puzzle palace of politically correct and fashionable social thinking has no place in Policing and incurs a huge cost on each and ever force not to mention the additional superfluous demands inflicted upon forces by this body. Their current plans in </a:t>
                      </a:r>
                      <a:r>
                        <a:rPr lang="en-GB" sz="1200" b="0" i="0" u="none" strike="noStrike" dirty="0" err="1">
                          <a:solidFill>
                            <a:srgbClr val="000000"/>
                          </a:solidFill>
                          <a:effectLst/>
                          <a:latin typeface="Tahoma" panose="020B0604030504040204" pitchFamily="34" charset="0"/>
                        </a:rPr>
                        <a:t>respec</a:t>
                      </a:r>
                      <a:r>
                        <a:rPr lang="en-GB" sz="1200" b="0" i="0" u="none" strike="noStrike" dirty="0">
                          <a:solidFill>
                            <a:srgbClr val="000000"/>
                          </a:solidFill>
                          <a:effectLst/>
                          <a:latin typeface="Tahoma" panose="020B0604030504040204" pitchFamily="34" charset="0"/>
                        </a:rPr>
                        <a:t> to Police Recruits and the need to have of study for a degree are a clear example of their lack of relevance and how 'out-of-touch' they are with the real world.</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5503524"/>
                  </a:ext>
                </a:extLst>
              </a:tr>
              <a:tr h="664921">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For Officers in final salary police pension schemes, stop promoting them in the last two to four years of their service, </a:t>
                      </a:r>
                      <a:r>
                        <a:rPr lang="en-GB" sz="1200" b="0" i="0" u="none" strike="noStrike" dirty="0">
                          <a:solidFill>
                            <a:srgbClr val="000000"/>
                          </a:solidFill>
                          <a:effectLst/>
                          <a:latin typeface="Tahoma" panose="020B0604030504040204" pitchFamily="34" charset="0"/>
                        </a:rPr>
                        <a:t>just so that they get  a large pension boost.  This perk was stamped out years ago in Blue Chip industry because its a very expensive burden on pension schemes, and the Police schemes are ultimately tax payer funded.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6513190"/>
                  </a:ext>
                </a:extLst>
              </a:tr>
              <a:tr h="883525">
                <a:tc>
                  <a:txBody>
                    <a:bodyPr/>
                    <a:lstStyle/>
                    <a:p>
                      <a:pPr algn="l" fontAlgn="t"/>
                      <a:r>
                        <a:rPr lang="en-GB" sz="1200" b="0" i="0" u="none" strike="noStrike" dirty="0">
                          <a:solidFill>
                            <a:srgbClr val="000000"/>
                          </a:solidFill>
                          <a:effectLst/>
                          <a:latin typeface="Tahoma" panose="020B0604030504040204" pitchFamily="34" charset="0"/>
                        </a:rPr>
                        <a:t>Having effective shift systems so they don't put officers on 12 hour shift patterns and then cover the shortfall with overtime or consider expanding it to other areas of the force.  Move to a more effective shift pattern </a:t>
                      </a:r>
                      <a:r>
                        <a:rPr lang="en-GB" sz="1200" b="0" i="0" u="none" strike="noStrike" dirty="0" err="1">
                          <a:solidFill>
                            <a:srgbClr val="000000"/>
                          </a:solidFill>
                          <a:effectLst/>
                          <a:latin typeface="Tahoma" panose="020B0604030504040204" pitchFamily="34" charset="0"/>
                        </a:rPr>
                        <a:t>ie</a:t>
                      </a:r>
                      <a:r>
                        <a:rPr lang="en-GB" sz="1200" b="0" i="0" u="none" strike="noStrike" dirty="0">
                          <a:solidFill>
                            <a:srgbClr val="000000"/>
                          </a:solidFill>
                          <a:effectLst/>
                          <a:latin typeface="Tahoma" panose="020B0604030504040204" pitchFamily="34" charset="0"/>
                        </a:rPr>
                        <a:t>  8hr shifts where in any 24 hour period 75% of staff would be available.  Go to one operational district, rather the infrastructure required for two divisions. Why does Lincolnshire have roles such as an ACO when all the back office functions have been outsourced.</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2867154"/>
                  </a:ext>
                </a:extLst>
              </a:tr>
              <a:tr h="664921">
                <a:tc>
                  <a:txBody>
                    <a:bodyPr/>
                    <a:lstStyle/>
                    <a:p>
                      <a:pPr algn="l" fontAlgn="t"/>
                      <a:r>
                        <a:rPr lang="en-GB" sz="1200" b="0" i="0" u="none" strike="noStrike">
                          <a:solidFill>
                            <a:srgbClr val="000000"/>
                          </a:solidFill>
                          <a:effectLst/>
                          <a:latin typeface="Tahoma" panose="020B0604030504040204" pitchFamily="34" charset="0"/>
                        </a:rPr>
                        <a:t>Use volunteer horse-riders to police off-road areas, to be the eyes and ears in remote areas i.e. marsh and remote village areas during ther normal leisure riding activities at no extra cost to the police force. </a:t>
                      </a:r>
                      <a:br>
                        <a:rPr lang="en-GB" sz="1200" b="0" i="0" u="none" strike="noStrike">
                          <a:solidFill>
                            <a:srgbClr val="000000"/>
                          </a:solidFill>
                          <a:effectLst/>
                          <a:latin typeface="Tahoma" panose="020B0604030504040204" pitchFamily="34" charset="0"/>
                        </a:rPr>
                      </a:br>
                      <a:endParaRPr lang="en-GB" sz="1200" b="0" i="0" u="none" strike="noStrike">
                        <a:solidFill>
                          <a:srgbClr val="000000"/>
                        </a:solidFill>
                        <a:effectLst/>
                        <a:latin typeface="Tahoma" panose="020B060403050404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8283539"/>
                  </a:ext>
                </a:extLst>
              </a:tr>
              <a:tr h="883525">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You complain about a lack of officers and cash yet you use fully fit warranted officers on projects like tech futures. </a:t>
                      </a:r>
                      <a:r>
                        <a:rPr lang="en-GB" sz="1200" b="0" i="0" u="none" strike="noStrike" dirty="0">
                          <a:solidFill>
                            <a:srgbClr val="000000"/>
                          </a:solidFill>
                          <a:effectLst/>
                          <a:latin typeface="Tahoma" panose="020B0604030504040204" pitchFamily="34" charset="0"/>
                        </a:rPr>
                        <a:t>You have civilian project officers yet you still use fully fit police officers in this role. You have numerous acting and temporary ranks in made up jobs costing thousands and additional ACPO level officers including civilians. It's not about a lack of money but what you actually do with it. This list is the tip of the iceberg. If the public knew the truth ...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1323126"/>
                  </a:ext>
                </a:extLst>
              </a:tr>
            </a:tbl>
          </a:graphicData>
        </a:graphic>
      </p:graphicFrame>
      <p:sp>
        <p:nvSpPr>
          <p:cNvPr id="3" name="Slide Number Placeholder 2">
            <a:extLst>
              <a:ext uri="{FF2B5EF4-FFF2-40B4-BE49-F238E27FC236}">
                <a16:creationId xmlns:a16="http://schemas.microsoft.com/office/drawing/2014/main" xmlns="" id="{EFED9872-4F1C-47A1-B5BE-15108076D924}"/>
              </a:ext>
            </a:extLst>
          </p:cNvPr>
          <p:cNvSpPr>
            <a:spLocks noGrp="1"/>
          </p:cNvSpPr>
          <p:nvPr>
            <p:ph type="sldNum" sz="quarter" idx="12"/>
          </p:nvPr>
        </p:nvSpPr>
        <p:spPr>
          <a:xfrm>
            <a:off x="9059069" y="925801"/>
            <a:ext cx="2844800" cy="476251"/>
          </a:xfrm>
        </p:spPr>
        <p:txBody>
          <a:bodyPr/>
          <a:lstStyle/>
          <a:p>
            <a:fld id="{50DE9A6E-8F21-484F-844E-94FEC60E2113}" type="slidenum">
              <a:rPr lang="en-US" smtClean="0"/>
              <a:t>74</a:t>
            </a:fld>
            <a:endParaRPr lang="en-US" dirty="0"/>
          </a:p>
        </p:txBody>
      </p:sp>
    </p:spTree>
    <p:extLst>
      <p:ext uri="{BB962C8B-B14F-4D97-AF65-F5344CB8AC3E}">
        <p14:creationId xmlns:p14="http://schemas.microsoft.com/office/powerpoint/2010/main" val="15922607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12" descr="MarketSight_Chart_Title:7f26a769-4f1c-4434-9830-ab420106575c"/>
          <p:cNvSpPr>
            <a:spLocks noChangeArrowheads="1"/>
          </p:cNvSpPr>
          <p:nvPr/>
        </p:nvSpPr>
        <p:spPr>
          <a:xfrm>
            <a:off x="442911" y="1352900"/>
            <a:ext cx="9408319" cy="738664"/>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Do you believe that ALL future Police Officers should be compelled to obtain a degree level qualification in the future, as plans from the College of Policing propose?</a:t>
            </a:r>
            <a:endParaRPr lang="en-US" sz="1400" b="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Qualification Level 2019-20</a:t>
            </a:r>
          </a:p>
        </p:txBody>
      </p:sp>
      <p:graphicFrame>
        <p:nvGraphicFramePr>
          <p:cNvPr id="4" name="ChartObject" descr="7f26a769-4f1c-4434-9830-ab420106575c"/>
          <p:cNvGraphicFramePr/>
          <p:nvPr/>
        </p:nvGraphicFramePr>
        <p:xfrm>
          <a:off x="335361" y="1991883"/>
          <a:ext cx="9330133"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7f26a769-4f1c-4434-9830-ab420106575c">
            <a:extLst>
              <a:ext uri="{FF2B5EF4-FFF2-40B4-BE49-F238E27FC236}">
                <a16:creationId xmlns:a16="http://schemas.microsoft.com/office/drawing/2014/main" xmlns="" id="{BA4942FE-3966-46E8-A3DC-E04B8AE31867}"/>
              </a:ext>
            </a:extLst>
          </p:cNvPr>
          <p:cNvSpPr>
            <a:spLocks noChangeArrowheads="1"/>
          </p:cNvSpPr>
          <p:nvPr/>
        </p:nvSpPr>
        <p:spPr>
          <a:xfrm>
            <a:off x="335361" y="6303964"/>
            <a:ext cx="7311391" cy="256545"/>
          </a:xfrm>
          <a:prstGeom prst="rect">
            <a:avLst/>
          </a:prstGeom>
          <a:noFill/>
          <a:ln w="9525">
            <a:noFill/>
            <a:miter lim="800000"/>
          </a:ln>
        </p:spPr>
        <p:txBody>
          <a:bodyPr>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Yes (n=370), No (n=2,932), Sample Size = 3,302</a:t>
            </a:r>
          </a:p>
        </p:txBody>
      </p:sp>
      <p:sp>
        <p:nvSpPr>
          <p:cNvPr id="6" name="Title 1">
            <a:extLst>
              <a:ext uri="{FF2B5EF4-FFF2-40B4-BE49-F238E27FC236}">
                <a16:creationId xmlns:a16="http://schemas.microsoft.com/office/drawing/2014/main" xmlns="" id="{86A4CCAB-DEB8-4A85-AE38-89DF757FB5B4}"/>
              </a:ext>
            </a:extLst>
          </p:cNvPr>
          <p:cNvSpPr txBox="1">
            <a:spLocks/>
          </p:cNvSpPr>
          <p:nvPr/>
        </p:nvSpPr>
        <p:spPr>
          <a:xfrm>
            <a:off x="335361" y="128587"/>
            <a:ext cx="9633742" cy="1278731"/>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Nearly nine out of ten participants (89%) disagree with the plan of the College of Policing, to make obtaining a degree level qualification obligatory for future Police Officers.</a:t>
            </a:r>
            <a:endParaRPr lang="en-GB" sz="2667" dirty="0">
              <a:solidFill>
                <a:srgbClr val="ED0973"/>
              </a:solidFill>
            </a:endParaRPr>
          </a:p>
        </p:txBody>
      </p:sp>
      <p:sp>
        <p:nvSpPr>
          <p:cNvPr id="8" name="Slide Number Placeholder 7">
            <a:extLst>
              <a:ext uri="{FF2B5EF4-FFF2-40B4-BE49-F238E27FC236}">
                <a16:creationId xmlns:a16="http://schemas.microsoft.com/office/drawing/2014/main" xmlns="" id="{69692A29-D575-42AF-A21B-0CEEB549EF9B}"/>
              </a:ext>
            </a:extLst>
          </p:cNvPr>
          <p:cNvSpPr>
            <a:spLocks noGrp="1"/>
          </p:cNvSpPr>
          <p:nvPr>
            <p:ph type="sldNum" sz="quarter" idx="12"/>
          </p:nvPr>
        </p:nvSpPr>
        <p:spPr>
          <a:xfrm>
            <a:off x="9011839" y="975871"/>
            <a:ext cx="2844800" cy="476251"/>
          </a:xfrm>
        </p:spPr>
        <p:txBody>
          <a:bodyPr/>
          <a:lstStyle/>
          <a:p>
            <a:fld id="{50DE9A6E-8F21-484F-844E-94FEC60E2113}" type="slidenum">
              <a:rPr lang="en-US" smtClean="0"/>
              <a:t>75</a:t>
            </a:fld>
            <a:endParaRPr lang="en-US" dirty="0"/>
          </a:p>
        </p:txBody>
      </p:sp>
    </p:spTree>
    <p:extLst>
      <p:ext uri="{BB962C8B-B14F-4D97-AF65-F5344CB8AC3E}">
        <p14:creationId xmlns:p14="http://schemas.microsoft.com/office/powerpoint/2010/main" val="353320720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3" name="Text Box 5" descr="MarketSight_Chart_Title:ba219268-4e3b-43d2-9a31-ab42010993f4"/>
          <p:cNvSpPr>
            <a:spLocks noChangeArrowheads="1"/>
          </p:cNvSpPr>
          <p:nvPr/>
        </p:nvSpPr>
        <p:spPr>
          <a:xfrm>
            <a:off x="335361" y="1008941"/>
            <a:ext cx="9463778" cy="954107"/>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Please use the rating scale below to indicate how interested or uninterested you would be in</a:t>
            </a:r>
          </a:p>
          <a:p>
            <a:pPr algn="ctr" defTabSz="1219170"/>
            <a:r>
              <a:rPr lang="en-GB" sz="1400" b="1" dirty="0">
                <a:solidFill>
                  <a:prstClr val="black"/>
                </a:solidFill>
                <a:latin typeface="Tahoma"/>
              </a:rPr>
              <a:t>being able to access more information and guidance on each of the crime prevention</a:t>
            </a:r>
          </a:p>
          <a:p>
            <a:pPr algn="ctr" defTabSz="1219170"/>
            <a:r>
              <a:rPr lang="en-GB" sz="1400" b="1" dirty="0">
                <a:solidFill>
                  <a:prstClr val="black"/>
                </a:solidFill>
                <a:latin typeface="Tahoma"/>
              </a:rPr>
              <a:t>measures listed below. </a:t>
            </a:r>
            <a:r>
              <a:rPr lang="en-GB" sz="1400" b="1" i="1" dirty="0">
                <a:solidFill>
                  <a:prstClr val="black"/>
                </a:solidFill>
                <a:latin typeface="Tahoma"/>
              </a:rPr>
              <a:t>(Please rate each of the measures)</a:t>
            </a:r>
            <a:endParaRPr lang="en-US" sz="1400" b="1" i="1" dirty="0">
              <a:solidFill>
                <a:prstClr val="black"/>
              </a:solidFill>
              <a:latin typeface="Tahoma"/>
              <a:cs typeface="Arial"/>
            </a:endParaRPr>
          </a:p>
          <a:p>
            <a:pPr algn="ctr" defTabSz="1219170"/>
            <a:r>
              <a:rPr lang="en-US" sz="1400" dirty="0">
                <a:solidFill>
                  <a:prstClr val="black"/>
                </a:solidFill>
                <a:latin typeface="Tahoma"/>
                <a:cs typeface="Arial"/>
              </a:rPr>
              <a:t>Crime prevention info 2019-20</a:t>
            </a:r>
          </a:p>
        </p:txBody>
      </p:sp>
      <p:graphicFrame>
        <p:nvGraphicFramePr>
          <p:cNvPr id="4" name="ChartObject" descr="ba219268-4e3b-43d2-9a31-ab42010993f4"/>
          <p:cNvGraphicFramePr/>
          <p:nvPr/>
        </p:nvGraphicFramePr>
        <p:xfrm>
          <a:off x="335361" y="1773466"/>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ba219268-4e3b-43d2-9a31-ab42010993f4">
            <a:extLst>
              <a:ext uri="{FF2B5EF4-FFF2-40B4-BE49-F238E27FC236}">
                <a16:creationId xmlns:a16="http://schemas.microsoft.com/office/drawing/2014/main" xmlns="" id="{E6AEE70E-D43B-45A4-A720-2D223CAE7B8F}"/>
              </a:ext>
            </a:extLst>
          </p:cNvPr>
          <p:cNvSpPr>
            <a:spLocks noChangeArrowheads="1"/>
          </p:cNvSpPr>
          <p:nvPr/>
        </p:nvSpPr>
        <p:spPr>
          <a:xfrm>
            <a:off x="335361" y="5929631"/>
            <a:ext cx="9351564" cy="913392"/>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Base: Removing items that may help in committing an offence (n=3,303), Adopting habits and </a:t>
            </a:r>
            <a:r>
              <a:rPr lang="en-US" sz="1067" dirty="0" err="1">
                <a:solidFill>
                  <a:prstClr val="black"/>
                </a:solidFill>
                <a:latin typeface="Tahoma"/>
                <a:ea typeface="Tahoma" pitchFamily="34" charset="0"/>
                <a:cs typeface="Tahoma" pitchFamily="34" charset="0"/>
              </a:rPr>
              <a:t>behaviours</a:t>
            </a:r>
            <a:r>
              <a:rPr lang="en-US" sz="1067" dirty="0">
                <a:solidFill>
                  <a:prstClr val="black"/>
                </a:solidFill>
                <a:latin typeface="Tahoma"/>
                <a:ea typeface="Tahoma" pitchFamily="34" charset="0"/>
                <a:cs typeface="Tahoma" pitchFamily="34" charset="0"/>
              </a:rPr>
              <a:t> that reduce the risk of crime (n=3,303), Measures to control access to your house and any vehicles you own (n=3,303), Improving surveillance around your home to deter criminals (n=3,303), Making your property a less attractive target for offenders (n=3,303), Making your property harder for an offender to access (n=3,303), Reducing the profit the criminal can make from an offence (n=3,303), Taking steps to Increase the chances of an offender being caught (n=3,303), Sample Size = 3,303</a:t>
            </a:r>
          </a:p>
        </p:txBody>
      </p:sp>
      <p:sp>
        <p:nvSpPr>
          <p:cNvPr id="6" name="Title 1">
            <a:extLst>
              <a:ext uri="{FF2B5EF4-FFF2-40B4-BE49-F238E27FC236}">
                <a16:creationId xmlns:a16="http://schemas.microsoft.com/office/drawing/2014/main" xmlns="" id="{09B4D3AE-F219-4491-B6D3-5CF2E3C9C84B}"/>
              </a:ext>
            </a:extLst>
          </p:cNvPr>
          <p:cNvSpPr txBox="1">
            <a:spLocks/>
          </p:cNvSpPr>
          <p:nvPr/>
        </p:nvSpPr>
        <p:spPr>
          <a:xfrm>
            <a:off x="88901" y="84573"/>
            <a:ext cx="9880202" cy="1107281"/>
          </a:xfrm>
          <a:prstGeom prst="rect">
            <a:avLst/>
          </a:prstGeom>
        </p:spPr>
        <p:txBody>
          <a:bodyPr vert="horz" lIns="121920" tIns="60960" rIns="121920" bIns="60960" rtlCol="0">
            <a:normAutofit fontScale="925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Very nearly three-quarters of participants (74%) are interested in accessing more information and guidance on ‘taking steps to increase the chances of an offender being caught’.</a:t>
            </a:r>
            <a:endParaRPr lang="en-GB" sz="2667" dirty="0">
              <a:solidFill>
                <a:srgbClr val="ED0973"/>
              </a:solidFill>
            </a:endParaRPr>
          </a:p>
        </p:txBody>
      </p:sp>
      <p:sp>
        <p:nvSpPr>
          <p:cNvPr id="7" name="TextBox 6">
            <a:extLst>
              <a:ext uri="{FF2B5EF4-FFF2-40B4-BE49-F238E27FC236}">
                <a16:creationId xmlns:a16="http://schemas.microsoft.com/office/drawing/2014/main" xmlns="" id="{F2383B03-047D-4CBD-9601-0A20FB148E78}"/>
              </a:ext>
            </a:extLst>
          </p:cNvPr>
          <p:cNvSpPr txBox="1"/>
          <p:nvPr/>
        </p:nvSpPr>
        <p:spPr>
          <a:xfrm>
            <a:off x="10036969" y="1782395"/>
            <a:ext cx="2155031" cy="3785652"/>
          </a:xfrm>
          <a:prstGeom prst="rect">
            <a:avLst/>
          </a:prstGeom>
          <a:solidFill>
            <a:schemeClr val="accent2"/>
          </a:solidFill>
        </p:spPr>
        <p:txBody>
          <a:bodyPr wrap="square" rtlCol="0">
            <a:spAutoFit/>
          </a:bodyPr>
          <a:lstStyle/>
          <a:p>
            <a:pPr algn="ct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There is a widespread appetite for </a:t>
            </a:r>
          </a:p>
          <a:p>
            <a:pPr algn="ct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crime prevention information</a:t>
            </a: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 clear majority of participants are interested in accessing more information and guidance on each of the subject areas researched, with at least a fifth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‘Very Interested’.</a:t>
            </a:r>
          </a:p>
        </p:txBody>
      </p:sp>
      <p:sp>
        <p:nvSpPr>
          <p:cNvPr id="9" name="Slide Number Placeholder 8">
            <a:extLst>
              <a:ext uri="{FF2B5EF4-FFF2-40B4-BE49-F238E27FC236}">
                <a16:creationId xmlns:a16="http://schemas.microsoft.com/office/drawing/2014/main" xmlns="" id="{6380EBF4-1FEF-4CC0-9B68-62E3090329B3}"/>
              </a:ext>
            </a:extLst>
          </p:cNvPr>
          <p:cNvSpPr>
            <a:spLocks noGrp="1"/>
          </p:cNvSpPr>
          <p:nvPr>
            <p:ph type="sldNum" sz="quarter" idx="12"/>
          </p:nvPr>
        </p:nvSpPr>
        <p:spPr>
          <a:xfrm>
            <a:off x="9011839" y="953728"/>
            <a:ext cx="2844800" cy="476251"/>
          </a:xfrm>
        </p:spPr>
        <p:txBody>
          <a:bodyPr/>
          <a:lstStyle/>
          <a:p>
            <a:fld id="{50DE9A6E-8F21-484F-844E-94FEC60E2113}" type="slidenum">
              <a:rPr lang="en-US" smtClean="0"/>
              <a:t>76</a:t>
            </a:fld>
            <a:endParaRPr lang="en-US" dirty="0"/>
          </a:p>
        </p:txBody>
      </p:sp>
    </p:spTree>
    <p:extLst>
      <p:ext uri="{BB962C8B-B14F-4D97-AF65-F5344CB8AC3E}">
        <p14:creationId xmlns:p14="http://schemas.microsoft.com/office/powerpoint/2010/main" val="15834253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1668992966"/>
              </p:ext>
            </p:extLst>
          </p:nvPr>
        </p:nvGraphicFramePr>
        <p:xfrm>
          <a:off x="335361" y="1623447"/>
          <a:ext cx="9289356" cy="43061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
          <p:cNvSpPr>
            <a:spLocks noChangeArrowheads="1"/>
          </p:cNvSpPr>
          <p:nvPr/>
        </p:nvSpPr>
        <p:spPr>
          <a:xfrm>
            <a:off x="335361" y="5929631"/>
            <a:ext cx="9506538" cy="749179"/>
          </a:xfrm>
          <a:prstGeom prst="rect">
            <a:avLst/>
          </a:prstGeom>
          <a:noFill/>
          <a:ln w="9525">
            <a:noFill/>
            <a:miter lim="800000"/>
          </a:ln>
        </p:spPr>
        <p:txBody>
          <a:bodyPr wrap="square">
            <a:spAutoFit/>
          </a:bodyPr>
          <a:lstStyle>
            <a:defPPr>
              <a:defRPr lang="en-US"/>
            </a:defPPr>
          </a:lstStyle>
          <a:p>
            <a:r>
              <a:rPr lang="en-US" sz="1067" dirty="0">
                <a:latin typeface="Tahoma"/>
                <a:ea typeface="Tahoma" pitchFamily="34" charset="0"/>
                <a:cs typeface="Tahoma" pitchFamily="34" charset="0"/>
              </a:rPr>
              <a:t>Base: CEO, board director, senior manager, professional, high level civil service or public sector manager (n=559), Middle manager, owner of a small business, mid-level civil service or public sector manager (n=1,104), Junior manager, supervisor, clerical worker or self employed (n=757), Skilled manual worker (n=487), Semi or unskilled manual worker (n=175), Unemployed (n=150), Full time or part time student in higher or further education (n=54), Sample Size = 3,286</a:t>
            </a:r>
          </a:p>
        </p:txBody>
      </p:sp>
      <p:sp>
        <p:nvSpPr>
          <p:cNvPr id="6" name="Text Box 12" descr="MarketSight_Chart_Title:7f26a769-4f1c-4434-9830-ab420106575c">
            <a:extLst>
              <a:ext uri="{FF2B5EF4-FFF2-40B4-BE49-F238E27FC236}">
                <a16:creationId xmlns:a16="http://schemas.microsoft.com/office/drawing/2014/main" xmlns="" id="{D9BBBDF3-9099-4410-A094-213A4047671F}"/>
              </a:ext>
            </a:extLst>
          </p:cNvPr>
          <p:cNvSpPr>
            <a:spLocks noChangeArrowheads="1"/>
          </p:cNvSpPr>
          <p:nvPr/>
        </p:nvSpPr>
        <p:spPr>
          <a:xfrm>
            <a:off x="433580" y="1253773"/>
            <a:ext cx="9408319" cy="523220"/>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Do you believe that ALL future Police Officers should be compelled to obtain a degree level qualification in the future, as plans from the College of Policing propose?</a:t>
            </a:r>
            <a:endParaRPr lang="en-US" sz="1400" b="1" dirty="0">
              <a:solidFill>
                <a:prstClr val="black"/>
              </a:solidFill>
              <a:latin typeface="Tahoma"/>
              <a:ea typeface="Tahoma" pitchFamily="34" charset="0"/>
              <a:cs typeface="Tahoma" pitchFamily="34" charset="0"/>
            </a:endParaRPr>
          </a:p>
        </p:txBody>
      </p:sp>
      <p:sp>
        <p:nvSpPr>
          <p:cNvPr id="7" name="Title 1">
            <a:extLst>
              <a:ext uri="{FF2B5EF4-FFF2-40B4-BE49-F238E27FC236}">
                <a16:creationId xmlns:a16="http://schemas.microsoft.com/office/drawing/2014/main" xmlns="" id="{295DE9A9-FA52-4201-B6D2-031FFE231701}"/>
              </a:ext>
            </a:extLst>
          </p:cNvPr>
          <p:cNvSpPr txBox="1">
            <a:spLocks/>
          </p:cNvSpPr>
          <p:nvPr/>
        </p:nvSpPr>
        <p:spPr>
          <a:xfrm>
            <a:off x="335361" y="128587"/>
            <a:ext cx="9633742" cy="1278731"/>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Very nearly two thirds (63%) of full time and part time students in higher or further education, do NOT believe that in future ALL Police Officers should be educated to degree level.</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313E32C4-729D-4096-9FE1-F478D92FF265}"/>
              </a:ext>
            </a:extLst>
          </p:cNvPr>
          <p:cNvSpPr>
            <a:spLocks noGrp="1"/>
          </p:cNvSpPr>
          <p:nvPr>
            <p:ph type="sldNum" sz="quarter" idx="12"/>
          </p:nvPr>
        </p:nvSpPr>
        <p:spPr>
          <a:xfrm>
            <a:off x="9011839" y="877779"/>
            <a:ext cx="2844800" cy="476251"/>
          </a:xfrm>
        </p:spPr>
        <p:txBody>
          <a:bodyPr/>
          <a:lstStyle/>
          <a:p>
            <a:fld id="{50DE9A6E-8F21-484F-844E-94FEC60E2113}" type="slidenum">
              <a:rPr lang="en-US" smtClean="0"/>
              <a:t>77</a:t>
            </a:fld>
            <a:endParaRPr lang="en-US" dirty="0"/>
          </a:p>
        </p:txBody>
      </p:sp>
    </p:spTree>
    <p:extLst>
      <p:ext uri="{BB962C8B-B14F-4D97-AF65-F5344CB8AC3E}">
        <p14:creationId xmlns:p14="http://schemas.microsoft.com/office/powerpoint/2010/main" val="58630766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MarketSight_Chart"/>
          <p:cNvGraphicFramePr/>
          <p:nvPr>
            <p:extLst>
              <p:ext uri="{D42A27DB-BD31-4B8C-83A1-F6EECF244321}">
                <p14:modId xmlns:p14="http://schemas.microsoft.com/office/powerpoint/2010/main" val="3148221399"/>
              </p:ext>
            </p:extLst>
          </p:nvPr>
        </p:nvGraphicFramePr>
        <p:xfrm>
          <a:off x="335361" y="2321719"/>
          <a:ext cx="8830071" cy="4408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2" descr="MarketSight_Chart_Title:bf2d4904-56de-4ae7-9678-ab4200f8ec86">
            <a:extLst>
              <a:ext uri="{FF2B5EF4-FFF2-40B4-BE49-F238E27FC236}">
                <a16:creationId xmlns:a16="http://schemas.microsoft.com/office/drawing/2014/main" xmlns="" id="{E48BEFFA-A1E0-4DA0-8F92-64C400D3E630}"/>
              </a:ext>
            </a:extLst>
          </p:cNvPr>
          <p:cNvSpPr>
            <a:spLocks noChangeArrowheads="1"/>
          </p:cNvSpPr>
          <p:nvPr/>
        </p:nvSpPr>
        <p:spPr>
          <a:xfrm>
            <a:off x="335361" y="1672667"/>
            <a:ext cx="9387283" cy="738664"/>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ea typeface="Tahoma" pitchFamily="34" charset="0"/>
                <a:cs typeface="Tahoma" pitchFamily="34" charset="0"/>
              </a:rPr>
              <a:t>Which, if any, of the initiatives or programmes listed below, were you aware of, before</a:t>
            </a:r>
          </a:p>
          <a:p>
            <a:pPr algn="ctr" defTabSz="1219170"/>
            <a:r>
              <a:rPr lang="en-GB" sz="1400" b="1" dirty="0">
                <a:solidFill>
                  <a:prstClr val="black"/>
                </a:solidFill>
                <a:latin typeface="Tahoma"/>
                <a:ea typeface="Tahoma" pitchFamily="34" charset="0"/>
                <a:cs typeface="Tahoma" pitchFamily="34" charset="0"/>
              </a:rPr>
              <a:t>starting to complete this survey </a:t>
            </a:r>
            <a:r>
              <a:rPr lang="en-GB" sz="1400" b="1" i="1" dirty="0">
                <a:solidFill>
                  <a:prstClr val="black"/>
                </a:solidFill>
                <a:latin typeface="Tahoma"/>
                <a:ea typeface="Tahoma" pitchFamily="34" charset="0"/>
                <a:cs typeface="Tahoma" pitchFamily="34" charset="0"/>
              </a:rPr>
              <a:t>(Please tick all that apply).</a:t>
            </a:r>
            <a:endParaRPr lang="en-US" sz="1400" b="1" i="1" dirty="0">
              <a:solidFill>
                <a:prstClr val="black"/>
              </a:solidFill>
              <a:latin typeface="Tahoma"/>
              <a:ea typeface="Tahoma" pitchFamily="34" charset="0"/>
              <a:cs typeface="Tahoma" pitchFamily="34" charset="0"/>
            </a:endParaRPr>
          </a:p>
          <a:p>
            <a:pPr algn="ctr" defTabSz="1219170"/>
            <a:r>
              <a:rPr lang="en-US" sz="1400" dirty="0">
                <a:solidFill>
                  <a:prstClr val="black"/>
                </a:solidFill>
                <a:latin typeface="Tahoma"/>
                <a:ea typeface="Tahoma" pitchFamily="34" charset="0"/>
                <a:cs typeface="Tahoma" pitchFamily="34" charset="0"/>
              </a:rPr>
              <a:t>Initiative Awareness</a:t>
            </a:r>
          </a:p>
        </p:txBody>
      </p:sp>
      <p:sp>
        <p:nvSpPr>
          <p:cNvPr id="6" name="Title 1">
            <a:extLst>
              <a:ext uri="{FF2B5EF4-FFF2-40B4-BE49-F238E27FC236}">
                <a16:creationId xmlns:a16="http://schemas.microsoft.com/office/drawing/2014/main" xmlns="" id="{4C0A9C78-2ACD-42D3-B3D8-0058357487A0}"/>
              </a:ext>
            </a:extLst>
          </p:cNvPr>
          <p:cNvSpPr txBox="1">
            <a:spLocks/>
          </p:cNvSpPr>
          <p:nvPr/>
        </p:nvSpPr>
        <p:spPr>
          <a:xfrm>
            <a:off x="88901" y="84573"/>
            <a:ext cx="9880202" cy="1373572"/>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Neighbourhood Watch remains the most widely familiar programme (79%) but awareness has dipped (-8% points YOY) </a:t>
            </a:r>
            <a:br>
              <a:rPr lang="en-GB" sz="2667" dirty="0">
                <a:solidFill>
                  <a:srgbClr val="0B3B6C"/>
                </a:solidFill>
              </a:rPr>
            </a:br>
            <a:r>
              <a:rPr lang="en-GB" sz="2667" dirty="0">
                <a:solidFill>
                  <a:srgbClr val="0B3B6C"/>
                </a:solidFill>
              </a:rPr>
              <a:t>as it has for </a:t>
            </a:r>
            <a:r>
              <a:rPr lang="en-GB" sz="2667" dirty="0" err="1">
                <a:solidFill>
                  <a:srgbClr val="0B3B6C"/>
                </a:solidFill>
              </a:rPr>
              <a:t>Crimestoppers</a:t>
            </a:r>
            <a:r>
              <a:rPr lang="en-GB" sz="2667" dirty="0">
                <a:solidFill>
                  <a:srgbClr val="0B3B6C"/>
                </a:solidFill>
              </a:rPr>
              <a:t> (-7%) and Lincs Alert (-10%).</a:t>
            </a:r>
            <a:endParaRPr lang="en-GB" sz="2667" dirty="0">
              <a:solidFill>
                <a:srgbClr val="ED0973"/>
              </a:solidFill>
            </a:endParaRPr>
          </a:p>
        </p:txBody>
      </p:sp>
      <p:sp>
        <p:nvSpPr>
          <p:cNvPr id="7" name="TextBox 6">
            <a:extLst>
              <a:ext uri="{FF2B5EF4-FFF2-40B4-BE49-F238E27FC236}">
                <a16:creationId xmlns:a16="http://schemas.microsoft.com/office/drawing/2014/main" xmlns="" id="{7F017738-7810-48EF-822A-4E296C55990E}"/>
              </a:ext>
            </a:extLst>
          </p:cNvPr>
          <p:cNvSpPr txBox="1"/>
          <p:nvPr/>
        </p:nvSpPr>
        <p:spPr>
          <a:xfrm>
            <a:off x="9165432" y="1807369"/>
            <a:ext cx="3026570" cy="3785652"/>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Awareness of Community Speed Watch has increased YOY by +8% points but care is needed here, as it was referenced within the introduction to the survey itself.</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GB"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Claimed awareness of several other initiatives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has also risen, albeit from a lower base level: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Mini Police +5%,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Stop Hate +7%,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Victims Lincs + 5%, Friends Against Scams +3%.</a:t>
            </a:r>
          </a:p>
        </p:txBody>
      </p:sp>
      <p:sp>
        <p:nvSpPr>
          <p:cNvPr id="3" name="Slide Number Placeholder 2">
            <a:extLst>
              <a:ext uri="{FF2B5EF4-FFF2-40B4-BE49-F238E27FC236}">
                <a16:creationId xmlns:a16="http://schemas.microsoft.com/office/drawing/2014/main" xmlns="" id="{296ADFF3-FC08-475A-BED7-37836C696672}"/>
              </a:ext>
            </a:extLst>
          </p:cNvPr>
          <p:cNvSpPr>
            <a:spLocks noGrp="1"/>
          </p:cNvSpPr>
          <p:nvPr>
            <p:ph type="sldNum" sz="quarter" idx="12"/>
          </p:nvPr>
        </p:nvSpPr>
        <p:spPr>
          <a:xfrm>
            <a:off x="8944769" y="918381"/>
            <a:ext cx="2844800" cy="476251"/>
          </a:xfrm>
        </p:spPr>
        <p:txBody>
          <a:bodyPr/>
          <a:lstStyle/>
          <a:p>
            <a:fld id="{50DE9A6E-8F21-484F-844E-94FEC60E2113}" type="slidenum">
              <a:rPr lang="en-US" smtClean="0"/>
              <a:t>78</a:t>
            </a:fld>
            <a:endParaRPr lang="en-US" dirty="0"/>
          </a:p>
        </p:txBody>
      </p:sp>
    </p:spTree>
    <p:extLst>
      <p:ext uri="{BB962C8B-B14F-4D97-AF65-F5344CB8AC3E}">
        <p14:creationId xmlns:p14="http://schemas.microsoft.com/office/powerpoint/2010/main" val="30000759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ChartObject" descr="1ee3ba10-465f-4ec5-833a-ab4200fab1af"/>
          <p:cNvGraphicFramePr/>
          <p:nvPr>
            <p:extLst>
              <p:ext uri="{D42A27DB-BD31-4B8C-83A1-F6EECF244321}">
                <p14:modId xmlns:p14="http://schemas.microsoft.com/office/powerpoint/2010/main" val="3143797467"/>
              </p:ext>
            </p:extLst>
          </p:nvPr>
        </p:nvGraphicFramePr>
        <p:xfrm>
          <a:off x="341461" y="1994129"/>
          <a:ext cx="9289356" cy="47273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descr="MarketSight_Chart_SampleSize:1ee3ba10-465f-4ec5-833a-ab4200fab1af">
            <a:extLst>
              <a:ext uri="{FF2B5EF4-FFF2-40B4-BE49-F238E27FC236}">
                <a16:creationId xmlns:a16="http://schemas.microsoft.com/office/drawing/2014/main" xmlns="" id="{5FDDADBC-6A0B-4437-9C64-5E137766C6A8}"/>
              </a:ext>
            </a:extLst>
          </p:cNvPr>
          <p:cNvSpPr>
            <a:spLocks noChangeArrowheads="1"/>
          </p:cNvSpPr>
          <p:nvPr/>
        </p:nvSpPr>
        <p:spPr>
          <a:xfrm>
            <a:off x="264121" y="6401611"/>
            <a:ext cx="9529762" cy="256545"/>
          </a:xfrm>
          <a:prstGeom prst="rect">
            <a:avLst/>
          </a:prstGeom>
          <a:noFill/>
          <a:ln w="9525">
            <a:noFill/>
            <a:miter lim="800000"/>
          </a:ln>
        </p:spPr>
        <p:txBody>
          <a:bodyPr wrap="square">
            <a:spAutoFit/>
          </a:bodyPr>
          <a:lstStyle>
            <a:defPPr>
              <a:defRPr lang="en-US"/>
            </a:defPPr>
          </a:lstStyle>
          <a:p>
            <a:pPr defTabSz="1219170"/>
            <a:r>
              <a:rPr lang="en-US" sz="1067" dirty="0">
                <a:solidFill>
                  <a:prstClr val="black"/>
                </a:solidFill>
                <a:latin typeface="Tahoma"/>
                <a:ea typeface="Tahoma" pitchFamily="34" charset="0"/>
                <a:cs typeface="Tahoma" pitchFamily="34" charset="0"/>
              </a:rPr>
              <a:t>Sample Size = 3,302</a:t>
            </a:r>
          </a:p>
        </p:txBody>
      </p:sp>
      <p:sp>
        <p:nvSpPr>
          <p:cNvPr id="6" name="Text Box 5" descr="MarketSight_Chart_Title:1ee3ba10-465f-4ec5-833a-ab4200fab1af">
            <a:extLst>
              <a:ext uri="{FF2B5EF4-FFF2-40B4-BE49-F238E27FC236}">
                <a16:creationId xmlns:a16="http://schemas.microsoft.com/office/drawing/2014/main" xmlns="" id="{140B7939-3873-4238-B844-24E11F375701}"/>
              </a:ext>
            </a:extLst>
          </p:cNvPr>
          <p:cNvSpPr>
            <a:spLocks noChangeArrowheads="1"/>
          </p:cNvSpPr>
          <p:nvPr/>
        </p:nvSpPr>
        <p:spPr>
          <a:xfrm>
            <a:off x="186780" y="1547038"/>
            <a:ext cx="9444037" cy="523220"/>
          </a:xfrm>
          <a:prstGeom prst="rect">
            <a:avLst/>
          </a:prstGeom>
          <a:noFill/>
          <a:ln w="9525">
            <a:noFill/>
            <a:miter lim="800000"/>
          </a:ln>
        </p:spPr>
        <p:txBody>
          <a:bodyPr wrap="square">
            <a:spAutoFit/>
          </a:bodyPr>
          <a:lstStyle>
            <a:defPPr>
              <a:defRPr lang="en-US"/>
            </a:defPPr>
          </a:lstStyle>
          <a:p>
            <a:pPr algn="ctr" defTabSz="1219170"/>
            <a:r>
              <a:rPr lang="en-GB" sz="1400" b="1" dirty="0">
                <a:solidFill>
                  <a:prstClr val="black"/>
                </a:solidFill>
                <a:latin typeface="Tahoma"/>
              </a:rPr>
              <a:t>Prior to completing this survey today, please indicate whether or not you were aware of each</a:t>
            </a:r>
          </a:p>
          <a:p>
            <a:pPr algn="ctr" defTabSz="1219170"/>
            <a:r>
              <a:rPr lang="en-GB" sz="1400" b="1" dirty="0">
                <a:solidFill>
                  <a:prstClr val="black"/>
                </a:solidFill>
                <a:latin typeface="Tahoma"/>
              </a:rPr>
              <a:t>of the following... (Please provide an answer for each row)</a:t>
            </a:r>
            <a:endParaRPr lang="en-US" sz="1400" b="1" dirty="0">
              <a:solidFill>
                <a:prstClr val="black"/>
              </a:solidFill>
              <a:latin typeface="Tahoma"/>
              <a:cs typeface="Arial"/>
            </a:endParaRPr>
          </a:p>
        </p:txBody>
      </p:sp>
      <p:sp>
        <p:nvSpPr>
          <p:cNvPr id="7" name="Title 1">
            <a:extLst>
              <a:ext uri="{FF2B5EF4-FFF2-40B4-BE49-F238E27FC236}">
                <a16:creationId xmlns:a16="http://schemas.microsoft.com/office/drawing/2014/main" xmlns="" id="{AD12BFF8-0DDF-4CF6-BCFA-3068F419D5AE}"/>
              </a:ext>
            </a:extLst>
          </p:cNvPr>
          <p:cNvSpPr txBox="1">
            <a:spLocks/>
          </p:cNvSpPr>
          <p:nvPr/>
        </p:nvSpPr>
        <p:spPr>
          <a:xfrm>
            <a:off x="341659" y="199844"/>
            <a:ext cx="9627444" cy="99201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Awareness of Marc Jones as the current Police &amp; Crime Commissioner has risen +5% points to 67% in 2019-20.</a:t>
            </a:r>
            <a:endParaRPr lang="en-GB" sz="2667" dirty="0">
              <a:solidFill>
                <a:srgbClr val="ED0973"/>
              </a:solidFill>
            </a:endParaRPr>
          </a:p>
        </p:txBody>
      </p:sp>
      <p:sp>
        <p:nvSpPr>
          <p:cNvPr id="9" name="TextBox 8">
            <a:extLst>
              <a:ext uri="{FF2B5EF4-FFF2-40B4-BE49-F238E27FC236}">
                <a16:creationId xmlns:a16="http://schemas.microsoft.com/office/drawing/2014/main" xmlns="" id="{B0006D7A-24CE-481A-9B1E-B0D737DCA5D8}"/>
              </a:ext>
            </a:extLst>
          </p:cNvPr>
          <p:cNvSpPr txBox="1"/>
          <p:nvPr/>
        </p:nvSpPr>
        <p:spPr>
          <a:xfrm>
            <a:off x="9763868" y="2642183"/>
            <a:ext cx="2469356" cy="2800767"/>
          </a:xfrm>
          <a:prstGeom prst="rect">
            <a:avLst/>
          </a:prstGeom>
          <a:solidFill>
            <a:schemeClr val="accent2"/>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Awareness of the PCCs work and funding relating to victim services is much less widely known (claimed 37% aware on a prompted basis) and the savings achieved versus the Police Authority even less so (claimed 28% aware on a prompted basis).</a:t>
            </a:r>
          </a:p>
        </p:txBody>
      </p:sp>
      <p:sp>
        <p:nvSpPr>
          <p:cNvPr id="3" name="Slide Number Placeholder 2">
            <a:extLst>
              <a:ext uri="{FF2B5EF4-FFF2-40B4-BE49-F238E27FC236}">
                <a16:creationId xmlns:a16="http://schemas.microsoft.com/office/drawing/2014/main" xmlns="" id="{FC7813F9-C2B9-47A1-BBB4-3B7E9E4A5C4E}"/>
              </a:ext>
            </a:extLst>
          </p:cNvPr>
          <p:cNvSpPr>
            <a:spLocks noGrp="1"/>
          </p:cNvSpPr>
          <p:nvPr>
            <p:ph type="sldNum" sz="quarter" idx="12"/>
          </p:nvPr>
        </p:nvSpPr>
        <p:spPr>
          <a:xfrm>
            <a:off x="9005541" y="956808"/>
            <a:ext cx="2844800" cy="476251"/>
          </a:xfrm>
        </p:spPr>
        <p:txBody>
          <a:bodyPr/>
          <a:lstStyle/>
          <a:p>
            <a:fld id="{50DE9A6E-8F21-484F-844E-94FEC60E2113}" type="slidenum">
              <a:rPr lang="en-US" smtClean="0"/>
              <a:t>79</a:t>
            </a:fld>
            <a:endParaRPr lang="en-US" dirty="0"/>
          </a:p>
        </p:txBody>
      </p:sp>
    </p:spTree>
    <p:extLst>
      <p:ext uri="{BB962C8B-B14F-4D97-AF65-F5344CB8AC3E}">
        <p14:creationId xmlns:p14="http://schemas.microsoft.com/office/powerpoint/2010/main" val="39344503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5364" y="164640"/>
            <a:ext cx="9364185" cy="1117805"/>
          </a:xfrm>
        </p:spPr>
        <p:txBody>
          <a:bodyPr>
            <a:normAutofit/>
          </a:bodyPr>
          <a:lstStyle/>
          <a:p>
            <a:r>
              <a:rPr lang="en-GB" sz="3200" dirty="0">
                <a:solidFill>
                  <a:srgbClr val="0B3B6C"/>
                </a:solidFill>
              </a:rPr>
              <a:t>Survey structure</a:t>
            </a:r>
            <a:br>
              <a:rPr lang="en-GB" sz="3200" dirty="0">
                <a:solidFill>
                  <a:srgbClr val="0B3B6C"/>
                </a:solidFill>
              </a:rPr>
            </a:br>
            <a:r>
              <a:rPr lang="en-GB" sz="3200" dirty="0">
                <a:solidFill>
                  <a:srgbClr val="ED0873"/>
                </a:solidFill>
              </a:rPr>
              <a:t>Balancing comprehensiveness &amp; completion rate</a:t>
            </a:r>
            <a:endParaRPr lang="en-GB" sz="3200" u="sng" dirty="0">
              <a:solidFill>
                <a:srgbClr val="ED0973"/>
              </a:solidFill>
            </a:endParaRPr>
          </a:p>
        </p:txBody>
      </p:sp>
      <p:sp>
        <p:nvSpPr>
          <p:cNvPr id="3" name="Content Placeholder 2"/>
          <p:cNvSpPr>
            <a:spLocks noGrp="1"/>
          </p:cNvSpPr>
          <p:nvPr>
            <p:ph idx="1"/>
          </p:nvPr>
        </p:nvSpPr>
        <p:spPr>
          <a:xfrm>
            <a:off x="335363" y="1282445"/>
            <a:ext cx="7104787" cy="5410915"/>
          </a:xfrm>
        </p:spPr>
        <p:txBody>
          <a:bodyPr>
            <a:noAutofit/>
          </a:bodyPr>
          <a:lstStyle/>
          <a:p>
            <a:pPr marL="0" indent="0">
              <a:buNone/>
            </a:pPr>
            <a:r>
              <a:rPr lang="en-GB" sz="1200" dirty="0"/>
              <a:t>Question themes</a:t>
            </a:r>
          </a:p>
          <a:p>
            <a:r>
              <a:rPr lang="en-GB" sz="1200" dirty="0"/>
              <a:t>Age </a:t>
            </a:r>
            <a:r>
              <a:rPr lang="en-GB" sz="1200" i="1" dirty="0"/>
              <a:t>(Under 16s screened out)</a:t>
            </a:r>
          </a:p>
          <a:p>
            <a:r>
              <a:rPr lang="en-GB" sz="1200" dirty="0"/>
              <a:t>Residence </a:t>
            </a:r>
            <a:r>
              <a:rPr lang="en-GB" sz="1200" i="1" dirty="0"/>
              <a:t>(Non-Lincolnshire screened out)</a:t>
            </a:r>
          </a:p>
          <a:p>
            <a:r>
              <a:rPr lang="en-GB" sz="1200" dirty="0"/>
              <a:t>Duration of residence</a:t>
            </a:r>
          </a:p>
          <a:p>
            <a:r>
              <a:rPr lang="en-GB" sz="1200" dirty="0"/>
              <a:t>Safeness in the County &amp; Local Community</a:t>
            </a:r>
          </a:p>
          <a:p>
            <a:r>
              <a:rPr lang="en-GB" sz="1200" dirty="0"/>
              <a:t>Worry of crime</a:t>
            </a:r>
          </a:p>
          <a:p>
            <a:r>
              <a:rPr lang="en-GB" sz="1200" dirty="0"/>
              <a:t>Incidence of crime experienced</a:t>
            </a:r>
          </a:p>
          <a:p>
            <a:r>
              <a:rPr lang="en-GB" sz="1200" dirty="0"/>
              <a:t>Perspective on local area</a:t>
            </a:r>
          </a:p>
          <a:p>
            <a:r>
              <a:rPr lang="en-GB" sz="1200" dirty="0"/>
              <a:t>Police effectiveness in combating crime</a:t>
            </a:r>
          </a:p>
          <a:p>
            <a:r>
              <a:rPr lang="en-GB" sz="1200" dirty="0"/>
              <a:t>Police funding perceptions</a:t>
            </a:r>
            <a:endParaRPr lang="en-GB" sz="1200" i="1" dirty="0"/>
          </a:p>
          <a:p>
            <a:r>
              <a:rPr lang="en-GB" sz="1200" dirty="0"/>
              <a:t>Council Tax Band / Prepared to Pay</a:t>
            </a:r>
          </a:p>
          <a:p>
            <a:r>
              <a:rPr lang="en-GB" sz="1200" dirty="0"/>
              <a:t>Police officer qualifications</a:t>
            </a:r>
          </a:p>
          <a:p>
            <a:r>
              <a:rPr lang="en-GB" sz="1200" dirty="0"/>
              <a:t>Crime prevention measures</a:t>
            </a:r>
          </a:p>
          <a:p>
            <a:r>
              <a:rPr lang="en-GB" sz="1200" dirty="0"/>
              <a:t>Initiative awareness</a:t>
            </a:r>
          </a:p>
          <a:p>
            <a:r>
              <a:rPr lang="en-GB" sz="1200" dirty="0"/>
              <a:t>Awareness of PCC role</a:t>
            </a:r>
            <a:endParaRPr lang="en-GB" sz="1200" i="1" dirty="0"/>
          </a:p>
          <a:p>
            <a:r>
              <a:rPr lang="en-GB" sz="1200" dirty="0"/>
              <a:t>Relationship Status</a:t>
            </a:r>
          </a:p>
          <a:p>
            <a:r>
              <a:rPr lang="en-GB" sz="1200" dirty="0"/>
              <a:t>Employment Status</a:t>
            </a:r>
          </a:p>
          <a:p>
            <a:r>
              <a:rPr lang="en-GB" sz="1200" dirty="0"/>
              <a:t>Social Grade</a:t>
            </a:r>
          </a:p>
          <a:p>
            <a:r>
              <a:rPr lang="en-GB" sz="1200" dirty="0"/>
              <a:t>Household composition</a:t>
            </a:r>
          </a:p>
          <a:p>
            <a:r>
              <a:rPr lang="en-GB" sz="1200" dirty="0"/>
              <a:t>Gender</a:t>
            </a:r>
          </a:p>
          <a:p>
            <a:r>
              <a:rPr lang="en-GB" sz="1200" dirty="0"/>
              <a:t>Ethnicity</a:t>
            </a:r>
          </a:p>
          <a:p>
            <a:r>
              <a:rPr lang="en-GB" sz="1200" dirty="0"/>
              <a:t>Other Matters</a:t>
            </a:r>
          </a:p>
          <a:p>
            <a:r>
              <a:rPr lang="en-GB" sz="1200" dirty="0"/>
              <a:t>Willingness to join Panel</a:t>
            </a:r>
          </a:p>
          <a:p>
            <a:endParaRPr lang="en-GB" sz="1200" dirty="0"/>
          </a:p>
        </p:txBody>
      </p:sp>
      <p:pic>
        <p:nvPicPr>
          <p:cNvPr id="2" name="Picture 1">
            <a:extLst>
              <a:ext uri="{FF2B5EF4-FFF2-40B4-BE49-F238E27FC236}">
                <a16:creationId xmlns:a16="http://schemas.microsoft.com/office/drawing/2014/main" xmlns="" id="{9DB1A122-B8F6-476C-AE81-B1D12DA56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322" y="3343013"/>
            <a:ext cx="1630450" cy="3300069"/>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ED88B89B-5160-439E-ABB7-CAC2378D31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456" y="1208038"/>
            <a:ext cx="3744575" cy="252170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B05381D9-8387-4EB9-9261-EDFF3889C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5880" y="3920153"/>
            <a:ext cx="3829119" cy="2722929"/>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xmlns="" id="{88E65687-7873-4C86-A2C1-6AB33744842B}"/>
              </a:ext>
            </a:extLst>
          </p:cNvPr>
          <p:cNvSpPr>
            <a:spLocks noGrp="1"/>
          </p:cNvSpPr>
          <p:nvPr>
            <p:ph type="sldNum" sz="quarter" idx="12"/>
          </p:nvPr>
        </p:nvSpPr>
        <p:spPr/>
        <p:txBody>
          <a:bodyPr/>
          <a:lstStyle/>
          <a:p>
            <a:fld id="{857A2A22-3899-4136-BDB9-36AC9C8678DA}" type="slidenum">
              <a:rPr lang="en-GB" smtClean="0"/>
              <a:t>8</a:t>
            </a:fld>
            <a:endParaRPr lang="en-GB"/>
          </a:p>
        </p:txBody>
      </p:sp>
    </p:spTree>
    <p:extLst>
      <p:ext uri="{BB962C8B-B14F-4D97-AF65-F5344CB8AC3E}">
        <p14:creationId xmlns:p14="http://schemas.microsoft.com/office/powerpoint/2010/main" val="32901905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D514E06-2E3A-4771-9F67-0ECAF91B1C6A}"/>
              </a:ext>
            </a:extLst>
          </p:cNvPr>
          <p:cNvSpPr/>
          <p:nvPr/>
        </p:nvSpPr>
        <p:spPr>
          <a:xfrm>
            <a:off x="239349" y="1492167"/>
            <a:ext cx="9793088" cy="830997"/>
          </a:xfrm>
          <a:prstGeom prst="rect">
            <a:avLst/>
          </a:prstGeom>
        </p:spPr>
        <p:txBody>
          <a:bodyPr wrap="square">
            <a:spAutoFit/>
          </a:bodyPr>
          <a:lstStyle/>
          <a:p>
            <a:pPr algn="ctr" defTabSz="1219170"/>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Prior to completing this survey today, please indicate whether or not you were aware of each of the following... That Marc Jones is the current Police &amp; Crime Commissioner </a:t>
            </a:r>
            <a:b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for Lincolnshire.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(2019-20)</a:t>
            </a:r>
          </a:p>
        </p:txBody>
      </p:sp>
      <p:graphicFrame>
        <p:nvGraphicFramePr>
          <p:cNvPr id="7" name="Chart 6">
            <a:extLst>
              <a:ext uri="{FF2B5EF4-FFF2-40B4-BE49-F238E27FC236}">
                <a16:creationId xmlns:a16="http://schemas.microsoft.com/office/drawing/2014/main" xmlns="" id="{78FE5340-751A-42B9-B71F-F31F7527067B}"/>
              </a:ext>
            </a:extLst>
          </p:cNvPr>
          <p:cNvGraphicFramePr>
            <a:graphicFrameLocks/>
          </p:cNvGraphicFramePr>
          <p:nvPr>
            <p:extLst>
              <p:ext uri="{D42A27DB-BD31-4B8C-83A1-F6EECF244321}">
                <p14:modId xmlns:p14="http://schemas.microsoft.com/office/powerpoint/2010/main" val="2413999299"/>
              </p:ext>
            </p:extLst>
          </p:nvPr>
        </p:nvGraphicFramePr>
        <p:xfrm>
          <a:off x="364331" y="2527933"/>
          <a:ext cx="9372600" cy="408003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E487E7B5-7A15-4F32-8DBD-9EA017733EFC}"/>
              </a:ext>
            </a:extLst>
          </p:cNvPr>
          <p:cNvSpPr txBox="1">
            <a:spLocks/>
          </p:cNvSpPr>
          <p:nvPr/>
        </p:nvSpPr>
        <p:spPr>
          <a:xfrm>
            <a:off x="341659" y="199843"/>
            <a:ext cx="9627444" cy="1292323"/>
          </a:xfrm>
          <a:prstGeom prst="rect">
            <a:avLst/>
          </a:prstGeom>
        </p:spPr>
        <p:txBody>
          <a:bodyPr vert="horz" lIns="121920" tIns="60960" rIns="121920" bIns="60960" rtlCol="0">
            <a:normAutofit fontScale="85000" lnSpcReduction="20000"/>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solidFill>
                  <a:srgbClr val="0B3B6C"/>
                </a:solidFill>
              </a:rPr>
              <a:t>Women, people of non White British ethnicity, those in the C2DE segment and residents of South Kesteven or South Holland, are all less likely than average to be aware of Marc Jones as the current Police &amp; Crime Commissioner.</a:t>
            </a:r>
            <a:endParaRPr lang="en-GB" sz="2667" dirty="0">
              <a:solidFill>
                <a:srgbClr val="ED0973"/>
              </a:solidFill>
            </a:endParaRPr>
          </a:p>
        </p:txBody>
      </p:sp>
      <p:sp>
        <p:nvSpPr>
          <p:cNvPr id="3" name="Slide Number Placeholder 2">
            <a:extLst>
              <a:ext uri="{FF2B5EF4-FFF2-40B4-BE49-F238E27FC236}">
                <a16:creationId xmlns:a16="http://schemas.microsoft.com/office/drawing/2014/main" xmlns="" id="{709A1BEC-8356-472D-95C0-375201DDED46}"/>
              </a:ext>
            </a:extLst>
          </p:cNvPr>
          <p:cNvSpPr>
            <a:spLocks noGrp="1"/>
          </p:cNvSpPr>
          <p:nvPr>
            <p:ph type="sldNum" sz="quarter" idx="12"/>
          </p:nvPr>
        </p:nvSpPr>
        <p:spPr>
          <a:xfrm>
            <a:off x="9005541" y="913531"/>
            <a:ext cx="2844800" cy="476251"/>
          </a:xfrm>
        </p:spPr>
        <p:txBody>
          <a:bodyPr/>
          <a:lstStyle/>
          <a:p>
            <a:fld id="{50DE9A6E-8F21-484F-844E-94FEC60E2113}" type="slidenum">
              <a:rPr lang="en-US" smtClean="0"/>
              <a:t>80</a:t>
            </a:fld>
            <a:endParaRPr lang="en-US" dirty="0"/>
          </a:p>
        </p:txBody>
      </p:sp>
    </p:spTree>
    <p:extLst>
      <p:ext uri="{BB962C8B-B14F-4D97-AF65-F5344CB8AC3E}">
        <p14:creationId xmlns:p14="http://schemas.microsoft.com/office/powerpoint/2010/main" val="394392059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7" name="Rectangle 6">
            <a:extLst>
              <a:ext uri="{FF2B5EF4-FFF2-40B4-BE49-F238E27FC236}">
                <a16:creationId xmlns:a16="http://schemas.microsoft.com/office/drawing/2014/main" xmlns="" id="{D1F0642B-3A76-49EA-B38F-91D00A68D5C0}"/>
              </a:ext>
            </a:extLst>
          </p:cNvPr>
          <p:cNvSpPr/>
          <p:nvPr/>
        </p:nvSpPr>
        <p:spPr>
          <a:xfrm>
            <a:off x="0" y="1341559"/>
            <a:ext cx="9313035" cy="830997"/>
          </a:xfrm>
          <a:prstGeom prst="rect">
            <a:avLst/>
          </a:prstGeom>
        </p:spPr>
        <p:txBody>
          <a:bodyPr wrap="square">
            <a:spAutoFit/>
          </a:bodyPr>
          <a:lstStyle/>
          <a:p>
            <a:pPr lvl="0" algn="ctr">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…..please enter your contact details below and you will be provided with information on how to 'Sign Up' and help make Lincolnshire a safer place for everyone.</a:t>
            </a:r>
          </a:p>
          <a:p>
            <a:pPr lvl="0" algn="ctr">
              <a:defRP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Interest in joining the Panel by Local Authority 2019-20</a:t>
            </a:r>
          </a:p>
        </p:txBody>
      </p:sp>
      <p:sp>
        <p:nvSpPr>
          <p:cNvPr id="8" name="Title 1">
            <a:extLst>
              <a:ext uri="{FF2B5EF4-FFF2-40B4-BE49-F238E27FC236}">
                <a16:creationId xmlns:a16="http://schemas.microsoft.com/office/drawing/2014/main" xmlns="" id="{CD7AB784-0D21-4273-829E-2B5BA3D4B278}"/>
              </a:ext>
            </a:extLst>
          </p:cNvPr>
          <p:cNvSpPr txBox="1">
            <a:spLocks/>
          </p:cNvSpPr>
          <p:nvPr/>
        </p:nvSpPr>
        <p:spPr>
          <a:xfrm>
            <a:off x="279704" y="61273"/>
            <a:ext cx="9621437" cy="1369962"/>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478 participants have expressed interest in joining the Lincolnshire’s SAFER TOGETHER research panel, with 22% of them being residents of East Lindsey.</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graphicFrame>
        <p:nvGraphicFramePr>
          <p:cNvPr id="5" name="ChartObject" descr="MarketSight_Chart">
            <a:extLst>
              <a:ext uri="{FF2B5EF4-FFF2-40B4-BE49-F238E27FC236}">
                <a16:creationId xmlns:a16="http://schemas.microsoft.com/office/drawing/2014/main" xmlns="" id="{30612E40-52B3-429C-BBCF-478ACDC97CD6}"/>
              </a:ext>
            </a:extLst>
          </p:cNvPr>
          <p:cNvGraphicFramePr/>
          <p:nvPr/>
        </p:nvGraphicFramePr>
        <p:xfrm>
          <a:off x="221690" y="2226365"/>
          <a:ext cx="9091345" cy="422247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xmlns="" id="{F18022CD-13B8-4567-B578-C9C12805546D}"/>
              </a:ext>
            </a:extLst>
          </p:cNvPr>
          <p:cNvSpPr>
            <a:spLocks noGrp="1"/>
          </p:cNvSpPr>
          <p:nvPr>
            <p:ph type="sldNum" sz="quarter" idx="12"/>
          </p:nvPr>
        </p:nvSpPr>
        <p:spPr>
          <a:xfrm>
            <a:off x="9067496" y="954984"/>
            <a:ext cx="2844800" cy="476251"/>
          </a:xfrm>
        </p:spPr>
        <p:txBody>
          <a:bodyPr/>
          <a:lstStyle/>
          <a:p>
            <a:fld id="{50DE9A6E-8F21-484F-844E-94FEC60E2113}" type="slidenum">
              <a:rPr lang="en-US" smtClean="0"/>
              <a:t>81</a:t>
            </a:fld>
            <a:endParaRPr lang="en-US" dirty="0"/>
          </a:p>
        </p:txBody>
      </p:sp>
    </p:spTree>
    <p:extLst>
      <p:ext uri="{BB962C8B-B14F-4D97-AF65-F5344CB8AC3E}">
        <p14:creationId xmlns:p14="http://schemas.microsoft.com/office/powerpoint/2010/main" val="288840266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sp>
        <p:nvSpPr>
          <p:cNvPr id="6" name="Title 1">
            <a:extLst>
              <a:ext uri="{FF2B5EF4-FFF2-40B4-BE49-F238E27FC236}">
                <a16:creationId xmlns:a16="http://schemas.microsoft.com/office/drawing/2014/main" xmlns="" id="{4E2955E8-4FBF-457B-89FD-D9C2926CFB38}"/>
              </a:ext>
            </a:extLst>
          </p:cNvPr>
          <p:cNvSpPr txBox="1">
            <a:spLocks/>
          </p:cNvSpPr>
          <p:nvPr/>
        </p:nvSpPr>
        <p:spPr>
          <a:xfrm>
            <a:off x="335361" y="257175"/>
            <a:ext cx="9599054" cy="105538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3399"/>
              </a:buClr>
              <a:buSzTx/>
              <a:buFont typeface="Arial" pitchFamily="34" charset="0"/>
              <a:buNone/>
              <a:tabLst/>
              <a:defRPr/>
            </a:pPr>
            <a:r>
              <a:rPr kumimoji="0" lang="en-GB" sz="2667" b="0" i="0" u="none" strike="noStrike" kern="1200" cap="none" spc="0" normalizeH="0" baseline="0" noProof="0" dirty="0">
                <a:ln>
                  <a:noFill/>
                </a:ln>
                <a:solidFill>
                  <a:srgbClr val="0B3B6C"/>
                </a:solidFill>
                <a:effectLst/>
                <a:uLnTx/>
                <a:uFillTx/>
                <a:latin typeface="Tahoma" pitchFamily="34" charset="0"/>
                <a:ea typeface="Tahoma" pitchFamily="34" charset="0"/>
                <a:cs typeface="Tahoma" pitchFamily="34" charset="0"/>
              </a:rPr>
              <a:t>An indicative mix of the free text answers provided for the free text question at the conclusion of the survey. </a:t>
            </a: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pic>
        <p:nvPicPr>
          <p:cNvPr id="4" name="Picture 3">
            <a:extLst>
              <a:ext uri="{FF2B5EF4-FFF2-40B4-BE49-F238E27FC236}">
                <a16:creationId xmlns:a16="http://schemas.microsoft.com/office/drawing/2014/main" xmlns="" id="{66BA9A9A-0AC3-477A-A68F-6654E5498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2" y="1312561"/>
            <a:ext cx="9806583" cy="2752725"/>
          </a:xfrm>
          <a:prstGeom prst="rect">
            <a:avLst/>
          </a:prstGeom>
        </p:spPr>
      </p:pic>
      <p:sp>
        <p:nvSpPr>
          <p:cNvPr id="3" name="Slide Number Placeholder 2">
            <a:extLst>
              <a:ext uri="{FF2B5EF4-FFF2-40B4-BE49-F238E27FC236}">
                <a16:creationId xmlns:a16="http://schemas.microsoft.com/office/drawing/2014/main" xmlns="" id="{9CDB4246-FBF7-4E96-8198-6A2A4476EA5F}"/>
              </a:ext>
            </a:extLst>
          </p:cNvPr>
          <p:cNvSpPr>
            <a:spLocks noGrp="1"/>
          </p:cNvSpPr>
          <p:nvPr>
            <p:ph type="sldNum" sz="quarter" idx="12"/>
          </p:nvPr>
        </p:nvSpPr>
        <p:spPr>
          <a:xfrm>
            <a:off x="9066212" y="958850"/>
            <a:ext cx="2844800" cy="476251"/>
          </a:xfrm>
        </p:spPr>
        <p:txBody>
          <a:bodyPr/>
          <a:lstStyle/>
          <a:p>
            <a:fld id="{50DE9A6E-8F21-484F-844E-94FEC60E2113}" type="slidenum">
              <a:rPr lang="en-US" smtClean="0"/>
              <a:t>82</a:t>
            </a:fld>
            <a:endParaRPr lang="en-US" dirty="0"/>
          </a:p>
        </p:txBody>
      </p:sp>
    </p:spTree>
    <p:extLst>
      <p:ext uri="{BB962C8B-B14F-4D97-AF65-F5344CB8AC3E}">
        <p14:creationId xmlns:p14="http://schemas.microsoft.com/office/powerpoint/2010/main" val="24771875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3" name="Table 2">
            <a:extLst>
              <a:ext uri="{FF2B5EF4-FFF2-40B4-BE49-F238E27FC236}">
                <a16:creationId xmlns:a16="http://schemas.microsoft.com/office/drawing/2014/main" xmlns="" id="{4F047608-8A93-4815-81B2-66A91CDE76B7}"/>
              </a:ext>
            </a:extLst>
          </p:cNvPr>
          <p:cNvGraphicFramePr>
            <a:graphicFrameLocks noGrp="1"/>
          </p:cNvGraphicFramePr>
          <p:nvPr>
            <p:extLst>
              <p:ext uri="{D42A27DB-BD31-4B8C-83A1-F6EECF244321}">
                <p14:modId xmlns:p14="http://schemas.microsoft.com/office/powerpoint/2010/main" val="2997932201"/>
              </p:ext>
            </p:extLst>
          </p:nvPr>
        </p:nvGraphicFramePr>
        <p:xfrm>
          <a:off x="350045" y="1614488"/>
          <a:ext cx="9351168" cy="4215845"/>
        </p:xfrm>
        <a:graphic>
          <a:graphicData uri="http://schemas.openxmlformats.org/drawingml/2006/table">
            <a:tbl>
              <a:tblPr/>
              <a:tblGrid>
                <a:gridCol w="9351168">
                  <a:extLst>
                    <a:ext uri="{9D8B030D-6E8A-4147-A177-3AD203B41FA5}">
                      <a16:colId xmlns:a16="http://schemas.microsoft.com/office/drawing/2014/main" xmlns="" val="2893774901"/>
                    </a:ext>
                  </a:extLst>
                </a:gridCol>
              </a:tblGrid>
              <a:tr h="762068">
                <a:tc>
                  <a:txBody>
                    <a:bodyPr/>
                    <a:lstStyle/>
                    <a:p>
                      <a:pPr algn="l" fontAlgn="t"/>
                      <a:r>
                        <a:rPr lang="en-GB" sz="1200" b="0" i="0" u="none" strike="noStrike" dirty="0">
                          <a:solidFill>
                            <a:srgbClr val="000000"/>
                          </a:solidFill>
                          <a:effectLst/>
                          <a:latin typeface="Tahoma" panose="020B0604030504040204" pitchFamily="34" charset="0"/>
                        </a:rPr>
                        <a:t>As a Neighbourhood Watch Coordinator, I am very concerned that the </a:t>
                      </a:r>
                      <a:r>
                        <a:rPr lang="en-GB" sz="1200" b="0" i="0" u="none" strike="noStrike" dirty="0">
                          <a:solidFill>
                            <a:srgbClr val="000000"/>
                          </a:solidFill>
                          <a:effectLst/>
                          <a:highlight>
                            <a:srgbClr val="FFFF00"/>
                          </a:highlight>
                          <a:latin typeface="Tahoma" panose="020B0604030504040204" pitchFamily="34" charset="0"/>
                        </a:rPr>
                        <a:t>Nettleham Community Safety Team has been retired/redundant/redeployed and that no effective link has been introduced to continue liaison with local groups.  </a:t>
                      </a:r>
                      <a:r>
                        <a:rPr lang="en-GB" sz="1200" b="0" i="0" u="none" strike="noStrike" dirty="0">
                          <a:solidFill>
                            <a:srgbClr val="000000"/>
                          </a:solidFill>
                          <a:effectLst/>
                          <a:latin typeface="Tahoma" panose="020B0604030504040204" pitchFamily="34" charset="0"/>
                        </a:rPr>
                        <a:t>Our village NHW group has 60 members but new residents are unable to sign up because the forms are not being processed at Nettleham.  The scheme is in danger of collapse!</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6507342"/>
                  </a:ext>
                </a:extLst>
              </a:tr>
              <a:tr h="572979">
                <a:tc>
                  <a:txBody>
                    <a:bodyPr/>
                    <a:lstStyle/>
                    <a:p>
                      <a:pPr algn="l" fontAlgn="t"/>
                      <a:r>
                        <a:rPr lang="en-GB" sz="1200" b="0" i="0" u="none" strike="noStrike" dirty="0">
                          <a:solidFill>
                            <a:srgbClr val="000000"/>
                          </a:solidFill>
                          <a:effectLst/>
                          <a:latin typeface="Tahoma" panose="020B0604030504040204" pitchFamily="34" charset="0"/>
                        </a:rPr>
                        <a:t>As well as recruiting police officers, </a:t>
                      </a:r>
                      <a:r>
                        <a:rPr lang="en-GB" sz="1200" b="0" i="0" u="none" strike="noStrike" dirty="0">
                          <a:solidFill>
                            <a:srgbClr val="000000"/>
                          </a:solidFill>
                          <a:effectLst/>
                          <a:highlight>
                            <a:srgbClr val="FFFF00"/>
                          </a:highlight>
                          <a:latin typeface="Tahoma" panose="020B0604030504040204" pitchFamily="34" charset="0"/>
                        </a:rPr>
                        <a:t>there should be a further recruitment of PCSO's as their role in this county is invaluable </a:t>
                      </a:r>
                      <a:r>
                        <a:rPr lang="en-GB" sz="1200" b="0" i="0" u="none" strike="noStrike" dirty="0">
                          <a:solidFill>
                            <a:srgbClr val="000000"/>
                          </a:solidFill>
                          <a:effectLst/>
                          <a:latin typeface="Tahoma" panose="020B0604030504040204" pitchFamily="34" charset="0"/>
                        </a:rPr>
                        <a:t>- They are definitely worth keeping and numbers increasing. PCSO's should also be given the powers of arrest - they are often kept waiting for the next available officer to attend in order to make an arrest.</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2478130"/>
                  </a:ext>
                </a:extLst>
              </a:tr>
              <a:tr h="383890">
                <a:tc>
                  <a:txBody>
                    <a:bodyPr/>
                    <a:lstStyle/>
                    <a:p>
                      <a:pPr algn="l" fontAlgn="t"/>
                      <a:r>
                        <a:rPr lang="en-GB" sz="1200" b="0" i="0" u="none" strike="noStrike" dirty="0">
                          <a:solidFill>
                            <a:srgbClr val="000000"/>
                          </a:solidFill>
                          <a:effectLst/>
                          <a:latin typeface="Tahoma" panose="020B0604030504040204" pitchFamily="34" charset="0"/>
                        </a:rPr>
                        <a:t>Bring back local police who patrols the streets and speak to shopkeepers publicans and the public and get to know who the trouble makers are</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6026411"/>
                  </a:ext>
                </a:extLst>
              </a:tr>
              <a:tr h="383890">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Decriminalise drug use in Lincoln. </a:t>
                      </a:r>
                      <a:r>
                        <a:rPr lang="en-GB" sz="1200" b="0" i="0" u="none" strike="noStrike" dirty="0">
                          <a:solidFill>
                            <a:srgbClr val="000000"/>
                          </a:solidFill>
                          <a:effectLst/>
                          <a:latin typeface="Tahoma" panose="020B0604030504040204" pitchFamily="34" charset="0"/>
                        </a:rPr>
                        <a:t>Slash powers from gangs and give it back to the people. Addicts aren’t bad human beings, need more help and less stigma. Open a dialogue and make Lincoln a forward thinking city </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427264"/>
                  </a:ext>
                </a:extLst>
              </a:tr>
              <a:tr h="762068">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Feel very strongly that our seaside towns are seeing an increase of problem individuals from other areas</a:t>
                      </a:r>
                      <a:r>
                        <a:rPr lang="en-GB" sz="1200" b="0" i="0" u="none" strike="noStrike" dirty="0">
                          <a:solidFill>
                            <a:srgbClr val="000000"/>
                          </a:solidFill>
                          <a:effectLst/>
                          <a:latin typeface="Tahoma" panose="020B0604030504040204" pitchFamily="34" charset="0"/>
                        </a:rPr>
                        <a:t>, and the number of HMO’s in the area also is increasing. Are there any links between the police and planning/housing that can stop/ slow the changing demographic of Skegness? Street drinking and drug use is increasing and moving into streets and parts of town  previously unaffected.</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5688771"/>
                  </a:ext>
                </a:extLst>
              </a:tr>
              <a:tr h="383890">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FORCE cyclist to use lights!  </a:t>
                      </a:r>
                      <a:r>
                        <a:rPr lang="en-GB" sz="1200" b="0" i="0" u="none" strike="noStrike" dirty="0">
                          <a:solidFill>
                            <a:srgbClr val="000000"/>
                          </a:solidFill>
                          <a:effectLst/>
                          <a:latin typeface="Tahoma" panose="020B0604030504040204" pitchFamily="34" charset="0"/>
                        </a:rPr>
                        <a:t>They should not be allowed on roads after dusk without lights, they're down right dangerous to other road users.</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8521894"/>
                  </a:ext>
                </a:extLst>
              </a:tr>
              <a:tr h="394081">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Having called 101 to report a crime I find it shocking to be on hold for 40 mins having done this a few times in the last year and been on hold 40-60mins every time it makes me think you just don’t care and if I need to call I should just use 999</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4179174"/>
                  </a:ext>
                </a:extLst>
              </a:tr>
              <a:tr h="572979">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I am a volunteer PCSO within Lincs Police and I think more attention should be given to retain volunteers </a:t>
                      </a:r>
                      <a:r>
                        <a:rPr lang="en-GB" sz="1200" b="0" i="0" u="none" strike="noStrike" dirty="0">
                          <a:solidFill>
                            <a:srgbClr val="000000"/>
                          </a:solidFill>
                          <a:effectLst/>
                          <a:latin typeface="Tahoma" panose="020B0604030504040204" pitchFamily="34" charset="0"/>
                        </a:rPr>
                        <a:t>as a lot of time and money goes into the training and providing uniform etc but from my experience there isn't a lot of support/monitoring on the job. We are asked to give a minimum of 4 hrs/week but nothing seems to happen when this is not adhered to</a:t>
                      </a:r>
                    </a:p>
                  </a:txBody>
                  <a:tcPr marL="5524" marR="5524" marT="5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54353"/>
                  </a:ext>
                </a:extLst>
              </a:tr>
            </a:tbl>
          </a:graphicData>
        </a:graphic>
      </p:graphicFrame>
      <p:sp>
        <p:nvSpPr>
          <p:cNvPr id="4" name="Rectangle 3">
            <a:extLst>
              <a:ext uri="{FF2B5EF4-FFF2-40B4-BE49-F238E27FC236}">
                <a16:creationId xmlns:a16="http://schemas.microsoft.com/office/drawing/2014/main" xmlns="" id="{517B2112-2D69-408F-A71A-1759ACBFA68B}"/>
              </a:ext>
            </a:extLst>
          </p:cNvPr>
          <p:cNvSpPr/>
          <p:nvPr/>
        </p:nvSpPr>
        <p:spPr>
          <a:xfrm>
            <a:off x="634482" y="428275"/>
            <a:ext cx="8752114" cy="923330"/>
          </a:xfrm>
          <a:prstGeom prst="rect">
            <a:avLst/>
          </a:prstGeom>
        </p:spPr>
        <p:txBody>
          <a:bodyPr wrap="square">
            <a:spAutoFit/>
          </a:bodyPr>
          <a:lstStyle/>
          <a:p>
            <a:r>
              <a:rPr lang="en-GB" dirty="0">
                <a:latin typeface="Tahoma" panose="020B0604030504040204" pitchFamily="34" charset="0"/>
                <a:ea typeface="Tahoma" panose="020B0604030504040204" pitchFamily="34" charset="0"/>
                <a:cs typeface="Tahoma" panose="020B0604030504040204" pitchFamily="34" charset="0"/>
              </a:rPr>
              <a:t>Is there any other matter or issue that you would like to bring to the attention of the Police and Crime Commissioner for Lincolnshire? If so, please briefly describe it in the text box below. (selected comments)</a:t>
            </a:r>
          </a:p>
        </p:txBody>
      </p:sp>
      <p:sp>
        <p:nvSpPr>
          <p:cNvPr id="5" name="Slide Number Placeholder 4">
            <a:extLst>
              <a:ext uri="{FF2B5EF4-FFF2-40B4-BE49-F238E27FC236}">
                <a16:creationId xmlns:a16="http://schemas.microsoft.com/office/drawing/2014/main" xmlns="" id="{187E3341-FEC4-43DC-B58F-2F7B733B23F2}"/>
              </a:ext>
            </a:extLst>
          </p:cNvPr>
          <p:cNvSpPr>
            <a:spLocks noGrp="1"/>
          </p:cNvSpPr>
          <p:nvPr>
            <p:ph type="sldNum" sz="quarter" idx="12"/>
          </p:nvPr>
        </p:nvSpPr>
        <p:spPr>
          <a:xfrm>
            <a:off x="9073357" y="889940"/>
            <a:ext cx="2844800" cy="476251"/>
          </a:xfrm>
        </p:spPr>
        <p:txBody>
          <a:bodyPr/>
          <a:lstStyle/>
          <a:p>
            <a:fld id="{50DE9A6E-8F21-484F-844E-94FEC60E2113}" type="slidenum">
              <a:rPr lang="en-US" smtClean="0"/>
              <a:t>83</a:t>
            </a:fld>
            <a:endParaRPr lang="en-US" dirty="0"/>
          </a:p>
        </p:txBody>
      </p:sp>
    </p:spTree>
    <p:extLst>
      <p:ext uri="{BB962C8B-B14F-4D97-AF65-F5344CB8AC3E}">
        <p14:creationId xmlns:p14="http://schemas.microsoft.com/office/powerpoint/2010/main" val="163382166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Table 3">
            <a:extLst>
              <a:ext uri="{FF2B5EF4-FFF2-40B4-BE49-F238E27FC236}">
                <a16:creationId xmlns:a16="http://schemas.microsoft.com/office/drawing/2014/main" xmlns="" id="{9724009D-BA68-4BAD-9042-091C0A86D3E7}"/>
              </a:ext>
            </a:extLst>
          </p:cNvPr>
          <p:cNvGraphicFramePr>
            <a:graphicFrameLocks noGrp="1"/>
          </p:cNvGraphicFramePr>
          <p:nvPr>
            <p:extLst>
              <p:ext uri="{D42A27DB-BD31-4B8C-83A1-F6EECF244321}">
                <p14:modId xmlns:p14="http://schemas.microsoft.com/office/powerpoint/2010/main" val="595272940"/>
              </p:ext>
            </p:extLst>
          </p:nvPr>
        </p:nvGraphicFramePr>
        <p:xfrm>
          <a:off x="328613" y="557213"/>
          <a:ext cx="9358312" cy="6006602"/>
        </p:xfrm>
        <a:graphic>
          <a:graphicData uri="http://schemas.openxmlformats.org/drawingml/2006/table">
            <a:tbl>
              <a:tblPr/>
              <a:tblGrid>
                <a:gridCol w="9358312">
                  <a:extLst>
                    <a:ext uri="{9D8B030D-6E8A-4147-A177-3AD203B41FA5}">
                      <a16:colId xmlns:a16="http://schemas.microsoft.com/office/drawing/2014/main" xmlns="" val="1760275319"/>
                    </a:ext>
                  </a:extLst>
                </a:gridCol>
              </a:tblGrid>
              <a:tr h="645055">
                <a:tc>
                  <a:txBody>
                    <a:bodyPr/>
                    <a:lstStyle/>
                    <a:p>
                      <a:pPr algn="l" fontAlgn="t"/>
                      <a:r>
                        <a:rPr lang="en-GB" sz="1200" b="0" i="0" u="none" strike="noStrike" dirty="0">
                          <a:solidFill>
                            <a:srgbClr val="000000"/>
                          </a:solidFill>
                          <a:effectLst/>
                          <a:latin typeface="Tahoma" panose="020B0604030504040204" pitchFamily="34" charset="0"/>
                        </a:rPr>
                        <a:t>I am fortunate that I do not live in one of the rougher areas of Lincoln and have filled this out accordingly but </a:t>
                      </a:r>
                      <a:r>
                        <a:rPr lang="en-GB" sz="1200" b="0" i="0" u="none" strike="noStrike" dirty="0">
                          <a:solidFill>
                            <a:srgbClr val="000000"/>
                          </a:solidFill>
                          <a:effectLst/>
                          <a:highlight>
                            <a:srgbClr val="FFFF00"/>
                          </a:highlight>
                          <a:latin typeface="Tahoma" panose="020B0604030504040204" pitchFamily="34" charset="0"/>
                        </a:rPr>
                        <a:t>I did used to stay a lot in the Monks Road area and the behaviour on those streets is ridiculous.</a:t>
                      </a:r>
                      <a:r>
                        <a:rPr lang="en-GB" sz="1200" b="0" i="0" u="none" strike="noStrike" dirty="0">
                          <a:solidFill>
                            <a:srgbClr val="000000"/>
                          </a:solidFill>
                          <a:effectLst/>
                          <a:latin typeface="Tahoma" panose="020B0604030504040204" pitchFamily="34" charset="0"/>
                        </a:rPr>
                        <a:t> People being supported by the YMCA lounge on the streets, drunk and on drugs, and litter their own funded(!) area while decent residents pay for the consequences of their often vulgar behaviour. We need to up our standards and stop tolerating this way of life.</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4791145"/>
                  </a:ext>
                </a:extLst>
              </a:tr>
              <a:tr h="645055">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I currently work part time as a security guard with a national retailer. Recently when reporting incidents of shoplifting or anti social behaviour, the response from local beat officers/PCSOs have been poor. </a:t>
                      </a:r>
                      <a:r>
                        <a:rPr lang="en-GB" sz="1200" b="0" i="0" u="none" strike="noStrike" dirty="0">
                          <a:solidFill>
                            <a:srgbClr val="000000"/>
                          </a:solidFill>
                          <a:effectLst/>
                          <a:latin typeface="Tahoma" panose="020B0604030504040204" pitchFamily="34" charset="0"/>
                        </a:rPr>
                        <a:t>I have been asked to provide in store </a:t>
                      </a:r>
                      <a:r>
                        <a:rPr lang="en-GB" sz="1200" b="0" i="0" u="none" strike="noStrike" dirty="0" err="1">
                          <a:solidFill>
                            <a:srgbClr val="000000"/>
                          </a:solidFill>
                          <a:effectLst/>
                          <a:latin typeface="Tahoma" panose="020B0604030504040204" pitchFamily="34" charset="0"/>
                        </a:rPr>
                        <a:t>cctv</a:t>
                      </a:r>
                      <a:r>
                        <a:rPr lang="en-GB" sz="1200" b="0" i="0" u="none" strike="noStrike" dirty="0">
                          <a:solidFill>
                            <a:srgbClr val="000000"/>
                          </a:solidFill>
                          <a:effectLst/>
                          <a:latin typeface="Tahoma" panose="020B0604030504040204" pitchFamily="34" charset="0"/>
                        </a:rPr>
                        <a:t> footage of offenders online, contrary I believe to current data protection legislation. Even after naming suspects the response has been abysmal, we don't see PCSOs from one day to the next, unless they are buying food for their refs. </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9170893"/>
                  </a:ext>
                </a:extLst>
              </a:tr>
              <a:tr h="485123">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I'd be interested to know whether the PCC for Lincolnshire has a climate emergency action plan. </a:t>
                      </a:r>
                      <a:r>
                        <a:rPr lang="en-GB" sz="1200" b="0" i="0" u="none" strike="noStrike" dirty="0">
                          <a:solidFill>
                            <a:srgbClr val="000000"/>
                          </a:solidFill>
                          <a:effectLst/>
                          <a:latin typeface="Tahoma" panose="020B0604030504040204" pitchFamily="34" charset="0"/>
                        </a:rPr>
                        <a:t>I am very concerned about the climate emergency and in Lincolnshire it could be severe because the land is so low.</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latin typeface="Tahoma" panose="020B0604030504040204" pitchFamily="34" charset="0"/>
                        </a:rPr>
                        <a:t>I commend the work the PCC does on rural crime especially re hare coursing.</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2536753"/>
                  </a:ext>
                </a:extLst>
              </a:tr>
              <a:tr h="964919">
                <a:tc>
                  <a:txBody>
                    <a:bodyPr/>
                    <a:lstStyle/>
                    <a:p>
                      <a:pPr algn="l" fontAlgn="t"/>
                      <a:r>
                        <a:rPr lang="en-GB" sz="1200" b="0" i="0" u="none" strike="noStrike" dirty="0">
                          <a:solidFill>
                            <a:srgbClr val="000000"/>
                          </a:solidFill>
                          <a:effectLst/>
                          <a:latin typeface="Tahoma" panose="020B0604030504040204" pitchFamily="34" charset="0"/>
                        </a:rPr>
                        <a:t>In response to the necessary degree question.</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highlight>
                            <a:srgbClr val="FFFF00"/>
                          </a:highlight>
                          <a:latin typeface="Tahoma" panose="020B0604030504040204" pitchFamily="34" charset="0"/>
                        </a:rPr>
                        <a:t>My IQ was tested at 143 which is the top 2% of intelligence. My family </a:t>
                      </a:r>
                      <a:r>
                        <a:rPr lang="en-GB" sz="1200" b="0" i="0" u="none" strike="noStrike" dirty="0" err="1">
                          <a:solidFill>
                            <a:srgbClr val="000000"/>
                          </a:solidFill>
                          <a:effectLst/>
                          <a:highlight>
                            <a:srgbClr val="FFFF00"/>
                          </a:highlight>
                          <a:latin typeface="Tahoma" panose="020B0604030504040204" pitchFamily="34" charset="0"/>
                        </a:rPr>
                        <a:t>could’nt</a:t>
                      </a:r>
                      <a:r>
                        <a:rPr lang="en-GB" sz="1200" b="0" i="0" u="none" strike="noStrike" dirty="0">
                          <a:solidFill>
                            <a:srgbClr val="000000"/>
                          </a:solidFill>
                          <a:effectLst/>
                          <a:highlight>
                            <a:srgbClr val="FFFF00"/>
                          </a:highlight>
                          <a:latin typeface="Tahoma" panose="020B0604030504040204" pitchFamily="34" charset="0"/>
                        </a:rPr>
                        <a:t> afford for me to go to Uni. I don’t see why police officers “must” have a degree! </a:t>
                      </a:r>
                      <a:r>
                        <a:rPr lang="en-GB" sz="1200" b="0" i="0" u="none" strike="noStrike" dirty="0">
                          <a:solidFill>
                            <a:srgbClr val="000000"/>
                          </a:solidFill>
                          <a:effectLst/>
                          <a:latin typeface="Tahoma" panose="020B0604030504040204" pitchFamily="34" charset="0"/>
                        </a:rPr>
                        <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latin typeface="Tahoma" panose="020B0604030504040204" pitchFamily="34" charset="0"/>
                        </a:rPr>
                        <a:t>By all means make incoming candidates sit aptitude tests to be sure they are suitable for the role but don’t create an elitist force or they will not be able to communicate with all levels of society.</a:t>
                      </a:r>
                      <a:br>
                        <a:rPr lang="en-GB" sz="1200" b="0" i="0" u="none" strike="noStrike" dirty="0">
                          <a:solidFill>
                            <a:srgbClr val="000000"/>
                          </a:solidFill>
                          <a:effectLst/>
                          <a:latin typeface="Tahoma" panose="020B0604030504040204" pitchFamily="34" charset="0"/>
                        </a:rPr>
                      </a:br>
                      <a:r>
                        <a:rPr lang="en-GB" sz="1200" b="0" i="0" u="none" strike="noStrike" dirty="0">
                          <a:solidFill>
                            <a:srgbClr val="000000"/>
                          </a:solidFill>
                          <a:effectLst/>
                          <a:latin typeface="Tahoma" panose="020B0604030504040204" pitchFamily="34" charset="0"/>
                        </a:rPr>
                        <a:t>More than ever compassion is needed as 1 in 4 suffer mental health issues .</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9711848"/>
                  </a:ext>
                </a:extLst>
              </a:tr>
              <a:tr h="485123">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Lights should stay on to deter crime such as assaults. Young people are constantly becoming victim to assaults, both male and female and offenders often go uncharged</a:t>
                      </a:r>
                      <a:r>
                        <a:rPr lang="en-GB" sz="1200" b="0" i="0" u="none" strike="noStrike" dirty="0">
                          <a:solidFill>
                            <a:srgbClr val="000000"/>
                          </a:solidFill>
                          <a:effectLst/>
                          <a:latin typeface="Tahoma" panose="020B0604030504040204" pitchFamily="34" charset="0"/>
                        </a:rPr>
                        <a:t>. As a city with two universities, young people should be safe in the city they live in, especially when their family are not with them because they are at University. </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5249016"/>
                  </a:ext>
                </a:extLst>
              </a:tr>
              <a:tr h="485123">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Lincolnshire Police has a bias towards Christianity. You pay a salary to a vicar. I find this to be a waste of money and must alienate non religious staff or staff from other religions</a:t>
                      </a:r>
                      <a:r>
                        <a:rPr lang="en-GB" sz="1200" b="0" i="0" u="none" strike="noStrike">
                          <a:solidFill>
                            <a:srgbClr val="000000"/>
                          </a:solidFill>
                          <a:effectLst/>
                          <a:highlight>
                            <a:srgbClr val="FFFF00"/>
                          </a:highlight>
                          <a:latin typeface="Tahoma" panose="020B0604030504040204" pitchFamily="34" charset="0"/>
                        </a:rPr>
                        <a:t>. </a:t>
                      </a:r>
                      <a:endParaRPr lang="en-GB" sz="1200" b="0" i="0" u="none" strike="noStrike" dirty="0">
                        <a:solidFill>
                          <a:srgbClr val="000000"/>
                        </a:solidFill>
                        <a:effectLst/>
                        <a:latin typeface="Tahoma" panose="020B0604030504040204" pitchFamily="34" charset="0"/>
                      </a:endParaRP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987557"/>
                  </a:ext>
                </a:extLst>
              </a:tr>
              <a:tr h="490062">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Much low level ant-social behaviour is PERCEIVED to originate from East European community.  One of the factors influencing strong pro-Brexit vote in Lincs.  In my opinion the issue isn't immigration, but INTEGRATION.  Local authorities, police and employers all have a role to play in teaching immigrants about our values, customs and laws, especially when they first arrive in the area. </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3282862"/>
                  </a:ext>
                </a:extLst>
              </a:tr>
              <a:tr h="1284783">
                <a:tc>
                  <a:txBody>
                    <a:bodyPr/>
                    <a:lstStyle/>
                    <a:p>
                      <a:pPr algn="l" fontAlgn="t"/>
                      <a:r>
                        <a:rPr lang="en-GB" sz="1200" b="0" i="0" u="none" strike="noStrike" dirty="0">
                          <a:solidFill>
                            <a:srgbClr val="000000"/>
                          </a:solidFill>
                          <a:effectLst/>
                          <a:latin typeface="Tahoma" panose="020B0604030504040204" pitchFamily="34" charset="0"/>
                        </a:rPr>
                        <a:t>Please address the reform of drug laws. </a:t>
                      </a:r>
                      <a:r>
                        <a:rPr lang="en-GB" sz="1200" b="0" i="0" u="none" strike="noStrike" dirty="0">
                          <a:solidFill>
                            <a:srgbClr val="000000"/>
                          </a:solidFill>
                          <a:effectLst/>
                          <a:highlight>
                            <a:srgbClr val="FFFF00"/>
                          </a:highlight>
                          <a:latin typeface="Tahoma" panose="020B0604030504040204" pitchFamily="34" charset="0"/>
                        </a:rPr>
                        <a:t>Cannabis users deserve the right to grow their own</a:t>
                      </a:r>
                      <a:r>
                        <a:rPr lang="en-GB" sz="1200" b="0" i="0" u="none" strike="noStrike" dirty="0">
                          <a:solidFill>
                            <a:srgbClr val="000000"/>
                          </a:solidFill>
                          <a:effectLst/>
                          <a:latin typeface="Tahoma" panose="020B0604030504040204" pitchFamily="34" charset="0"/>
                        </a:rPr>
                        <a:t>, this will stop funding of gangs/criminals and stops innocent users being criminalised and alienated. No more gangs, no more county lines &amp; no more class A trafficking! </a:t>
                      </a:r>
                      <a:br>
                        <a:rPr lang="en-GB" sz="1200" b="0" i="0" u="none" strike="noStrike" dirty="0">
                          <a:solidFill>
                            <a:srgbClr val="000000"/>
                          </a:solidFill>
                          <a:effectLst/>
                          <a:latin typeface="Tahoma" panose="020B0604030504040204" pitchFamily="34" charset="0"/>
                        </a:rPr>
                      </a:br>
                      <a:r>
                        <a:rPr lang="en-GB" sz="1200" b="0" i="0" u="none" strike="noStrike" dirty="0" err="1">
                          <a:solidFill>
                            <a:srgbClr val="000000"/>
                          </a:solidFill>
                          <a:effectLst/>
                          <a:latin typeface="Tahoma" panose="020B0604030504040204" pitchFamily="34" charset="0"/>
                        </a:rPr>
                        <a:t>Heres</a:t>
                      </a:r>
                      <a:r>
                        <a:rPr lang="en-GB" sz="1200" b="0" i="0" u="none" strike="noStrike" dirty="0">
                          <a:solidFill>
                            <a:srgbClr val="000000"/>
                          </a:solidFill>
                          <a:effectLst/>
                          <a:latin typeface="Tahoma" panose="020B0604030504040204" pitchFamily="34" charset="0"/>
                        </a:rPr>
                        <a:t> to a safer community. Thanks for reading.</a:t>
                      </a:r>
                    </a:p>
                  </a:txBody>
                  <a:tcPr marL="5076" marR="5076" marT="5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2141123"/>
                  </a:ext>
                </a:extLst>
              </a:tr>
            </a:tbl>
          </a:graphicData>
        </a:graphic>
      </p:graphicFrame>
      <p:sp>
        <p:nvSpPr>
          <p:cNvPr id="3" name="Slide Number Placeholder 2">
            <a:extLst>
              <a:ext uri="{FF2B5EF4-FFF2-40B4-BE49-F238E27FC236}">
                <a16:creationId xmlns:a16="http://schemas.microsoft.com/office/drawing/2014/main" xmlns="" id="{01DFABA3-8DEB-4892-AB36-5E3772F1845B}"/>
              </a:ext>
            </a:extLst>
          </p:cNvPr>
          <p:cNvSpPr>
            <a:spLocks noGrp="1"/>
          </p:cNvSpPr>
          <p:nvPr>
            <p:ph type="sldNum" sz="quarter" idx="12"/>
          </p:nvPr>
        </p:nvSpPr>
        <p:spPr>
          <a:xfrm>
            <a:off x="9018587" y="915987"/>
            <a:ext cx="2844800" cy="476251"/>
          </a:xfrm>
        </p:spPr>
        <p:txBody>
          <a:bodyPr/>
          <a:lstStyle/>
          <a:p>
            <a:fld id="{50DE9A6E-8F21-484F-844E-94FEC60E2113}" type="slidenum">
              <a:rPr lang="en-US" smtClean="0"/>
              <a:t>84</a:t>
            </a:fld>
            <a:endParaRPr lang="en-US" dirty="0"/>
          </a:p>
        </p:txBody>
      </p:sp>
    </p:spTree>
    <p:extLst>
      <p:ext uri="{BB962C8B-B14F-4D97-AF65-F5344CB8AC3E}">
        <p14:creationId xmlns:p14="http://schemas.microsoft.com/office/powerpoint/2010/main" val="35501881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693333" cy="1693333"/>
            <a:chOff x="0" y="0"/>
            <a:chExt cx="1693333" cy="1693333"/>
          </a:xfrm>
        </p:grpSpPr>
      </p:grpSp>
      <p:graphicFrame>
        <p:nvGraphicFramePr>
          <p:cNvPr id="4" name="Table 3">
            <a:extLst>
              <a:ext uri="{FF2B5EF4-FFF2-40B4-BE49-F238E27FC236}">
                <a16:creationId xmlns:a16="http://schemas.microsoft.com/office/drawing/2014/main" xmlns="" id="{74BCD762-66B0-4351-A0C7-4C473B9F1DBF}"/>
              </a:ext>
            </a:extLst>
          </p:cNvPr>
          <p:cNvGraphicFramePr>
            <a:graphicFrameLocks noGrp="1"/>
          </p:cNvGraphicFramePr>
          <p:nvPr>
            <p:extLst>
              <p:ext uri="{D42A27DB-BD31-4B8C-83A1-F6EECF244321}">
                <p14:modId xmlns:p14="http://schemas.microsoft.com/office/powerpoint/2010/main" val="307753953"/>
              </p:ext>
            </p:extLst>
          </p:nvPr>
        </p:nvGraphicFramePr>
        <p:xfrm>
          <a:off x="364331" y="592932"/>
          <a:ext cx="9315450" cy="5929311"/>
        </p:xfrm>
        <a:graphic>
          <a:graphicData uri="http://schemas.openxmlformats.org/drawingml/2006/table">
            <a:tbl>
              <a:tblPr/>
              <a:tblGrid>
                <a:gridCol w="9315450">
                  <a:extLst>
                    <a:ext uri="{9D8B030D-6E8A-4147-A177-3AD203B41FA5}">
                      <a16:colId xmlns:a16="http://schemas.microsoft.com/office/drawing/2014/main" xmlns="" val="649529110"/>
                    </a:ext>
                  </a:extLst>
                </a:gridCol>
              </a:tblGrid>
              <a:tr h="538029">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Please protect our spaces so that children can be outside and improve their mental health. </a:t>
                      </a:r>
                      <a:r>
                        <a:rPr lang="en-GB" sz="1200" b="0" i="0" u="none" strike="noStrike" dirty="0">
                          <a:solidFill>
                            <a:srgbClr val="000000"/>
                          </a:solidFill>
                          <a:effectLst/>
                          <a:latin typeface="Tahoma" panose="020B0604030504040204" pitchFamily="34" charset="0"/>
                        </a:rPr>
                        <a:t>This gives them the opportunity to communicate, take managed risks and play.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3269137"/>
                  </a:ext>
                </a:extLst>
              </a:tr>
              <a:tr h="801556">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Speeding through rural communities (</a:t>
                      </a:r>
                      <a:r>
                        <a:rPr lang="en-GB" sz="1200" b="0" i="0" u="none" strike="noStrike" dirty="0" err="1">
                          <a:solidFill>
                            <a:srgbClr val="000000"/>
                          </a:solidFill>
                          <a:effectLst/>
                          <a:highlight>
                            <a:srgbClr val="FFFF00"/>
                          </a:highlight>
                          <a:latin typeface="Tahoma" panose="020B0604030504040204" pitchFamily="34" charset="0"/>
                        </a:rPr>
                        <a:t>Quadring</a:t>
                      </a:r>
                      <a:r>
                        <a:rPr lang="en-GB" sz="1200" b="0" i="0" u="none" strike="noStrike" dirty="0">
                          <a:solidFill>
                            <a:srgbClr val="000000"/>
                          </a:solidFill>
                          <a:effectLst/>
                          <a:highlight>
                            <a:srgbClr val="FFFF00"/>
                          </a:highlight>
                          <a:latin typeface="Tahoma" panose="020B0604030504040204" pitchFamily="34" charset="0"/>
                        </a:rPr>
                        <a:t>, </a:t>
                      </a:r>
                      <a:r>
                        <a:rPr lang="en-GB" sz="1200" b="0" i="0" u="none" strike="noStrike" dirty="0" err="1">
                          <a:solidFill>
                            <a:srgbClr val="000000"/>
                          </a:solidFill>
                          <a:effectLst/>
                          <a:highlight>
                            <a:srgbClr val="FFFF00"/>
                          </a:highlight>
                          <a:latin typeface="Tahoma" panose="020B0604030504040204" pitchFamily="34" charset="0"/>
                        </a:rPr>
                        <a:t>Gosberton</a:t>
                      </a:r>
                      <a:r>
                        <a:rPr lang="en-GB" sz="1200" b="0" i="0" u="none" strike="noStrike" dirty="0">
                          <a:solidFill>
                            <a:srgbClr val="000000"/>
                          </a:solidFill>
                          <a:effectLst/>
                          <a:highlight>
                            <a:srgbClr val="FFFF00"/>
                          </a:highlight>
                          <a:latin typeface="Tahoma" panose="020B0604030504040204" pitchFamily="34" charset="0"/>
                        </a:rPr>
                        <a:t> and </a:t>
                      </a:r>
                      <a:r>
                        <a:rPr lang="en-GB" sz="1200" b="0" i="0" u="none" strike="noStrike" dirty="0" err="1">
                          <a:solidFill>
                            <a:srgbClr val="000000"/>
                          </a:solidFill>
                          <a:effectLst/>
                          <a:highlight>
                            <a:srgbClr val="FFFF00"/>
                          </a:highlight>
                          <a:latin typeface="Tahoma" panose="020B0604030504040204" pitchFamily="34" charset="0"/>
                        </a:rPr>
                        <a:t>Donington</a:t>
                      </a:r>
                      <a:r>
                        <a:rPr lang="en-GB" sz="1200" b="0" i="0" u="none" strike="noStrike" dirty="0">
                          <a:solidFill>
                            <a:srgbClr val="000000"/>
                          </a:solidFill>
                          <a:effectLst/>
                          <a:highlight>
                            <a:srgbClr val="FFFF00"/>
                          </a:highlight>
                          <a:latin typeface="Tahoma" panose="020B0604030504040204" pitchFamily="34" charset="0"/>
                        </a:rPr>
                        <a:t>) after hours. Speed traps only set up during the day, </a:t>
                      </a:r>
                      <a:r>
                        <a:rPr lang="en-GB" sz="1200" b="0" i="0" u="none" strike="noStrike" dirty="0">
                          <a:solidFill>
                            <a:srgbClr val="000000"/>
                          </a:solidFill>
                          <a:effectLst/>
                          <a:latin typeface="Tahoma" panose="020B0604030504040204" pitchFamily="34" charset="0"/>
                        </a:rPr>
                        <a:t>the worst offenders are during the evening and early morning. Dangerous driving at speed through a 30 limit, already a common place on A152 for accidents. Repeat offenders!!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4823327"/>
                  </a:ext>
                </a:extLst>
              </a:tr>
              <a:tr h="801556">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Stop with all the politically correct rubbish, </a:t>
                      </a:r>
                      <a:r>
                        <a:rPr lang="en-GB" sz="1200" b="0" i="0" u="none" strike="noStrike" dirty="0">
                          <a:solidFill>
                            <a:srgbClr val="000000"/>
                          </a:solidFill>
                          <a:effectLst/>
                          <a:latin typeface="Tahoma" panose="020B0604030504040204" pitchFamily="34" charset="0"/>
                        </a:rPr>
                        <a:t>stop wasting funds and resources on hate speech and on line hate rubbish and go out and police actual crimes that are not just about hurt feelings, may actually save some money and start rounding up all the drug dealers and massive criminals we have in our city then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03794064"/>
                  </a:ext>
                </a:extLst>
              </a:tr>
              <a:tr h="318426">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Thank you for everything that you do to keep me and my family safe from crime.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993031"/>
                  </a:ext>
                </a:extLst>
              </a:tr>
              <a:tr h="538029">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The role of PCSO should be investigated.  Should they have more powers to make them effective because at the moment they seem to be able to do nothing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1596660"/>
                  </a:ext>
                </a:extLst>
              </a:tr>
              <a:tr h="801556">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Very disappointed that Holbeach police station opens late in the day and closes early.  </a:t>
                      </a:r>
                      <a:r>
                        <a:rPr lang="en-GB" sz="1200" b="0" i="0" u="none" strike="noStrike" dirty="0">
                          <a:solidFill>
                            <a:srgbClr val="000000"/>
                          </a:solidFill>
                          <a:effectLst/>
                          <a:latin typeface="Tahoma" panose="020B0604030504040204" pitchFamily="34" charset="0"/>
                        </a:rPr>
                        <a:t>Surely a town this size meet its 24 hour police staffing.  When we have an issue ... we are transferred to Spalding or Grantham ... miles away and by the time the police arrive the thieves, prowlers, have long gone.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014413"/>
                  </a:ext>
                </a:extLst>
              </a:tr>
              <a:tr h="1328603">
                <a:tc>
                  <a:txBody>
                    <a:bodyPr/>
                    <a:lstStyle/>
                    <a:p>
                      <a:pPr algn="l" fontAlgn="t"/>
                      <a:r>
                        <a:rPr lang="en-GB" sz="1200" b="0" i="0" u="none" strike="noStrike" dirty="0">
                          <a:solidFill>
                            <a:srgbClr val="000000"/>
                          </a:solidFill>
                          <a:effectLst/>
                          <a:latin typeface="Tahoma" panose="020B0604030504040204" pitchFamily="34" charset="0"/>
                        </a:rPr>
                        <a:t>We moved to the area 30 months ago and have lived in a variety of places. We can state: general driving standards in Lincolnshire are abysmal, including the conditions of tyres, trailers, lights etc. The high level of road traffic incidents are down to a culture of carelessness. Individual initiatives alone (drink driving, speeding) only result in short-term or location-specific avoidance tactics by drivers. </a:t>
                      </a:r>
                      <a:r>
                        <a:rPr lang="en-GB" sz="1200" b="0" i="0" u="none" strike="noStrike" dirty="0">
                          <a:solidFill>
                            <a:srgbClr val="000000"/>
                          </a:solidFill>
                          <a:effectLst/>
                          <a:highlight>
                            <a:srgbClr val="FFFF00"/>
                          </a:highlight>
                          <a:latin typeface="Tahoma" panose="020B0604030504040204" pitchFamily="34" charset="0"/>
                        </a:rPr>
                        <a:t>What can we do strategically to effect long-term adoption of better driving practices?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0605417"/>
                  </a:ext>
                </a:extLst>
              </a:tr>
              <a:tr h="801556">
                <a:tc>
                  <a:txBody>
                    <a:bodyPr/>
                    <a:lstStyle/>
                    <a:p>
                      <a:pPr algn="l" fontAlgn="t"/>
                      <a:r>
                        <a:rPr lang="en-GB" sz="1200" b="0" i="0" u="none" strike="noStrike" dirty="0">
                          <a:solidFill>
                            <a:srgbClr val="000000"/>
                          </a:solidFill>
                          <a:effectLst/>
                          <a:highlight>
                            <a:srgbClr val="FFFF00"/>
                          </a:highlight>
                          <a:latin typeface="Tahoma" panose="020B0604030504040204" pitchFamily="34" charset="0"/>
                        </a:rPr>
                        <a:t>Why have the force issued no response to the recent morale survey which showed Lincolnshire bottom only to the Metropolitan Police. Surely the Chief Constable or PCC needs to respond and explore the reasons why??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1498620"/>
                  </a:ext>
                </a:extLst>
              </a:tr>
            </a:tbl>
          </a:graphicData>
        </a:graphic>
      </p:graphicFrame>
      <p:sp>
        <p:nvSpPr>
          <p:cNvPr id="3" name="Slide Number Placeholder 2">
            <a:extLst>
              <a:ext uri="{FF2B5EF4-FFF2-40B4-BE49-F238E27FC236}">
                <a16:creationId xmlns:a16="http://schemas.microsoft.com/office/drawing/2014/main" xmlns="" id="{DAAACE20-1916-4756-A178-B4E5D848A56B}"/>
              </a:ext>
            </a:extLst>
          </p:cNvPr>
          <p:cNvSpPr>
            <a:spLocks noGrp="1"/>
          </p:cNvSpPr>
          <p:nvPr>
            <p:ph type="sldNum" sz="quarter" idx="12"/>
          </p:nvPr>
        </p:nvSpPr>
        <p:spPr>
          <a:xfrm>
            <a:off x="8982869" y="930275"/>
            <a:ext cx="2844800" cy="476251"/>
          </a:xfrm>
        </p:spPr>
        <p:txBody>
          <a:bodyPr/>
          <a:lstStyle/>
          <a:p>
            <a:fld id="{50DE9A6E-8F21-484F-844E-94FEC60E2113}" type="slidenum">
              <a:rPr lang="en-US" smtClean="0"/>
              <a:t>85</a:t>
            </a:fld>
            <a:endParaRPr lang="en-US" dirty="0"/>
          </a:p>
        </p:txBody>
      </p:sp>
    </p:spTree>
    <p:extLst>
      <p:ext uri="{BB962C8B-B14F-4D97-AF65-F5344CB8AC3E}">
        <p14:creationId xmlns:p14="http://schemas.microsoft.com/office/powerpoint/2010/main" val="23243256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D667119B-395C-4CDA-A156-B2F48E083AA2}"/>
              </a:ext>
            </a:extLst>
          </p:cNvPr>
          <p:cNvSpPr txBox="1">
            <a:spLocks/>
          </p:cNvSpPr>
          <p:nvPr/>
        </p:nvSpPr>
        <p:spPr>
          <a:xfrm>
            <a:off x="335360" y="356660"/>
            <a:ext cx="9505024" cy="1152128"/>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GB" sz="4800" b="1" dirty="0">
                <a:solidFill>
                  <a:prstClr val="white"/>
                </a:solidFill>
                <a:latin typeface="Tahoma" pitchFamily="34" charset="0"/>
                <a:ea typeface="Tahoma" pitchFamily="34" charset="0"/>
                <a:cs typeface="Tahoma" pitchFamily="34" charset="0"/>
              </a:rPr>
              <a:t>Key Metrics Dashboard</a:t>
            </a:r>
          </a:p>
        </p:txBody>
      </p:sp>
      <p:sp>
        <p:nvSpPr>
          <p:cNvPr id="4" name="Slide Number Placeholder 3">
            <a:extLst>
              <a:ext uri="{FF2B5EF4-FFF2-40B4-BE49-F238E27FC236}">
                <a16:creationId xmlns:a16="http://schemas.microsoft.com/office/drawing/2014/main" xmlns="" id="{33CB70AE-90E3-4E52-927E-8FB10E1E13FF}"/>
              </a:ext>
            </a:extLst>
          </p:cNvPr>
          <p:cNvSpPr>
            <a:spLocks noGrp="1"/>
          </p:cNvSpPr>
          <p:nvPr>
            <p:ph type="sldNum" sz="quarter" idx="12"/>
          </p:nvPr>
        </p:nvSpPr>
        <p:spPr/>
        <p:txBody>
          <a:bodyPr/>
          <a:lstStyle/>
          <a:p>
            <a:fld id="{857A2A22-3899-4136-BDB9-36AC9C8678DA}" type="slidenum">
              <a:rPr lang="en-GB" smtClean="0"/>
              <a:t>86</a:t>
            </a:fld>
            <a:endParaRPr lang="en-GB"/>
          </a:p>
        </p:txBody>
      </p:sp>
    </p:spTree>
    <p:extLst>
      <p:ext uri="{BB962C8B-B14F-4D97-AF65-F5344CB8AC3E}">
        <p14:creationId xmlns:p14="http://schemas.microsoft.com/office/powerpoint/2010/main" val="2443360658"/>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236B-AEC6-4347-87CF-139CED925656}"/>
              </a:ext>
            </a:extLst>
          </p:cNvPr>
          <p:cNvSpPr>
            <a:spLocks noGrp="1"/>
          </p:cNvSpPr>
          <p:nvPr>
            <p:ph type="title"/>
          </p:nvPr>
        </p:nvSpPr>
        <p:spPr>
          <a:xfrm>
            <a:off x="353347" y="164637"/>
            <a:ext cx="9601067" cy="960107"/>
          </a:xfrm>
        </p:spPr>
        <p:txBody>
          <a:bodyPr>
            <a:normAutofit/>
          </a:bodyPr>
          <a:lstStyle/>
          <a:p>
            <a:r>
              <a:rPr lang="en-GB" sz="2667" dirty="0"/>
              <a:t>Key Metrics Dashboard</a:t>
            </a:r>
          </a:p>
        </p:txBody>
      </p:sp>
      <p:graphicFrame>
        <p:nvGraphicFramePr>
          <p:cNvPr id="5" name="Table 4">
            <a:extLst>
              <a:ext uri="{FF2B5EF4-FFF2-40B4-BE49-F238E27FC236}">
                <a16:creationId xmlns:a16="http://schemas.microsoft.com/office/drawing/2014/main" xmlns="" id="{813EB95E-9837-4A61-93CC-B4A917235030}"/>
              </a:ext>
            </a:extLst>
          </p:cNvPr>
          <p:cNvGraphicFramePr>
            <a:graphicFrameLocks noGrp="1"/>
          </p:cNvGraphicFramePr>
          <p:nvPr/>
        </p:nvGraphicFramePr>
        <p:xfrm>
          <a:off x="353347" y="1250632"/>
          <a:ext cx="9551999" cy="5306350"/>
        </p:xfrm>
        <a:graphic>
          <a:graphicData uri="http://schemas.openxmlformats.org/drawingml/2006/table">
            <a:tbl>
              <a:tblPr firstRow="1" bandRow="1">
                <a:tableStyleId>{5C22544A-7EE6-4342-B048-85BDC9FD1C3A}</a:tableStyleId>
              </a:tblPr>
              <a:tblGrid>
                <a:gridCol w="3425823">
                  <a:extLst>
                    <a:ext uri="{9D8B030D-6E8A-4147-A177-3AD203B41FA5}">
                      <a16:colId xmlns:a16="http://schemas.microsoft.com/office/drawing/2014/main" xmlns="" val="1815241310"/>
                    </a:ext>
                  </a:extLst>
                </a:gridCol>
                <a:gridCol w="1531544">
                  <a:extLst>
                    <a:ext uri="{9D8B030D-6E8A-4147-A177-3AD203B41FA5}">
                      <a16:colId xmlns:a16="http://schemas.microsoft.com/office/drawing/2014/main" xmlns="" val="196030088"/>
                    </a:ext>
                  </a:extLst>
                </a:gridCol>
                <a:gridCol w="1531544">
                  <a:extLst>
                    <a:ext uri="{9D8B030D-6E8A-4147-A177-3AD203B41FA5}">
                      <a16:colId xmlns:a16="http://schemas.microsoft.com/office/drawing/2014/main" xmlns="" val="2268197187"/>
                    </a:ext>
                  </a:extLst>
                </a:gridCol>
                <a:gridCol w="1531544">
                  <a:extLst>
                    <a:ext uri="{9D8B030D-6E8A-4147-A177-3AD203B41FA5}">
                      <a16:colId xmlns:a16="http://schemas.microsoft.com/office/drawing/2014/main" xmlns="" val="1458746394"/>
                    </a:ext>
                  </a:extLst>
                </a:gridCol>
                <a:gridCol w="1531544">
                  <a:extLst>
                    <a:ext uri="{9D8B030D-6E8A-4147-A177-3AD203B41FA5}">
                      <a16:colId xmlns:a16="http://schemas.microsoft.com/office/drawing/2014/main" xmlns="" val="2191004131"/>
                    </a:ext>
                  </a:extLst>
                </a:gridCol>
              </a:tblGrid>
              <a:tr h="507788">
                <a:tc>
                  <a:txBody>
                    <a:bodyPr/>
                    <a:lstStyle/>
                    <a:p>
                      <a:r>
                        <a:rPr lang="en-GB" sz="1200" dirty="0"/>
                        <a:t>Metric</a:t>
                      </a:r>
                    </a:p>
                  </a:txBody>
                  <a:tcPr marL="121920" marR="121920" marT="60960" marB="60960"/>
                </a:tc>
                <a:tc>
                  <a:txBody>
                    <a:bodyPr/>
                    <a:lstStyle/>
                    <a:p>
                      <a:pPr algn="ctr"/>
                      <a:r>
                        <a:rPr lang="en-GB" sz="1200" dirty="0"/>
                        <a:t>2017</a:t>
                      </a:r>
                    </a:p>
                  </a:txBody>
                  <a:tcPr marL="121920" marR="121920" marT="60960" marB="60960"/>
                </a:tc>
                <a:tc>
                  <a:txBody>
                    <a:bodyPr/>
                    <a:lstStyle/>
                    <a:p>
                      <a:pPr algn="ctr"/>
                      <a:r>
                        <a:rPr lang="en-GB" sz="1200" dirty="0"/>
                        <a:t>2018-19</a:t>
                      </a:r>
                    </a:p>
                  </a:txBody>
                  <a:tcPr marL="121920" marR="121920" marT="60960" marB="60960"/>
                </a:tc>
                <a:tc>
                  <a:txBody>
                    <a:bodyPr/>
                    <a:lstStyle/>
                    <a:p>
                      <a:pPr algn="ctr"/>
                      <a:r>
                        <a:rPr lang="en-GB" sz="1200" dirty="0"/>
                        <a:t>2019-20</a:t>
                      </a:r>
                    </a:p>
                  </a:txBody>
                  <a:tcPr marL="121920" marR="121920" marT="60960" marB="60960"/>
                </a:tc>
                <a:tc>
                  <a:txBody>
                    <a:bodyPr/>
                    <a:lstStyle/>
                    <a:p>
                      <a:pPr algn="ctr"/>
                      <a:r>
                        <a:rPr lang="en-GB" sz="1200" dirty="0"/>
                        <a:t>Year-on-Year</a:t>
                      </a:r>
                      <a:br>
                        <a:rPr lang="en-GB" sz="1200" dirty="0"/>
                      </a:br>
                      <a:r>
                        <a:rPr lang="en-GB" sz="1200" dirty="0"/>
                        <a:t>Variance</a:t>
                      </a:r>
                    </a:p>
                  </a:txBody>
                  <a:tcPr marL="121920" marR="121920" marT="60960" marB="60960"/>
                </a:tc>
                <a:extLst>
                  <a:ext uri="{0D108BD9-81ED-4DB2-BD59-A6C34878D82A}">
                    <a16:rowId xmlns:a16="http://schemas.microsoft.com/office/drawing/2014/main" xmlns="" val="3094897379"/>
                  </a:ext>
                </a:extLst>
              </a:tr>
              <a:tr h="312485">
                <a:tc>
                  <a:txBody>
                    <a:bodyPr/>
                    <a:lstStyle/>
                    <a:p>
                      <a:r>
                        <a:rPr lang="en-GB" sz="1200" dirty="0"/>
                        <a:t>Participants fully completing the survey</a:t>
                      </a:r>
                    </a:p>
                  </a:txBody>
                  <a:tcPr marL="121920" marR="121920" marT="60960" marB="60960"/>
                </a:tc>
                <a:tc>
                  <a:txBody>
                    <a:bodyPr/>
                    <a:lstStyle/>
                    <a:p>
                      <a:pPr algn="ctr"/>
                      <a:r>
                        <a:rPr lang="en-GB" sz="1200" dirty="0"/>
                        <a:t>2,906</a:t>
                      </a:r>
                    </a:p>
                  </a:txBody>
                  <a:tcPr marL="121920" marR="121920" marT="60960" marB="60960"/>
                </a:tc>
                <a:tc>
                  <a:txBody>
                    <a:bodyPr/>
                    <a:lstStyle/>
                    <a:p>
                      <a:pPr algn="ctr"/>
                      <a:r>
                        <a:rPr lang="en-GB" sz="1200" dirty="0"/>
                        <a:t>3,449</a:t>
                      </a:r>
                    </a:p>
                  </a:txBody>
                  <a:tcPr marL="121920" marR="121920" marT="60960" marB="60960"/>
                </a:tc>
                <a:tc>
                  <a:txBody>
                    <a:bodyPr/>
                    <a:lstStyle/>
                    <a:p>
                      <a:pPr algn="ctr"/>
                      <a:r>
                        <a:rPr lang="en-GB" sz="1200" dirty="0"/>
                        <a:t>3,302</a:t>
                      </a:r>
                    </a:p>
                  </a:txBody>
                  <a:tcPr marL="121920" marR="121920" marT="60960" marB="60960"/>
                </a:tc>
                <a:tc>
                  <a:txBody>
                    <a:bodyPr/>
                    <a:lstStyle/>
                    <a:p>
                      <a:pPr algn="ctr"/>
                      <a:r>
                        <a:rPr lang="en-GB" sz="1200" dirty="0">
                          <a:highlight>
                            <a:srgbClr val="FF0000"/>
                          </a:highlight>
                        </a:rPr>
                        <a:t>-147</a:t>
                      </a:r>
                    </a:p>
                  </a:txBody>
                  <a:tcPr marL="121920" marR="121920" marT="60960" marB="60960"/>
                </a:tc>
                <a:extLst>
                  <a:ext uri="{0D108BD9-81ED-4DB2-BD59-A6C34878D82A}">
                    <a16:rowId xmlns:a16="http://schemas.microsoft.com/office/drawing/2014/main" xmlns="" val="3304253547"/>
                  </a:ext>
                </a:extLst>
              </a:tr>
              <a:tr h="312485">
                <a:tc>
                  <a:txBody>
                    <a:bodyPr/>
                    <a:lstStyle/>
                    <a:p>
                      <a:r>
                        <a:rPr lang="en-GB" sz="1200" dirty="0"/>
                        <a:t>Survey completion rate</a:t>
                      </a:r>
                    </a:p>
                  </a:txBody>
                  <a:tcPr marL="121920" marR="121920" marT="60960" marB="60960"/>
                </a:tc>
                <a:tc>
                  <a:txBody>
                    <a:bodyPr/>
                    <a:lstStyle/>
                    <a:p>
                      <a:pPr algn="ctr"/>
                      <a:r>
                        <a:rPr lang="en-GB" sz="1200" dirty="0"/>
                        <a:t>73%</a:t>
                      </a:r>
                    </a:p>
                  </a:txBody>
                  <a:tcPr marL="121920" marR="121920" marT="60960" marB="60960"/>
                </a:tc>
                <a:tc>
                  <a:txBody>
                    <a:bodyPr/>
                    <a:lstStyle/>
                    <a:p>
                      <a:pPr algn="ctr"/>
                      <a:r>
                        <a:rPr lang="en-GB" sz="1200" dirty="0"/>
                        <a:t>74%</a:t>
                      </a:r>
                    </a:p>
                  </a:txBody>
                  <a:tcPr marL="121920" marR="121920" marT="60960" marB="60960"/>
                </a:tc>
                <a:tc>
                  <a:txBody>
                    <a:bodyPr/>
                    <a:lstStyle/>
                    <a:p>
                      <a:pPr algn="ctr"/>
                      <a:r>
                        <a:rPr lang="en-GB" sz="1200" dirty="0"/>
                        <a:t>76%</a:t>
                      </a:r>
                    </a:p>
                  </a:txBody>
                  <a:tcPr marL="121920" marR="121920" marT="60960" marB="60960"/>
                </a:tc>
                <a:tc>
                  <a:txBody>
                    <a:bodyPr/>
                    <a:lstStyle/>
                    <a:p>
                      <a:pPr algn="ctr"/>
                      <a:r>
                        <a:rPr lang="en-GB" sz="1200" dirty="0">
                          <a:highlight>
                            <a:srgbClr val="00FF00"/>
                          </a:highlight>
                        </a:rPr>
                        <a:t>+2%</a:t>
                      </a:r>
                    </a:p>
                  </a:txBody>
                  <a:tcPr marL="121920" marR="121920" marT="60960" marB="60960"/>
                </a:tc>
                <a:extLst>
                  <a:ext uri="{0D108BD9-81ED-4DB2-BD59-A6C34878D82A}">
                    <a16:rowId xmlns:a16="http://schemas.microsoft.com/office/drawing/2014/main" xmlns="" val="850693434"/>
                  </a:ext>
                </a:extLst>
              </a:tr>
              <a:tr h="703091">
                <a:tc>
                  <a:txBody>
                    <a:bodyPr/>
                    <a:lstStyle/>
                    <a:p>
                      <a:r>
                        <a:rPr lang="en-GB" sz="1200" dirty="0"/>
                        <a:t>Most widespread &amp; deepest worry</a:t>
                      </a:r>
                    </a:p>
                  </a:txBody>
                  <a:tcPr marL="121920" marR="121920" marT="60960" marB="60960"/>
                </a:tc>
                <a:tc>
                  <a:txBody>
                    <a:bodyPr/>
                    <a:lstStyle/>
                    <a:p>
                      <a:pPr algn="ctr"/>
                      <a:r>
                        <a:rPr lang="en-GB" sz="1200" dirty="0"/>
                        <a:t>‘Burglary from the home’ </a:t>
                      </a:r>
                      <a:br>
                        <a:rPr lang="en-GB" sz="1200" dirty="0"/>
                      </a:br>
                      <a:r>
                        <a:rPr lang="en-GB" sz="1200" dirty="0"/>
                        <a:t>23% Very worried</a:t>
                      </a:r>
                    </a:p>
                  </a:txBody>
                  <a:tcPr marL="121920" marR="121920" marT="60960" marB="60960"/>
                </a:tc>
                <a:tc>
                  <a:txBody>
                    <a:bodyPr/>
                    <a:lstStyle/>
                    <a:p>
                      <a:pPr algn="ctr"/>
                      <a:r>
                        <a:rPr lang="en-GB" sz="1200" dirty="0"/>
                        <a:t>‘Burglary from the home’</a:t>
                      </a:r>
                      <a:br>
                        <a:rPr lang="en-GB" sz="1200" dirty="0"/>
                      </a:br>
                      <a:r>
                        <a:rPr lang="en-GB" sz="1200" dirty="0"/>
                        <a:t>23% Very worried</a:t>
                      </a:r>
                    </a:p>
                  </a:txBody>
                  <a:tcPr marL="121920" marR="121920" marT="60960" marB="60960"/>
                </a:tc>
                <a:tc>
                  <a:txBody>
                    <a:bodyPr/>
                    <a:lstStyle/>
                    <a:p>
                      <a:pPr algn="ctr"/>
                      <a:r>
                        <a:rPr lang="en-GB" sz="1200" dirty="0"/>
                        <a:t>‘Burglary from the home’</a:t>
                      </a:r>
                      <a:br>
                        <a:rPr lang="en-GB" sz="1200" dirty="0"/>
                      </a:br>
                      <a:r>
                        <a:rPr lang="en-GB" sz="1200" dirty="0"/>
                        <a:t>21% Very worried</a:t>
                      </a:r>
                    </a:p>
                  </a:txBody>
                  <a:tcPr marL="121920" marR="121920" marT="60960" marB="60960"/>
                </a:tc>
                <a:tc>
                  <a:txBody>
                    <a:bodyPr/>
                    <a:lstStyle/>
                    <a:p>
                      <a:pPr algn="ctr"/>
                      <a:r>
                        <a:rPr lang="en-GB" sz="1200" dirty="0">
                          <a:highlight>
                            <a:srgbClr val="00FF00"/>
                          </a:highlight>
                        </a:rPr>
                        <a:t>-2%</a:t>
                      </a:r>
                    </a:p>
                  </a:txBody>
                  <a:tcPr marL="121920" marR="121920" marT="60960" marB="60960"/>
                </a:tc>
                <a:extLst>
                  <a:ext uri="{0D108BD9-81ED-4DB2-BD59-A6C34878D82A}">
                    <a16:rowId xmlns:a16="http://schemas.microsoft.com/office/drawing/2014/main" xmlns="" val="2537243809"/>
                  </a:ext>
                </a:extLst>
              </a:tr>
              <a:tr h="703091">
                <a:tc>
                  <a:txBody>
                    <a:bodyPr/>
                    <a:lstStyle/>
                    <a:p>
                      <a:r>
                        <a:rPr lang="en-GB" sz="1200" dirty="0"/>
                        <a:t>Most widespread experience of crime, either personally or member of household</a:t>
                      </a:r>
                    </a:p>
                  </a:txBody>
                  <a:tcPr marL="121920" marR="121920" marT="60960" marB="60960"/>
                </a:tc>
                <a:tc>
                  <a:txBody>
                    <a:bodyPr/>
                    <a:lstStyle/>
                    <a:p>
                      <a:pPr algn="ctr"/>
                      <a:r>
                        <a:rPr lang="en-GB" sz="1200" dirty="0"/>
                        <a:t>‘Been threatened in any way’</a:t>
                      </a:r>
                      <a:br>
                        <a:rPr lang="en-GB" sz="1200" dirty="0"/>
                      </a:br>
                      <a:r>
                        <a:rPr lang="en-GB" sz="1200" dirty="0"/>
                        <a:t>25%</a:t>
                      </a:r>
                    </a:p>
                  </a:txBody>
                  <a:tcPr marL="121920" marR="121920" marT="60960" marB="60960"/>
                </a:tc>
                <a:tc>
                  <a:txBody>
                    <a:bodyPr/>
                    <a:lstStyle/>
                    <a:p>
                      <a:pPr algn="ctr"/>
                      <a:r>
                        <a:rPr lang="en-GB" sz="1200" dirty="0"/>
                        <a:t>‘Been threatened in any way’</a:t>
                      </a:r>
                      <a:br>
                        <a:rPr lang="en-GB" sz="1200" dirty="0"/>
                      </a:br>
                      <a:r>
                        <a:rPr lang="en-GB" sz="1200" dirty="0"/>
                        <a:t>21%</a:t>
                      </a:r>
                    </a:p>
                  </a:txBody>
                  <a:tcPr marL="121920" marR="121920" marT="60960" marB="60960"/>
                </a:tc>
                <a:tc>
                  <a:txBody>
                    <a:bodyPr/>
                    <a:lstStyle/>
                    <a:p>
                      <a:pPr algn="ctr"/>
                      <a:r>
                        <a:rPr lang="en-GB" sz="1200" dirty="0"/>
                        <a:t>‘Been threatened in any way’</a:t>
                      </a:r>
                      <a:br>
                        <a:rPr lang="en-GB" sz="1200" dirty="0"/>
                      </a:br>
                      <a:r>
                        <a:rPr lang="en-GB" sz="1200" dirty="0"/>
                        <a:t>18%</a:t>
                      </a:r>
                    </a:p>
                  </a:txBody>
                  <a:tcPr marL="121920" marR="121920" marT="60960" marB="60960"/>
                </a:tc>
                <a:tc>
                  <a:txBody>
                    <a:bodyPr/>
                    <a:lstStyle/>
                    <a:p>
                      <a:pPr algn="ctr"/>
                      <a:r>
                        <a:rPr lang="en-GB" sz="1200" dirty="0">
                          <a:highlight>
                            <a:srgbClr val="00FF00"/>
                          </a:highlight>
                        </a:rPr>
                        <a:t>-3%</a:t>
                      </a:r>
                    </a:p>
                  </a:txBody>
                  <a:tcPr marL="121920" marR="121920" marT="60960" marB="60960"/>
                </a:tc>
                <a:extLst>
                  <a:ext uri="{0D108BD9-81ED-4DB2-BD59-A6C34878D82A}">
                    <a16:rowId xmlns:a16="http://schemas.microsoft.com/office/drawing/2014/main" xmlns="" val="2997180755"/>
                  </a:ext>
                </a:extLst>
              </a:tr>
              <a:tr h="703091">
                <a:tc>
                  <a:txBody>
                    <a:bodyPr/>
                    <a:lstStyle/>
                    <a:p>
                      <a:r>
                        <a:rPr lang="en-GB" sz="1200" dirty="0"/>
                        <a:t>Biggest increase in experience of crime by category</a:t>
                      </a:r>
                    </a:p>
                  </a:txBody>
                  <a:tcPr marL="121920" marR="121920" marT="60960" marB="60960"/>
                </a:tc>
                <a:tc>
                  <a:txBody>
                    <a:bodyPr/>
                    <a:lstStyle/>
                    <a:p>
                      <a:pPr algn="ctr"/>
                      <a:r>
                        <a:rPr lang="en-GB" sz="1200" dirty="0"/>
                        <a:t>‘Been subject to online crime’</a:t>
                      </a:r>
                    </a:p>
                    <a:p>
                      <a:pPr algn="ctr"/>
                      <a:r>
                        <a:rPr lang="en-GB" sz="1200" dirty="0"/>
                        <a:t>15%</a:t>
                      </a:r>
                    </a:p>
                  </a:txBody>
                  <a:tcPr marL="121920" marR="121920" marT="60960" marB="60960"/>
                </a:tc>
                <a:tc>
                  <a:txBody>
                    <a:bodyPr/>
                    <a:lstStyle/>
                    <a:p>
                      <a:pPr algn="ctr"/>
                      <a:r>
                        <a:rPr lang="en-GB" sz="1200" dirty="0"/>
                        <a:t>‘Been subject to online crime’</a:t>
                      </a:r>
                    </a:p>
                    <a:p>
                      <a:pPr algn="ctr"/>
                      <a:r>
                        <a:rPr lang="en-GB" sz="1200" dirty="0"/>
                        <a:t>16%</a:t>
                      </a:r>
                    </a:p>
                  </a:txBody>
                  <a:tcPr marL="121920" marR="121920" marT="60960" marB="60960"/>
                </a:tc>
                <a:tc>
                  <a:txBody>
                    <a:bodyPr/>
                    <a:lstStyle/>
                    <a:p>
                      <a:pPr algn="ctr"/>
                      <a:r>
                        <a:rPr lang="en-GB" sz="1200" dirty="0"/>
                        <a:t>No increases YOY</a:t>
                      </a:r>
                    </a:p>
                  </a:txBody>
                  <a:tcPr marL="121920" marR="121920" marT="60960" marB="60960"/>
                </a:tc>
                <a:tc>
                  <a:txBody>
                    <a:bodyPr/>
                    <a:lstStyle/>
                    <a:p>
                      <a:pPr algn="ctr"/>
                      <a:r>
                        <a:rPr lang="en-GB" sz="1200" dirty="0">
                          <a:highlight>
                            <a:srgbClr val="00FF00"/>
                          </a:highlight>
                        </a:rPr>
                        <a:t>0%</a:t>
                      </a:r>
                    </a:p>
                  </a:txBody>
                  <a:tcPr marL="121920" marR="121920" marT="60960" marB="60960"/>
                </a:tc>
                <a:extLst>
                  <a:ext uri="{0D108BD9-81ED-4DB2-BD59-A6C34878D82A}">
                    <a16:rowId xmlns:a16="http://schemas.microsoft.com/office/drawing/2014/main" xmlns="" val="78303019"/>
                  </a:ext>
                </a:extLst>
              </a:tr>
              <a:tr h="820273">
                <a:tc>
                  <a:txBody>
                    <a:bodyPr/>
                    <a:lstStyle/>
                    <a:p>
                      <a:r>
                        <a:rPr lang="en-GB" sz="1200" dirty="0"/>
                        <a:t>Views on funding level for Lincolnshire Police</a:t>
                      </a:r>
                    </a:p>
                  </a:txBody>
                  <a:tcPr marL="121920" marR="121920" marT="60960" marB="60960"/>
                </a:tc>
                <a:tc>
                  <a:txBody>
                    <a:bodyPr/>
                    <a:lstStyle/>
                    <a:p>
                      <a:pPr algn="ctr"/>
                      <a:r>
                        <a:rPr lang="en-GB" sz="1200" dirty="0"/>
                        <a:t>‘Inadequate’ or ‘Restrictive’ </a:t>
                      </a:r>
                      <a:br>
                        <a:rPr lang="en-GB" sz="1200" dirty="0"/>
                      </a:br>
                      <a:r>
                        <a:rPr lang="en-GB" sz="1200" dirty="0"/>
                        <a:t>82%</a:t>
                      </a:r>
                    </a:p>
                  </a:txBody>
                  <a:tcPr marL="121920" marR="121920" marT="60960" marB="60960"/>
                </a:tc>
                <a:tc>
                  <a:txBody>
                    <a:bodyPr/>
                    <a:lstStyle/>
                    <a:p>
                      <a:pPr algn="ctr"/>
                      <a:r>
                        <a:rPr lang="en-GB" sz="1200" dirty="0"/>
                        <a:t>‘Should be increased’</a:t>
                      </a:r>
                    </a:p>
                    <a:p>
                      <a:pPr algn="ctr"/>
                      <a:r>
                        <a:rPr lang="en-GB" sz="1200" dirty="0"/>
                        <a:t>83%</a:t>
                      </a:r>
                    </a:p>
                  </a:txBody>
                  <a:tcPr marL="121920" marR="121920" marT="60960" marB="60960"/>
                </a:tc>
                <a:tc>
                  <a:txBody>
                    <a:bodyPr/>
                    <a:lstStyle/>
                    <a:p>
                      <a:pPr algn="ctr"/>
                      <a:r>
                        <a:rPr lang="en-GB" sz="1200" dirty="0"/>
                        <a:t>‘Increased slightly’ OR ‘Increased Further’</a:t>
                      </a:r>
                    </a:p>
                    <a:p>
                      <a:pPr algn="ctr"/>
                      <a:r>
                        <a:rPr lang="en-GB" sz="1200" dirty="0"/>
                        <a:t>95%</a:t>
                      </a:r>
                    </a:p>
                  </a:txBody>
                  <a:tcPr marL="121920" marR="121920" marT="60960" marB="60960"/>
                </a:tc>
                <a:tc>
                  <a:txBody>
                    <a:bodyPr/>
                    <a:lstStyle/>
                    <a:p>
                      <a:pPr algn="ctr"/>
                      <a:r>
                        <a:rPr lang="en-GB" sz="1200" dirty="0">
                          <a:highlight>
                            <a:srgbClr val="00FF00"/>
                          </a:highlight>
                        </a:rPr>
                        <a:t>+12%*</a:t>
                      </a:r>
                      <a:br>
                        <a:rPr lang="en-GB" sz="1200" dirty="0">
                          <a:highlight>
                            <a:srgbClr val="00FF00"/>
                          </a:highlight>
                        </a:rPr>
                      </a:br>
                      <a:r>
                        <a:rPr lang="en-GB" sz="1200" dirty="0">
                          <a:highlight>
                            <a:srgbClr val="00FF00"/>
                          </a:highlight>
                        </a:rPr>
                        <a:t>*Not exact same</a:t>
                      </a:r>
                    </a:p>
                  </a:txBody>
                  <a:tcPr marL="121920" marR="121920" marT="60960" marB="60960"/>
                </a:tc>
                <a:extLst>
                  <a:ext uri="{0D108BD9-81ED-4DB2-BD59-A6C34878D82A}">
                    <a16:rowId xmlns:a16="http://schemas.microsoft.com/office/drawing/2014/main" xmlns="" val="2342276906"/>
                  </a:ext>
                </a:extLst>
              </a:tr>
              <a:tr h="703091">
                <a:tc>
                  <a:txBody>
                    <a:bodyPr/>
                    <a:lstStyle/>
                    <a:p>
                      <a:r>
                        <a:rPr lang="en-GB" sz="1200" dirty="0"/>
                        <a:t>% of participants selecting highest incremental increase (+20%) in weekly Police Precept for their Council Tax Band</a:t>
                      </a:r>
                    </a:p>
                  </a:txBody>
                  <a:tcPr marL="121920" marR="121920" marT="60960" marB="60960"/>
                </a:tc>
                <a:tc>
                  <a:txBody>
                    <a:bodyPr/>
                    <a:lstStyle/>
                    <a:p>
                      <a:pPr algn="ctr"/>
                      <a:r>
                        <a:rPr lang="en-GB" sz="1200" dirty="0"/>
                        <a:t>35%</a:t>
                      </a:r>
                    </a:p>
                  </a:txBody>
                  <a:tcPr marL="121920" marR="121920" marT="60960" marB="60960"/>
                </a:tc>
                <a:tc>
                  <a:txBody>
                    <a:bodyPr/>
                    <a:lstStyle/>
                    <a:p>
                      <a:pPr algn="ctr"/>
                      <a:r>
                        <a:rPr lang="en-GB" sz="1200" dirty="0"/>
                        <a:t>39%</a:t>
                      </a:r>
                    </a:p>
                  </a:txBody>
                  <a:tcPr marL="121920" marR="121920" marT="60960" marB="60960"/>
                </a:tc>
                <a:tc>
                  <a:txBody>
                    <a:bodyPr/>
                    <a:lstStyle/>
                    <a:p>
                      <a:pPr algn="ctr"/>
                      <a:r>
                        <a:rPr lang="en-GB" sz="1200" dirty="0"/>
                        <a:t>42%</a:t>
                      </a:r>
                    </a:p>
                  </a:txBody>
                  <a:tcPr marL="121920" marR="121920" marT="60960" marB="60960"/>
                </a:tc>
                <a:tc>
                  <a:txBody>
                    <a:bodyPr/>
                    <a:lstStyle/>
                    <a:p>
                      <a:pPr algn="ctr"/>
                      <a:r>
                        <a:rPr lang="en-GB" sz="1200" dirty="0">
                          <a:highlight>
                            <a:srgbClr val="00FF00"/>
                          </a:highlight>
                        </a:rPr>
                        <a:t>+3%</a:t>
                      </a:r>
                    </a:p>
                  </a:txBody>
                  <a:tcPr marL="121920" marR="121920" marT="60960" marB="60960"/>
                </a:tc>
                <a:extLst>
                  <a:ext uri="{0D108BD9-81ED-4DB2-BD59-A6C34878D82A}">
                    <a16:rowId xmlns:a16="http://schemas.microsoft.com/office/drawing/2014/main" xmlns="" val="1788488824"/>
                  </a:ext>
                </a:extLst>
              </a:tr>
              <a:tr h="507788">
                <a:tc>
                  <a:txBody>
                    <a:bodyPr/>
                    <a:lstStyle/>
                    <a:p>
                      <a:r>
                        <a:rPr lang="en-GB" sz="1200" dirty="0"/>
                        <a:t>Prompted awareness level of Marc Jones as the current PCC</a:t>
                      </a:r>
                    </a:p>
                  </a:txBody>
                  <a:tcPr marL="121920" marR="121920" marT="60960" marB="60960"/>
                </a:tc>
                <a:tc>
                  <a:txBody>
                    <a:bodyPr/>
                    <a:lstStyle/>
                    <a:p>
                      <a:pPr algn="ctr"/>
                      <a:r>
                        <a:rPr lang="en-GB" sz="1200" dirty="0"/>
                        <a:t>59%</a:t>
                      </a:r>
                    </a:p>
                  </a:txBody>
                  <a:tcPr marL="121920" marR="121920" marT="60960" marB="60960"/>
                </a:tc>
                <a:tc>
                  <a:txBody>
                    <a:bodyPr/>
                    <a:lstStyle/>
                    <a:p>
                      <a:pPr algn="ctr"/>
                      <a:r>
                        <a:rPr lang="en-GB" sz="1200" dirty="0"/>
                        <a:t>62%</a:t>
                      </a:r>
                    </a:p>
                  </a:txBody>
                  <a:tcPr marL="121920" marR="121920" marT="60960" marB="60960"/>
                </a:tc>
                <a:tc>
                  <a:txBody>
                    <a:bodyPr/>
                    <a:lstStyle/>
                    <a:p>
                      <a:pPr algn="ctr"/>
                      <a:r>
                        <a:rPr lang="en-GB" sz="1200" dirty="0"/>
                        <a:t>67%</a:t>
                      </a:r>
                    </a:p>
                  </a:txBody>
                  <a:tcPr marL="121920" marR="121920" marT="60960" marB="60960"/>
                </a:tc>
                <a:tc>
                  <a:txBody>
                    <a:bodyPr/>
                    <a:lstStyle/>
                    <a:p>
                      <a:pPr algn="ctr"/>
                      <a:r>
                        <a:rPr lang="en-GB" sz="1200" dirty="0">
                          <a:highlight>
                            <a:srgbClr val="00FF00"/>
                          </a:highlight>
                        </a:rPr>
                        <a:t>+5%</a:t>
                      </a:r>
                    </a:p>
                  </a:txBody>
                  <a:tcPr marL="121920" marR="121920" marT="60960" marB="60960"/>
                </a:tc>
                <a:extLst>
                  <a:ext uri="{0D108BD9-81ED-4DB2-BD59-A6C34878D82A}">
                    <a16:rowId xmlns:a16="http://schemas.microsoft.com/office/drawing/2014/main" xmlns="" val="1496717743"/>
                  </a:ext>
                </a:extLst>
              </a:tr>
            </a:tbl>
          </a:graphicData>
        </a:graphic>
      </p:graphicFrame>
      <p:sp>
        <p:nvSpPr>
          <p:cNvPr id="3" name="Slide Number Placeholder 2">
            <a:extLst>
              <a:ext uri="{FF2B5EF4-FFF2-40B4-BE49-F238E27FC236}">
                <a16:creationId xmlns:a16="http://schemas.microsoft.com/office/drawing/2014/main" xmlns="" id="{EEA51A41-DB3A-482A-88D6-ACB20EEB2F70}"/>
              </a:ext>
            </a:extLst>
          </p:cNvPr>
          <p:cNvSpPr>
            <a:spLocks noGrp="1"/>
          </p:cNvSpPr>
          <p:nvPr>
            <p:ph type="sldNum" sz="quarter" idx="12"/>
          </p:nvPr>
        </p:nvSpPr>
        <p:spPr/>
        <p:txBody>
          <a:bodyPr/>
          <a:lstStyle/>
          <a:p>
            <a:fld id="{857A2A22-3899-4136-BDB9-36AC9C8678DA}" type="slidenum">
              <a:rPr lang="en-GB" smtClean="0"/>
              <a:t>87</a:t>
            </a:fld>
            <a:endParaRPr lang="en-GB"/>
          </a:p>
        </p:txBody>
      </p:sp>
    </p:spTree>
    <p:extLst>
      <p:ext uri="{BB962C8B-B14F-4D97-AF65-F5344CB8AC3E}">
        <p14:creationId xmlns:p14="http://schemas.microsoft.com/office/powerpoint/2010/main" val="3158087757"/>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9E5A34B-565D-4712-ACD3-B0B8A4AECB8E}"/>
              </a:ext>
            </a:extLst>
          </p:cNvPr>
          <p:cNvSpPr txBox="1">
            <a:spLocks/>
          </p:cNvSpPr>
          <p:nvPr/>
        </p:nvSpPr>
        <p:spPr>
          <a:xfrm>
            <a:off x="335360" y="356660"/>
            <a:ext cx="9505024" cy="1152128"/>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GB" sz="4800" b="1" dirty="0">
                <a:solidFill>
                  <a:prstClr val="white"/>
                </a:solidFill>
                <a:latin typeface="Tahoma" pitchFamily="34" charset="0"/>
                <a:ea typeface="Tahoma" pitchFamily="34" charset="0"/>
                <a:cs typeface="Tahoma" pitchFamily="34" charset="0"/>
              </a:rPr>
              <a:t>Summary findings </a:t>
            </a:r>
            <a:br>
              <a:rPr lang="en-GB" sz="4800" b="1" dirty="0">
                <a:solidFill>
                  <a:prstClr val="white"/>
                </a:solidFill>
                <a:latin typeface="Tahoma" pitchFamily="34" charset="0"/>
                <a:ea typeface="Tahoma" pitchFamily="34" charset="0"/>
                <a:cs typeface="Tahoma" pitchFamily="34" charset="0"/>
              </a:rPr>
            </a:br>
            <a:r>
              <a:rPr lang="en-GB" sz="4800" b="1" dirty="0">
                <a:solidFill>
                  <a:prstClr val="white"/>
                </a:solidFill>
                <a:latin typeface="Tahoma" pitchFamily="34" charset="0"/>
                <a:ea typeface="Tahoma" pitchFamily="34" charset="0"/>
                <a:cs typeface="Tahoma" pitchFamily="34" charset="0"/>
              </a:rPr>
              <a:t>&amp; recommendations</a:t>
            </a:r>
          </a:p>
        </p:txBody>
      </p:sp>
      <p:sp>
        <p:nvSpPr>
          <p:cNvPr id="2" name="Slide Number Placeholder 1">
            <a:extLst>
              <a:ext uri="{FF2B5EF4-FFF2-40B4-BE49-F238E27FC236}">
                <a16:creationId xmlns:a16="http://schemas.microsoft.com/office/drawing/2014/main" xmlns="" id="{768CA530-156B-4B63-9641-5F6B08A82107}"/>
              </a:ext>
            </a:extLst>
          </p:cNvPr>
          <p:cNvSpPr>
            <a:spLocks noGrp="1"/>
          </p:cNvSpPr>
          <p:nvPr>
            <p:ph type="sldNum" sz="quarter" idx="12"/>
          </p:nvPr>
        </p:nvSpPr>
        <p:spPr/>
        <p:txBody>
          <a:bodyPr/>
          <a:lstStyle/>
          <a:p>
            <a:fld id="{857A2A22-3899-4136-BDB9-36AC9C8678DA}" type="slidenum">
              <a:rPr lang="en-GB" smtClean="0"/>
              <a:t>88</a:t>
            </a:fld>
            <a:endParaRPr lang="en-GB"/>
          </a:p>
        </p:txBody>
      </p:sp>
    </p:spTree>
    <p:extLst>
      <p:ext uri="{BB962C8B-B14F-4D97-AF65-F5344CB8AC3E}">
        <p14:creationId xmlns:p14="http://schemas.microsoft.com/office/powerpoint/2010/main" val="1138732696"/>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Survey participation</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3,302 fully completed surveys were achieved, just 147 fewer than in 2018-19 in eight fewer </a:t>
            </a:r>
            <a:b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b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days’ in field.</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Confidence Interval for the sample as whole, at the County Level remains very robust at ± 1.70 in 2019-20 (± 1.66 in 2018-19).</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For the first time, more female residents (50%) completed the survey than males (47%) which reflects the slight imbalance in the population of the county.</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mode age band for survey participants has got a little younger, with the mode being 50-64 year-olds for the 2019-20 Survey, in 2018-19 this was the 65+ age group.</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 +4% point YOY increase in the share of the sample amongst 35-49 year-olds was also achieved.</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Continued effort is required to drive the profile of the sample base to be younger, as the % share of participants amongst 16-34 year-olds is exactly half their actual share of the population of Lincolnshire. </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As in 2018, 74% of survey participants in 2019 again fall into the ABC1 Socio Economic Groups, compared with 59% of the population of Lincolnshire. New ways to engage more participants amongst the C2DE segments need to be identified for the next wave of the survey.</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Just over a fifth (21%) of the sample was drawn from residents of East Lindsey. South Kesteven was again the most under-represented Local Authority (-4% points) relative to the distribution of the actual population of Lincolnshire. North Kesteven was the most over-represented authority with a +3% share relative to the population of Lincolnshire.</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89</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21378048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3666334-4E23-47BD-B411-E6677557A881}"/>
              </a:ext>
            </a:extLst>
          </p:cNvPr>
          <p:cNvSpPr txBox="1">
            <a:spLocks/>
          </p:cNvSpPr>
          <p:nvPr/>
        </p:nvSpPr>
        <p:spPr>
          <a:xfrm>
            <a:off x="335360" y="356660"/>
            <a:ext cx="9505024" cy="1152128"/>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GB" sz="4800" b="1" dirty="0">
                <a:solidFill>
                  <a:prstClr val="white"/>
                </a:solidFill>
                <a:latin typeface="Tahoma" pitchFamily="34" charset="0"/>
                <a:ea typeface="Tahoma" pitchFamily="34" charset="0"/>
                <a:cs typeface="Tahoma" pitchFamily="34" charset="0"/>
              </a:rPr>
              <a:t>Sample profile</a:t>
            </a:r>
          </a:p>
        </p:txBody>
      </p:sp>
      <p:sp>
        <p:nvSpPr>
          <p:cNvPr id="5" name="TextBox 4">
            <a:extLst>
              <a:ext uri="{FF2B5EF4-FFF2-40B4-BE49-F238E27FC236}">
                <a16:creationId xmlns:a16="http://schemas.microsoft.com/office/drawing/2014/main" xmlns="" id="{95B40DAA-E452-4008-9BFE-A11F0F3142C1}"/>
              </a:ext>
            </a:extLst>
          </p:cNvPr>
          <p:cNvSpPr txBox="1"/>
          <p:nvPr/>
        </p:nvSpPr>
        <p:spPr>
          <a:xfrm>
            <a:off x="10035180" y="3102604"/>
            <a:ext cx="2156820" cy="1815882"/>
          </a:xfrm>
          <a:prstGeom prst="rect">
            <a:avLst/>
          </a:prstGeom>
          <a:solidFill>
            <a:schemeClr val="accent4"/>
          </a:solidFill>
        </p:spPr>
        <p:txBody>
          <a:bodyPr wrap="square" rtlCol="0">
            <a:spAutoFit/>
          </a:bodyPr>
          <a:lstStyle/>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NB All survey results </a:t>
            </a:r>
          </a:p>
          <a:p>
            <a:pPr algn="ct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shown in this presentation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relate to the </a:t>
            </a:r>
            <a:b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2019-20 survey unless annotated otherwise. </a:t>
            </a:r>
          </a:p>
        </p:txBody>
      </p:sp>
      <p:sp>
        <p:nvSpPr>
          <p:cNvPr id="2" name="Slide Number Placeholder 1">
            <a:extLst>
              <a:ext uri="{FF2B5EF4-FFF2-40B4-BE49-F238E27FC236}">
                <a16:creationId xmlns:a16="http://schemas.microsoft.com/office/drawing/2014/main" xmlns="" id="{479FD0CA-A666-42F6-ACB7-86A64408D374}"/>
              </a:ext>
            </a:extLst>
          </p:cNvPr>
          <p:cNvSpPr>
            <a:spLocks noGrp="1"/>
          </p:cNvSpPr>
          <p:nvPr>
            <p:ph type="sldNum" sz="quarter" idx="12"/>
          </p:nvPr>
        </p:nvSpPr>
        <p:spPr/>
        <p:txBody>
          <a:bodyPr/>
          <a:lstStyle/>
          <a:p>
            <a:pPr defTabSz="1219170">
              <a:defRPr/>
            </a:pPr>
            <a:fld id="{857A2A22-3899-4136-BDB9-36AC9C8678DA}" type="slidenum">
              <a:rPr lang="en-GB" smtClean="0"/>
              <a:pPr defTabSz="1219170">
                <a:defRPr/>
              </a:pPr>
              <a:t>9</a:t>
            </a:fld>
            <a:endParaRPr lang="en-GB"/>
          </a:p>
        </p:txBody>
      </p:sp>
    </p:spTree>
    <p:extLst>
      <p:ext uri="{BB962C8B-B14F-4D97-AF65-F5344CB8AC3E}">
        <p14:creationId xmlns:p14="http://schemas.microsoft.com/office/powerpoint/2010/main" val="2939937958"/>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Funding and the precept</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Over three-quarters of participants (76%) believe that the funding for Lincolnshire Police should be ‘Increased further – in order to improve policing across the county’. Only 5% of participants believe that funding for the police should NOT increase.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 minimum of 73% of participants from each Local Authority select the ‘Increased further’ funding option, rising to a maximum of 81% doing so in Boston Borough.</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Around three-quarters of the participants in Council Tax bands A-F select the ‘Increased further’ funding option, falling to around two thirds for residents in Bands G and H.</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An increase of 20% is the mode amount of selected by 42% of the total sample, as the extra amount per week that participants would be prepared to pay to fund policing and crime prevention.</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Whilst only around 5% of people fail to endorse an increase in police funding, a fifth of participants are not prepared to pay any more through their council tax.</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Views amongst residents are starting to diverge slightly in 2019-20 with a higher YOY share opting for the higher levels of weekly increase AND for not being prepared to pay any more.</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When those not prepared to pay any more are included in the calculation, the overall average percentage increase selected is 12% or over, in each of the Council Tax bands.</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Lincoln City has seen the most marked YOY increase in residents choosing the highest weekly increase, up 10% points to 47%, whereas Boston Borough has seen the highest YOY increase in unprepared, up by +8% points to a quarter (25%) of residents.</a:t>
            </a: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Fewer 35-49 year-olds opt for the highest % increase (38%) and a comparatively higher proportion of them are not prepared to pay any more (22%). Compared with women, a higher proportion of men opt for the highest % increase (48%) AND are not prepared to pay any more (21%).</a:t>
            </a: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90</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3863331364"/>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Safety</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majority of participants (52%) rate their general feeling of safety in Lincolnshire at 8+, however 17% give a rating of 5 or under.</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Participants for whom, one or more of the following applies: 16-34 years of age, skilled manual workers, live in Boston Borough, or another ‘town’, are less likely to feel safe.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Feeling safe scores correlate very closely with actual experience of crime over the last 12 months, with over three quarters (76%) of the participants giving a safe score of 1 having experienced crime.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Only 43% of participants living in Band A properties give a safe rating of 8+, with 23% of them providing a rating of 5 or below. Feelings of safety seem to peak at Band F.</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46% of residents of Boston Borough give a ‘safe’ score of 5 or less, with 38% of residents of Lincoln City doing the same. The ‘safest’ authority would appear to be North Kesteven with only 18% rating at 5 or less.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46% of participants believe that their community is becoming a less safe place to live, with only 10% thinking the opposite.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clear majority (58%) of residents of Boston Borough believe that their community is becoming less safe. Narrow majorities in South Holland (52%) and Lincoln City (51%) feel the same.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Residents living in ‘a village or hamlet’ are markedly less likely to feel that their community is becoming a less safe place to live.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‘Increase in burglaries’ and a ‘Lack of police officers – on the beat’ are the most widely referenced explanations for feeling that your community is becoming less safe.</a:t>
            </a: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91</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3002788647"/>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Feeling safe, worries about crime and local problems</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45% of participants do not generally feel safe walking alone at night in the LOCAL AREA where they live. </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 higher % of participants do not generally feel safe ‘being alone in your home or place of residence’ (18%) than is the case for ‘driving alone in the LOCAL AREA where they live’ (14%).</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incidence of worry about ‘physical attack’, ‘rape or sexual assault’ and ‘being mugged or robbed’ appear to have risen by around 4% year-on-year. The greater % of female participants completing the survey in 2019-20 accounts for the upticks in worry, as more women are ‘very worried’ about each type of crime than is the case for men.</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most widespread worry remains ‘…having your home broken into…’ but the mean score for this has reduced very slightly. </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‘Speeding traffic’ is perceived as a big problem in their LOCAL AREA by 63% of survey participants.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39% of participants regard ‘people using or dealing drugs’  and ‘burglary and theft from private property’ as big problems in their LOCAL AREA.</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number of participants regarding each crime as a ‘very/fairly big problem’ has reason slightly YOY in all cases but has not returned to the levels recorded in 2017.</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27"/>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92</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1035050068"/>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Experience of crime</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Exactly two thirds of participants have </a:t>
            </a:r>
            <a:r>
              <a:rPr kumimoji="0" lang="en-GB" sz="1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not</a:t>
            </a: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experienced any of the types of crime included within the survey during the last 12 months.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Experience of crime would appear to have reduced slightly year-on-year, with a c. -3% point drop for ‘been threatened in any way’ and ‘been subject to online crime…’.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Whilst Non White British participants continue to be more likely to experience crime than White British participants, the incremental level of crime experienced has fallen YOY across each type of crime included within the survey. </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 C2DE segment are significantly more likely to have experienced being threatened and/or had personal possessions stolen whilst in a public place. </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Experience of crime amongst participants appears to have risen quite sharply in East Lindsey, Lincoln City and South Kesteven with Boston and South Holland more stable YOY.</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 slim majority (51%) of 16 to 34 year-olds have experienced some form of crime, within the last 12 months.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Men are +6% points more likely to have experienced crime than women.</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Being threatened remains the experience most likely to be encountered on multiple occasions, and the frequency is increasing, with instances of 6-10 times and 10+ times both rising by +2% percentage points year-on-year. The incidence of experiencing ALL of the other crimes more than once has reduced slightly year-on-year.</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People who have been repeatedly threatened are more likely to be aged 16 to 34, live in Lincoln City and/or be in Full Time Work. They are much less likely to be married or aged 65+.</a:t>
            </a: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34"/>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93</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1499949440"/>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Police effectiveness, cost savings and education</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On a net effectiveness basis, the Lincolnshire Police are perceived as being most effective in combatting ‘Child sexual exploitation’ and least effective in combatting ‘Lead theft’.</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 higher % of participants regard the Lincolnshire Police as effective in combatting ‘Hare coursing’ (40%) than any other category of crime included within the survey.</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Very nearly a third of participants are not prepared to offer any suggestion of where cost savings in Lincolnshire Police budgets could be made.</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On a spontaneous basis more participants (14.79%) suggest a reduction in the number of managers, than any other form of cost-cutting.</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Nearly nine out of ten participants (89%) disagree with the plan of the College of Policing, to make obtaining a degree level qualification obligatory for future Police Officers.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Very nearly two thirds (63%) of full time and part time students in higher or further education, do NOT believe that in future ALL Police Officers should be educated to degree level.</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3"/>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94</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3877005525"/>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10033000" cy="5733256"/>
          </a:xfrm>
          <a:prstGeom prst="rect">
            <a:avLst/>
          </a:prstGeom>
          <a:solidFill>
            <a:srgbClr val="ED0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cs typeface="Arial"/>
            </a:endParaRPr>
          </a:p>
        </p:txBody>
      </p:sp>
      <p:sp>
        <p:nvSpPr>
          <p:cNvPr id="5" name="Content Placeholder 2"/>
          <p:cNvSpPr txBox="1">
            <a:spLocks/>
          </p:cNvSpPr>
          <p:nvPr/>
        </p:nvSpPr>
        <p:spPr>
          <a:xfrm>
            <a:off x="335360" y="260649"/>
            <a:ext cx="9240901" cy="693851"/>
          </a:xfrm>
          <a:prstGeom prst="rect">
            <a:avLst/>
          </a:prstGeom>
          <a:no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Information, programmes and awareness</a:t>
            </a:r>
            <a:br>
              <a:rPr kumimoji="0" lang="en-GB" sz="2667" b="0"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br>
            <a:endParaRPr kumimoji="0" lang="en-GB" sz="2667" b="0" i="0" u="none" strike="noStrike" kern="1200" cap="none" spc="0" normalizeH="0" baseline="0" noProof="0" dirty="0">
              <a:ln>
                <a:noFill/>
              </a:ln>
              <a:solidFill>
                <a:srgbClr val="ED0973"/>
              </a:solidFill>
              <a:effectLst/>
              <a:uLnTx/>
              <a:uFillTx/>
              <a:latin typeface="Tahoma" pitchFamily="34" charset="0"/>
              <a:ea typeface="Tahoma" pitchFamily="34" charset="0"/>
              <a:cs typeface="Tahoma" pitchFamily="34" charset="0"/>
            </a:endParaRPr>
          </a:p>
        </p:txBody>
      </p:sp>
      <p:sp>
        <p:nvSpPr>
          <p:cNvPr id="8" name="Content Placeholder 2"/>
          <p:cNvSpPr txBox="1">
            <a:spLocks/>
          </p:cNvSpPr>
          <p:nvPr/>
        </p:nvSpPr>
        <p:spPr>
          <a:xfrm>
            <a:off x="335360" y="1220755"/>
            <a:ext cx="9528739" cy="5271000"/>
          </a:xfrm>
          <a:prstGeom prst="rect">
            <a:avLst/>
          </a:prstGeom>
          <a:noFill/>
        </p:spPr>
        <p:txBody>
          <a:bodyPr>
            <a:noAutofit/>
          </a:bodyPr>
          <a:lstStyle>
            <a:lvl1pPr marL="342900" indent="-342900" algn="l" defTabSz="914400" rtl="0" eaLnBrk="1" latinLnBrk="0" hangingPunct="1">
              <a:spcBef>
                <a:spcPct val="20000"/>
              </a:spcBef>
              <a:buClr>
                <a:srgbClr val="FF3399"/>
              </a:buClr>
              <a:buFont typeface="Arial" pitchFamily="34" charset="0"/>
              <a:buChar char="•"/>
              <a:defRPr sz="1800" kern="1200">
                <a:solidFill>
                  <a:schemeClr val="tx2">
                    <a:lumMod val="7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rgbClr val="FF3399"/>
              </a:buClr>
              <a:buFont typeface="Arial" pitchFamily="34" charset="0"/>
              <a:buChar char="•"/>
              <a:defRPr sz="1400" kern="1200">
                <a:solidFill>
                  <a:schemeClr val="tx2">
                    <a:lumMod val="7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Very nearly three-quarters of participants (74%) are interested in accessing more information and guidance on ‘taking steps to increase the chances of an offender being caught’.</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There is a widespread appetite for crime prevention information. A clear majority of participants are interested in accessing more information and guidance on each of the subject areas researched, with at least a fifth ‘Very Interested’.</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Neighbourhood Watch remains the most widely familiar programme (79%) but awareness has dipped (-8% points YOY) as it has for </a:t>
            </a:r>
            <a:r>
              <a:rPr kumimoji="0" lang="en-GB" sz="1600" b="0" i="0" u="none" strike="noStrike" kern="1200" cap="none" spc="0" normalizeH="0" baseline="0" noProof="0" dirty="0" err="1">
                <a:ln>
                  <a:noFill/>
                </a:ln>
                <a:solidFill>
                  <a:prstClr val="white"/>
                </a:solidFill>
                <a:effectLst/>
                <a:uLnTx/>
                <a:uFillTx/>
                <a:latin typeface="Tahoma" pitchFamily="34" charset="0"/>
                <a:ea typeface="Tahoma" pitchFamily="34" charset="0"/>
                <a:cs typeface="Tahoma" pitchFamily="34" charset="0"/>
              </a:rPr>
              <a:t>Crimestoppers</a:t>
            </a: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(-7%) and Lincs Alert (-10%).</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Awareness of Community Speed Watch has increased YOY by +8% points but care is needed here, as it was referenced within the introduction to the survey itself.</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Claimed awareness of several other initiatives has also risen, albeit from a much lower base: Mini Police +5%, Stop Hate +7%, Victims Lincs + 5%, Friends Against Scams +3%.</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Awareness of Marc Jones as the current Police &amp; Crime Commissioner has risen +5% points to 67% in 2019-20. Women, people of non White British ethnicity, those in the C2DE segment and residents of South Kesteven or South Holland, are all less likely than average to be aware of Marc Jones as the current Police &amp; Crime Commissioner.</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Awareness of the PCCs work and funding relating to victim services is much less widely known (claimed 37% aware on a prompted basis) and the savings achieved versus the Police Authority even less so (claimed 28% aware on a prompted basis).</a:t>
            </a: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478 participants have expressed interest in joining the Lincolnshire’s SAFER TOGETHER research panel, with 22% of them being residents of East Lindsey.</a:t>
            </a:r>
            <a:br>
              <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b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4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1219170" rtl="0" eaLnBrk="1" fontAlgn="auto" latinLnBrk="0" hangingPunct="1">
              <a:lnSpc>
                <a:spcPct val="100000"/>
              </a:lnSpc>
              <a:spcBef>
                <a:spcPct val="20000"/>
              </a:spcBef>
              <a:spcAft>
                <a:spcPts val="0"/>
              </a:spcAft>
              <a:buClr>
                <a:prstClr val="white"/>
              </a:buClr>
              <a:buSzTx/>
              <a:buFont typeface="+mj-lt"/>
              <a:buAutoNum type="arabicPeriod" startAt="18"/>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1219170" rtl="0" eaLnBrk="1" fontAlgn="auto" latinLnBrk="0" hangingPunct="1">
              <a:lnSpc>
                <a:spcPct val="100000"/>
              </a:lnSpc>
              <a:spcBef>
                <a:spcPct val="20000"/>
              </a:spcBef>
              <a:spcAft>
                <a:spcPts val="0"/>
              </a:spcAft>
              <a:buClr>
                <a:prstClr val="white"/>
              </a:buClr>
              <a:buSzTx/>
              <a:buFont typeface="Arial" pitchFamily="34" charset="0"/>
              <a:buNone/>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prstClr val="white"/>
              </a:buClr>
              <a:buSzTx/>
              <a:buFont typeface="+mj-lt"/>
              <a:buAutoNum type="arabicPeriod" startAt="9"/>
              <a:tabLst/>
              <a:defRPr/>
            </a:pPr>
            <a:endParaRPr kumimoji="0" lang="en-GB" sz="1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304784" marR="0" lvl="0" indent="-304784"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1"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a:p>
            <a:pPr marL="457189" marR="0" lvl="0" indent="-457189" algn="l" defTabSz="1219170" rtl="0" eaLnBrk="1" fontAlgn="auto" latinLnBrk="0" hangingPunct="1">
              <a:lnSpc>
                <a:spcPct val="100000"/>
              </a:lnSpc>
              <a:spcBef>
                <a:spcPct val="20000"/>
              </a:spcBef>
              <a:spcAft>
                <a:spcPts val="0"/>
              </a:spcAft>
              <a:buClr>
                <a:srgbClr val="FF3399"/>
              </a:buClr>
              <a:buSzTx/>
              <a:buFont typeface="+mj-lt"/>
              <a:buAutoNum type="arabicPeriod" startAt="9"/>
              <a:tabLst/>
              <a:defRPr/>
            </a:pPr>
            <a:endParaRPr kumimoji="0" lang="en-GB" sz="1600" b="0" i="0" u="none" strike="noStrike" kern="1200" cap="none" spc="0" normalizeH="0" baseline="0" noProof="0" dirty="0">
              <a:ln>
                <a:noFill/>
              </a:ln>
              <a:solidFill>
                <a:srgbClr val="0B3B6C">
                  <a:lumMod val="75000"/>
                </a:srgbClr>
              </a:solidFill>
              <a:effectLst/>
              <a:uLnTx/>
              <a:uFillTx/>
              <a:latin typeface="Tahoma" pitchFamily="34" charset="0"/>
              <a:ea typeface="Tahoma" pitchFamily="34" charset="0"/>
              <a:cs typeface="Tahoma" pitchFamily="34" charset="0"/>
            </a:endParaRPr>
          </a:p>
        </p:txBody>
      </p:sp>
      <p:sp>
        <p:nvSpPr>
          <p:cNvPr id="3" name="Slide Number Placeholder 2">
            <a:extLst>
              <a:ext uri="{FF2B5EF4-FFF2-40B4-BE49-F238E27FC236}">
                <a16:creationId xmlns:a16="http://schemas.microsoft.com/office/drawing/2014/main" xmlns="" id="{A01E6703-6B3C-42E8-88A2-59DCD115CE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57A2A22-3899-4136-BDB9-36AC9C8678DA}" type="slidenum">
              <a:rPr kumimoji="0" lang="en-GB" sz="1333" b="0" i="0" u="none" strike="noStrike" kern="1200" cap="none" spc="0" normalizeH="0" baseline="0" noProof="0" smtClean="0">
                <a:ln>
                  <a:noFill/>
                </a:ln>
                <a:solidFill>
                  <a:srgbClr val="FF0066"/>
                </a:solidFill>
                <a:effectLst/>
                <a:uLnTx/>
                <a:uFillTx/>
                <a:latin typeface="Calibri"/>
                <a:cs typeface="Arial"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95</a:t>
            </a:fld>
            <a:endParaRPr kumimoji="0" lang="en-GB" sz="1333" b="0" i="0" u="none" strike="noStrike" kern="1200" cap="none" spc="0" normalizeH="0" baseline="0" noProof="0">
              <a:ln>
                <a:noFill/>
              </a:ln>
              <a:solidFill>
                <a:srgbClr val="FF0066"/>
              </a:solidFill>
              <a:effectLst/>
              <a:uLnTx/>
              <a:uFillTx/>
              <a:latin typeface="Calibri"/>
              <a:cs typeface="Arial" pitchFamily="34" charset="0"/>
            </a:endParaRPr>
          </a:p>
        </p:txBody>
      </p:sp>
    </p:spTree>
    <p:extLst>
      <p:ext uri="{BB962C8B-B14F-4D97-AF65-F5344CB8AC3E}">
        <p14:creationId xmlns:p14="http://schemas.microsoft.com/office/powerpoint/2010/main" val="2643030229"/>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35360" y="548680"/>
            <a:ext cx="9823648" cy="1056117"/>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GB" sz="3200" b="1" dirty="0">
                <a:solidFill>
                  <a:prstClr val="white"/>
                </a:solidFill>
                <a:latin typeface="Tahoma" pitchFamily="34" charset="0"/>
                <a:ea typeface="Tahoma" pitchFamily="34" charset="0"/>
                <a:cs typeface="Tahoma" pitchFamily="34" charset="0"/>
              </a:rPr>
              <a:t>Thank you.</a:t>
            </a:r>
          </a:p>
        </p:txBody>
      </p:sp>
      <p:sp>
        <p:nvSpPr>
          <p:cNvPr id="5" name="Content Placeholder 2"/>
          <p:cNvSpPr txBox="1">
            <a:spLocks/>
          </p:cNvSpPr>
          <p:nvPr/>
        </p:nvSpPr>
        <p:spPr>
          <a:xfrm>
            <a:off x="-1968896" y="-123395"/>
            <a:ext cx="5952661" cy="552061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800" kern="1200">
                <a:solidFill>
                  <a:schemeClr val="tx2"/>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GB" sz="1600" dirty="0">
              <a:solidFill>
                <a:prstClr val="white"/>
              </a:solidFill>
              <a:latin typeface="Tahoma" pitchFamily="34" charset="0"/>
              <a:ea typeface="Tahoma" pitchFamily="34" charset="0"/>
              <a:cs typeface="Tahoma" pitchFamily="34" charset="0"/>
            </a:endParaRPr>
          </a:p>
          <a:p>
            <a:pPr marL="0" indent="0" defTabSz="1219170">
              <a:buNone/>
            </a:pPr>
            <a:endParaRPr lang="en-GB" sz="1600" b="1" dirty="0">
              <a:solidFill>
                <a:prstClr val="white"/>
              </a:solidFill>
              <a:latin typeface="Tahoma" pitchFamily="34" charset="0"/>
              <a:ea typeface="Tahoma" pitchFamily="34" charset="0"/>
              <a:cs typeface="Tahoma" pitchFamily="34" charset="0"/>
            </a:endParaRPr>
          </a:p>
        </p:txBody>
      </p:sp>
      <p:sp>
        <p:nvSpPr>
          <p:cNvPr id="3" name="TextBox 2"/>
          <p:cNvSpPr txBox="1"/>
          <p:nvPr/>
        </p:nvSpPr>
        <p:spPr>
          <a:xfrm>
            <a:off x="3760625" y="1508787"/>
            <a:ext cx="3169063" cy="4976812"/>
          </a:xfrm>
          <a:prstGeom prst="rect">
            <a:avLst/>
          </a:prstGeom>
          <a:noFill/>
        </p:spPr>
        <p:txBody>
          <a:bodyPr wrap="square" rtlCol="0">
            <a:spAutoFit/>
          </a:bodyPr>
          <a:lstStyle/>
          <a:p>
            <a:pPr defTabSz="1219170"/>
            <a:r>
              <a:rPr lang="en-GB" sz="1867" b="1" dirty="0">
                <a:solidFill>
                  <a:prstClr val="white"/>
                </a:solidFill>
                <a:latin typeface="Tahoma" panose="020B0604030504040204" pitchFamily="34" charset="0"/>
                <a:ea typeface="Tahoma" panose="020B0604030504040204" pitchFamily="34" charset="0"/>
                <a:cs typeface="Tahoma" panose="020B0604030504040204" pitchFamily="34" charset="0"/>
              </a:rPr>
              <a:t>David Jones</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Managing Director</a:t>
            </a:r>
          </a:p>
          <a:p>
            <a:pPr defTabSz="1219170"/>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T.  +44 (0) 1522 519388</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M. +44 (0) 7702 596260</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hlinkClick r:id="rId3"/>
              </a:rPr>
              <a:t>david.jones@habit5.co.uk</a:t>
            </a:r>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hlinkClick r:id="rId4"/>
              </a:rPr>
              <a:t>www.habit5.co.uk</a:t>
            </a:r>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1219170"/>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1219170"/>
            <a:r>
              <a:rPr lang="en-GB" sz="1867" b="1" dirty="0">
                <a:solidFill>
                  <a:prstClr val="white"/>
                </a:solidFill>
                <a:latin typeface="Tahoma" panose="020B0604030504040204" pitchFamily="34" charset="0"/>
                <a:ea typeface="Tahoma" panose="020B0604030504040204" pitchFamily="34" charset="0"/>
                <a:cs typeface="Tahoma" panose="020B0604030504040204" pitchFamily="34" charset="0"/>
              </a:rPr>
              <a:t>Main office:</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Habit5</a:t>
            </a:r>
            <a:b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Unit E29</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Enterprise Building</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Ropewalk</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Lincoln</a:t>
            </a:r>
          </a:p>
          <a:p>
            <a:pPr defTabSz="1219170"/>
            <a:r>
              <a:rPr lang="en-GB" sz="1867" dirty="0">
                <a:solidFill>
                  <a:prstClr val="white"/>
                </a:solidFill>
                <a:latin typeface="Tahoma" panose="020B0604030504040204" pitchFamily="34" charset="0"/>
                <a:ea typeface="Tahoma" panose="020B0604030504040204" pitchFamily="34" charset="0"/>
                <a:cs typeface="Tahoma" panose="020B0604030504040204" pitchFamily="34" charset="0"/>
              </a:rPr>
              <a:t>LN6 7DQ</a:t>
            </a:r>
          </a:p>
          <a:p>
            <a:pPr defTabSz="1219170"/>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1219170"/>
            <a:endParaRPr lang="en-GB" sz="1867"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09" y="4224469"/>
            <a:ext cx="3683632" cy="2660915"/>
          </a:xfrm>
          <a:prstGeom prst="rect">
            <a:avLst/>
          </a:prstGeom>
        </p:spPr>
      </p:pic>
      <p:sp>
        <p:nvSpPr>
          <p:cNvPr id="2" name="Slide Number Placeholder 1">
            <a:extLst>
              <a:ext uri="{FF2B5EF4-FFF2-40B4-BE49-F238E27FC236}">
                <a16:creationId xmlns:a16="http://schemas.microsoft.com/office/drawing/2014/main" xmlns="" id="{BE5C0514-57EA-4711-9359-B551FE9DA29F}"/>
              </a:ext>
            </a:extLst>
          </p:cNvPr>
          <p:cNvSpPr>
            <a:spLocks noGrp="1"/>
          </p:cNvSpPr>
          <p:nvPr>
            <p:ph type="sldNum" sz="quarter" idx="12"/>
          </p:nvPr>
        </p:nvSpPr>
        <p:spPr/>
        <p:txBody>
          <a:bodyPr/>
          <a:lstStyle/>
          <a:p>
            <a:fld id="{857A2A22-3899-4136-BDB9-36AC9C8678DA}" type="slidenum">
              <a:rPr lang="en-GB" smtClean="0"/>
              <a:t>96</a:t>
            </a:fld>
            <a:endParaRPr lang="en-GB"/>
          </a:p>
        </p:txBody>
      </p:sp>
    </p:spTree>
    <p:extLst>
      <p:ext uri="{BB962C8B-B14F-4D97-AF65-F5344CB8AC3E}">
        <p14:creationId xmlns:p14="http://schemas.microsoft.com/office/powerpoint/2010/main" val="315136679"/>
      </p:ext>
    </p:extLst>
  </p:cSld>
  <p:clrMapOvr>
    <a:masterClrMapping/>
  </p:clrMapOvr>
  <p:transition spd="slow">
    <p:wipe/>
  </p:transition>
</p:sld>
</file>

<file path=ppt/theme/theme1.xml><?xml version="1.0" encoding="utf-8"?>
<a:theme xmlns:a="http://schemas.openxmlformats.org/drawingml/2006/main" name="1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ysClr val="windowText" lastClr="000000"/>
    </a:dk1>
    <a:lt1>
      <a:sysClr val="window" lastClr="FFFFFF"/>
    </a:lt1>
    <a:dk2>
      <a:srgbClr val="0B3B6C"/>
    </a:dk2>
    <a:lt2>
      <a:srgbClr val="EEECE1"/>
    </a:lt2>
    <a:accent1>
      <a:srgbClr val="0B3B6C"/>
    </a:accent1>
    <a:accent2>
      <a:srgbClr val="ED0973"/>
    </a:accent2>
    <a:accent3>
      <a:srgbClr val="9BBB59"/>
    </a:accent3>
    <a:accent4>
      <a:srgbClr val="8064A2"/>
    </a:accent4>
    <a:accent5>
      <a:srgbClr val="4BACC6"/>
    </a:accent5>
    <a:accent6>
      <a:srgbClr val="F79646"/>
    </a:accent6>
    <a:hlink>
      <a:srgbClr val="ED0973"/>
    </a:hlink>
    <a:folHlink>
      <a:srgbClr val="3F3F3F"/>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7239</TotalTime>
  <Words>16303</Words>
  <Application>Microsoft Office PowerPoint</Application>
  <PresentationFormat>Custom</PresentationFormat>
  <Paragraphs>2511</Paragraphs>
  <Slides>96</Slides>
  <Notes>77</Notes>
  <HiddenSlides>0</HiddenSlides>
  <MMClips>0</MMClips>
  <ScaleCrop>false</ScaleCrop>
  <HeadingPairs>
    <vt:vector size="4" baseType="variant">
      <vt:variant>
        <vt:lpstr>Theme</vt:lpstr>
      </vt:variant>
      <vt:variant>
        <vt:i4>7</vt:i4>
      </vt:variant>
      <vt:variant>
        <vt:lpstr>Slide Titles</vt:lpstr>
      </vt:variant>
      <vt:variant>
        <vt:i4>96</vt:i4>
      </vt:variant>
    </vt:vector>
  </HeadingPairs>
  <TitlesOfParts>
    <vt:vector size="103" baseType="lpstr">
      <vt:lpstr>1_Office Theme</vt:lpstr>
      <vt:lpstr>2_Office Theme</vt:lpstr>
      <vt:lpstr>3_Office Theme</vt:lpstr>
      <vt:lpstr>4_Office Theme</vt:lpstr>
      <vt:lpstr>Office Theme</vt:lpstr>
      <vt:lpstr>5_Office Theme</vt:lpstr>
      <vt:lpstr>6_Office Theme</vt:lpstr>
      <vt:lpstr>Lincolnshire Crime &amp; Policing Survey 2019-20 Final Debrief Presentation</vt:lpstr>
      <vt:lpstr>PowerPoint Presentation</vt:lpstr>
      <vt:lpstr>PowerPoint Presentation</vt:lpstr>
      <vt:lpstr>Objectives What we needed the research to achieve</vt:lpstr>
      <vt:lpstr>Who we needed to understand Permanent residents of Lincolnshire</vt:lpstr>
      <vt:lpstr>How we conducted the research Online Quantitative Survey</vt:lpstr>
      <vt:lpstr>Recruiting participants Several different media channels were deployed</vt:lpstr>
      <vt:lpstr>Survey structure Balancing comprehensiveness &amp; completion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Metrics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Jones</dc:creator>
  <cp:lastModifiedBy>Davison, Joanne</cp:lastModifiedBy>
  <cp:revision>222</cp:revision>
  <cp:lastPrinted>2020-01-23T14:34:48Z</cp:lastPrinted>
  <dcterms:created xsi:type="dcterms:W3CDTF">2020-01-15T07:42:34Z</dcterms:created>
  <dcterms:modified xsi:type="dcterms:W3CDTF">2020-04-15T11:19:29Z</dcterms:modified>
</cp:coreProperties>
</file>