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charts/chart2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27.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1.xml" ContentType="application/vnd.openxmlformats-officedocument.presentationml.notesSlide+xml"/>
  <Override PartName="/ppt/charts/chart42.xml" ContentType="application/vnd.openxmlformats-officedocument.drawingml.chart+xml"/>
  <Override PartName="/ppt/notesSlides/notesSlide42.xml" ContentType="application/vnd.openxmlformats-officedocument.presentationml.notesSlide+xml"/>
  <Override PartName="/ppt/charts/chart43.xml" ContentType="application/vnd.openxmlformats-officedocument.drawingml.chart+xml"/>
  <Override PartName="/ppt/notesSlides/notesSlide43.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4.xml" ContentType="application/vnd.openxmlformats-officedocument.presentationml.notesSlide+xml"/>
  <Override PartName="/ppt/charts/chart46.xml" ContentType="application/vnd.openxmlformats-officedocument.drawingml.chart+xml"/>
  <Override PartName="/ppt/notesSlides/notesSlide45.xml" ContentType="application/vnd.openxmlformats-officedocument.presentationml.notesSlide+xml"/>
  <Override PartName="/ppt/charts/chart47.xml" ContentType="application/vnd.openxmlformats-officedocument.drawingml.chart+xml"/>
  <Override PartName="/ppt/notesSlides/notesSlide46.xml" ContentType="application/vnd.openxmlformats-officedocument.presentationml.notesSlide+xml"/>
  <Override PartName="/ppt/charts/chart48.xml" ContentType="application/vnd.openxmlformats-officedocument.drawingml.chart+xml"/>
  <Override PartName="/ppt/notesSlides/notesSlide47.xml" ContentType="application/vnd.openxmlformats-officedocument.presentationml.notesSlide+xml"/>
  <Override PartName="/ppt/charts/chart49.xml" ContentType="application/vnd.openxmlformats-officedocument.drawingml.chart+xml"/>
  <Override PartName="/ppt/notesSlides/notesSlide48.xml" ContentType="application/vnd.openxmlformats-officedocument.presentationml.notesSlide+xml"/>
  <Override PartName="/ppt/charts/chart50.xml" ContentType="application/vnd.openxmlformats-officedocument.drawingml.chart+xml"/>
  <Override PartName="/ppt/notesSlides/notesSlide49.xml" ContentType="application/vnd.openxmlformats-officedocument.presentationml.notesSlide+xml"/>
  <Override PartName="/ppt/charts/chart51.xml" ContentType="application/vnd.openxmlformats-officedocument.drawingml.chart+xml"/>
  <Override PartName="/ppt/notesSlides/notesSlide50.xml" ContentType="application/vnd.openxmlformats-officedocument.presentationml.notesSlide+xml"/>
  <Override PartName="/ppt/charts/chart52.xml" ContentType="application/vnd.openxmlformats-officedocument.drawingml.chart+xml"/>
  <Override PartName="/ppt/notesSlides/notesSlide51.xml" ContentType="application/vnd.openxmlformats-officedocument.presentationml.notesSlide+xml"/>
  <Override PartName="/ppt/charts/chart53.xml" ContentType="application/vnd.openxmlformats-officedocument.drawingml.chart+xml"/>
  <Override PartName="/ppt/notesSlides/notesSlide5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3.xml" ContentType="application/vnd.openxmlformats-officedocument.presentationml.notesSlide+xml"/>
  <Override PartName="/ppt/charts/chart56.xml" ContentType="application/vnd.openxmlformats-officedocument.drawingml.chart+xml"/>
  <Override PartName="/ppt/notesSlides/notesSlide54.xml" ContentType="application/vnd.openxmlformats-officedocument.presentationml.notesSlide+xml"/>
  <Override PartName="/ppt/charts/chart57.xml" ContentType="application/vnd.openxmlformats-officedocument.drawingml.chart+xml"/>
  <Override PartName="/ppt/notesSlides/notesSlide55.xml" ContentType="application/vnd.openxmlformats-officedocument.presentationml.notesSlide+xml"/>
  <Override PartName="/ppt/charts/chart58.xml" ContentType="application/vnd.openxmlformats-officedocument.drawingml.chart+xml"/>
  <Override PartName="/ppt/notesSlides/notesSlide56.xml" ContentType="application/vnd.openxmlformats-officedocument.presentationml.notesSlide+xml"/>
  <Override PartName="/ppt/charts/chart59.xml" ContentType="application/vnd.openxmlformats-officedocument.drawingml.chart+xml"/>
  <Override PartName="/ppt/notesSlides/notesSlide57.xml" ContentType="application/vnd.openxmlformats-officedocument.presentationml.notesSlide+xml"/>
  <Override PartName="/ppt/charts/chart60.xml" ContentType="application/vnd.openxmlformats-officedocument.drawingml.chart+xml"/>
  <Override PartName="/ppt/theme/themeOverride6.xml" ContentType="application/vnd.openxmlformats-officedocument.themeOverride+xml"/>
  <Override PartName="/ppt/notesSlides/notesSlide58.xml" ContentType="application/vnd.openxmlformats-officedocument.presentationml.notesSlide+xml"/>
  <Override PartName="/ppt/charts/chart61.xml" ContentType="application/vnd.openxmlformats-officedocument.drawingml.chart+xml"/>
  <Override PartName="/ppt/notesSlides/notesSlide59.xml" ContentType="application/vnd.openxmlformats-officedocument.presentationml.notesSlide+xml"/>
  <Override PartName="/ppt/charts/chart62.xml" ContentType="application/vnd.openxmlformats-officedocument.drawingml.chart+xml"/>
  <Override PartName="/ppt/notesSlides/notesSlide60.xml" ContentType="application/vnd.openxmlformats-officedocument.presentationml.notesSlide+xml"/>
  <Override PartName="/ppt/charts/chart63.xml" ContentType="application/vnd.openxmlformats-officedocument.drawingml.chart+xml"/>
  <Override PartName="/ppt/notesSlides/notesSlide61.xml" ContentType="application/vnd.openxmlformats-officedocument.presentationml.notesSlide+xml"/>
  <Override PartName="/ppt/charts/chart64.xml" ContentType="application/vnd.openxmlformats-officedocument.drawingml.chart+xml"/>
  <Override PartName="/ppt/notesSlides/notesSlide62.xml" ContentType="application/vnd.openxmlformats-officedocument.presentationml.notesSlide+xml"/>
  <Override PartName="/ppt/charts/chart65.xml" ContentType="application/vnd.openxmlformats-officedocument.drawingml.chart+xml"/>
  <Override PartName="/ppt/notesSlides/notesSlide63.xml" ContentType="application/vnd.openxmlformats-officedocument.presentationml.notesSlide+xml"/>
  <Override PartName="/ppt/charts/chart66.xml" ContentType="application/vnd.openxmlformats-officedocument.drawingml.chart+xml"/>
  <Override PartName="/ppt/notesSlides/notesSlide64.xml" ContentType="application/vnd.openxmlformats-officedocument.presentationml.notesSlide+xml"/>
  <Override PartName="/ppt/charts/chart67.xml" ContentType="application/vnd.openxmlformats-officedocument.drawingml.chart+xml"/>
  <Override PartName="/ppt/theme/themeOverride7.xml" ContentType="application/vnd.openxmlformats-officedocument.themeOverride+xml"/>
  <Override PartName="/ppt/notesSlides/notesSlide65.xml" ContentType="application/vnd.openxmlformats-officedocument.presentationml.notesSlide+xml"/>
  <Override PartName="/ppt/charts/chart68.xml" ContentType="application/vnd.openxmlformats-officedocument.drawingml.chart+xml"/>
  <Override PartName="/ppt/theme/themeOverride8.xml" ContentType="application/vnd.openxmlformats-officedocument.themeOverride+xml"/>
  <Override PartName="/ppt/notesSlides/notesSlide66.xml" ContentType="application/vnd.openxmlformats-officedocument.presentationml.notesSlide+xml"/>
  <Override PartName="/ppt/charts/chart69.xml" ContentType="application/vnd.openxmlformats-officedocument.drawingml.chart+xml"/>
  <Override PartName="/ppt/notesSlides/notesSlide67.xml" ContentType="application/vnd.openxmlformats-officedocument.presentationml.notesSlide+xml"/>
  <Override PartName="/ppt/charts/chart70.xml" ContentType="application/vnd.openxmlformats-officedocument.drawingml.chart+xml"/>
  <Override PartName="/ppt/notesSlides/notesSlide68.xml" ContentType="application/vnd.openxmlformats-officedocument.presentationml.notesSlide+xml"/>
  <Override PartName="/ppt/charts/chart71.xml" ContentType="application/vnd.openxmlformats-officedocument.drawingml.chart+xml"/>
  <Override PartName="/ppt/notesSlides/notesSlide69.xml" ContentType="application/vnd.openxmlformats-officedocument.presentationml.notesSlide+xml"/>
  <Override PartName="/ppt/charts/chart72.xml" ContentType="application/vnd.openxmlformats-officedocument.drawingml.chart+xml"/>
  <Override PartName="/ppt/theme/themeOverride9.xml" ContentType="application/vnd.openxmlformats-officedocument.themeOverride+xml"/>
  <Override PartName="/ppt/notesSlides/notesSlide70.xml" ContentType="application/vnd.openxmlformats-officedocument.presentationml.notesSlide+xml"/>
  <Override PartName="/ppt/charts/chart73.xml" ContentType="application/vnd.openxmlformats-officedocument.drawingml.chart+xml"/>
  <Override PartName="/ppt/theme/themeOverride10.xml" ContentType="application/vnd.openxmlformats-officedocument.themeOverride+xml"/>
  <Override PartName="/ppt/notesSlides/notesSlide71.xml" ContentType="application/vnd.openxmlformats-officedocument.presentationml.notesSlide+xml"/>
  <Override PartName="/ppt/charts/chart74.xml" ContentType="application/vnd.openxmlformats-officedocument.drawingml.chart+xml"/>
  <Override PartName="/ppt/theme/themeOverride11.xml" ContentType="application/vnd.openxmlformats-officedocument.themeOverride+xml"/>
  <Override PartName="/ppt/notesSlides/notesSlide72.xml" ContentType="application/vnd.openxmlformats-officedocument.presentationml.notesSlide+xml"/>
  <Override PartName="/ppt/charts/chart75.xml" ContentType="application/vnd.openxmlformats-officedocument.drawingml.chart+xml"/>
  <Override PartName="/ppt/theme/themeOverride12.xml" ContentType="application/vnd.openxmlformats-officedocument.themeOverride+xml"/>
  <Override PartName="/ppt/notesSlides/notesSlide73.xml" ContentType="application/vnd.openxmlformats-officedocument.presentationml.notesSlide+xml"/>
  <Override PartName="/ppt/charts/chart76.xml" ContentType="application/vnd.openxmlformats-officedocument.drawingml.chart+xml"/>
  <Override PartName="/ppt/notesSlides/notesSlide74.xml" ContentType="application/vnd.openxmlformats-officedocument.presentationml.notesSlide+xml"/>
  <Override PartName="/ppt/charts/chart77.xml" ContentType="application/vnd.openxmlformats-officedocument.drawingml.chart+xml"/>
  <Override PartName="/ppt/theme/themeOverride13.xml" ContentType="application/vnd.openxmlformats-officedocument.themeOverride+xml"/>
  <Override PartName="/ppt/notesSlides/notesSlide75.xml" ContentType="application/vnd.openxmlformats-officedocument.presentationml.notesSlide+xml"/>
  <Override PartName="/ppt/charts/chart78.xml" ContentType="application/vnd.openxmlformats-officedocument.drawingml.chart+xml"/>
  <Override PartName="/ppt/theme/themeOverride14.xml" ContentType="application/vnd.openxmlformats-officedocument.themeOverr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91" r:id="rId3"/>
    <p:sldMasterId id="2147483697" r:id="rId4"/>
    <p:sldMasterId id="2147483711" r:id="rId5"/>
    <p:sldMasterId id="2147483718" r:id="rId6"/>
    <p:sldMasterId id="2147483730" r:id="rId7"/>
    <p:sldMasterId id="2147483737" r:id="rId8"/>
    <p:sldMasterId id="2147483743" r:id="rId9"/>
    <p:sldMasterId id="2147483757" r:id="rId10"/>
    <p:sldMasterId id="2147483764" r:id="rId11"/>
    <p:sldMasterId id="2147483788" r:id="rId12"/>
  </p:sldMasterIdLst>
  <p:notesMasterIdLst>
    <p:notesMasterId r:id="rId136"/>
  </p:notesMasterIdLst>
  <p:sldIdLst>
    <p:sldId id="741" r:id="rId13"/>
    <p:sldId id="742" r:id="rId14"/>
    <p:sldId id="743" r:id="rId15"/>
    <p:sldId id="767" r:id="rId16"/>
    <p:sldId id="751" r:id="rId17"/>
    <p:sldId id="752" r:id="rId18"/>
    <p:sldId id="768" r:id="rId19"/>
    <p:sldId id="1043" r:id="rId20"/>
    <p:sldId id="1077" r:id="rId21"/>
    <p:sldId id="705" r:id="rId22"/>
    <p:sldId id="702" r:id="rId23"/>
    <p:sldId id="699" r:id="rId24"/>
    <p:sldId id="1055" r:id="rId25"/>
    <p:sldId id="1054" r:id="rId26"/>
    <p:sldId id="1056" r:id="rId27"/>
    <p:sldId id="962" r:id="rId28"/>
    <p:sldId id="1024" r:id="rId29"/>
    <p:sldId id="985" r:id="rId30"/>
    <p:sldId id="1046" r:id="rId31"/>
    <p:sldId id="696" r:id="rId32"/>
    <p:sldId id="966" r:id="rId33"/>
    <p:sldId id="967" r:id="rId34"/>
    <p:sldId id="968" r:id="rId35"/>
    <p:sldId id="969" r:id="rId36"/>
    <p:sldId id="690" r:id="rId37"/>
    <p:sldId id="687" r:id="rId38"/>
    <p:sldId id="684" r:id="rId39"/>
    <p:sldId id="681" r:id="rId40"/>
    <p:sldId id="970" r:id="rId41"/>
    <p:sldId id="971" r:id="rId42"/>
    <p:sldId id="1037" r:id="rId43"/>
    <p:sldId id="972" r:id="rId44"/>
    <p:sldId id="1057" r:id="rId45"/>
    <p:sldId id="1058" r:id="rId46"/>
    <p:sldId id="1059" r:id="rId47"/>
    <p:sldId id="1060" r:id="rId48"/>
    <p:sldId id="998" r:id="rId49"/>
    <p:sldId id="999" r:id="rId50"/>
    <p:sldId id="1020" r:id="rId51"/>
    <p:sldId id="973" r:id="rId52"/>
    <p:sldId id="1061" r:id="rId53"/>
    <p:sldId id="678" r:id="rId54"/>
    <p:sldId id="1072" r:id="rId55"/>
    <p:sldId id="1073" r:id="rId56"/>
    <p:sldId id="974" r:id="rId57"/>
    <p:sldId id="1074" r:id="rId58"/>
    <p:sldId id="672" r:id="rId59"/>
    <p:sldId id="669" r:id="rId60"/>
    <p:sldId id="666" r:id="rId61"/>
    <p:sldId id="1010" r:id="rId62"/>
    <p:sldId id="1011" r:id="rId63"/>
    <p:sldId id="1065" r:id="rId64"/>
    <p:sldId id="1013" r:id="rId65"/>
    <p:sldId id="1014" r:id="rId66"/>
    <p:sldId id="1015" r:id="rId67"/>
    <p:sldId id="636" r:id="rId68"/>
    <p:sldId id="1016" r:id="rId69"/>
    <p:sldId id="1048" r:id="rId70"/>
    <p:sldId id="1017" r:id="rId71"/>
    <p:sldId id="1018" r:id="rId72"/>
    <p:sldId id="1066" r:id="rId73"/>
    <p:sldId id="1021" r:id="rId74"/>
    <p:sldId id="663" r:id="rId75"/>
    <p:sldId id="1067" r:id="rId76"/>
    <p:sldId id="1052" r:id="rId77"/>
    <p:sldId id="980" r:id="rId78"/>
    <p:sldId id="981" r:id="rId79"/>
    <p:sldId id="982" r:id="rId80"/>
    <p:sldId id="983" r:id="rId81"/>
    <p:sldId id="1042" r:id="rId82"/>
    <p:sldId id="1039" r:id="rId83"/>
    <p:sldId id="1078" r:id="rId84"/>
    <p:sldId id="1068" r:id="rId85"/>
    <p:sldId id="660" r:id="rId86"/>
    <p:sldId id="989" r:id="rId87"/>
    <p:sldId id="990" r:id="rId88"/>
    <p:sldId id="1069" r:id="rId89"/>
    <p:sldId id="1030" r:id="rId90"/>
    <p:sldId id="992" r:id="rId91"/>
    <p:sldId id="1031" r:id="rId92"/>
    <p:sldId id="1032" r:id="rId93"/>
    <p:sldId id="1033" r:id="rId94"/>
    <p:sldId id="1070" r:id="rId95"/>
    <p:sldId id="639" r:id="rId96"/>
    <p:sldId id="642" r:id="rId97"/>
    <p:sldId id="645" r:id="rId98"/>
    <p:sldId id="775" r:id="rId99"/>
    <p:sldId id="842" r:id="rId100"/>
    <p:sldId id="738" r:id="rId101"/>
    <p:sldId id="735" r:id="rId102"/>
    <p:sldId id="732" r:id="rId103"/>
    <p:sldId id="729" r:id="rId104"/>
    <p:sldId id="726" r:id="rId105"/>
    <p:sldId id="717" r:id="rId106"/>
    <p:sldId id="714" r:id="rId107"/>
    <p:sldId id="711" r:id="rId108"/>
    <p:sldId id="708" r:id="rId109"/>
    <p:sldId id="1071" r:id="rId110"/>
    <p:sldId id="978" r:id="rId111"/>
    <p:sldId id="723" r:id="rId112"/>
    <p:sldId id="720" r:id="rId113"/>
    <p:sldId id="876" r:id="rId114"/>
    <p:sldId id="1076" r:id="rId115"/>
    <p:sldId id="1083" r:id="rId116"/>
    <p:sldId id="957" r:id="rId117"/>
    <p:sldId id="1080" r:id="rId118"/>
    <p:sldId id="1081" r:id="rId119"/>
    <p:sldId id="1084" r:id="rId120"/>
    <p:sldId id="1085" r:id="rId121"/>
    <p:sldId id="1086" r:id="rId122"/>
    <p:sldId id="1087" r:id="rId123"/>
    <p:sldId id="1088" r:id="rId124"/>
    <p:sldId id="1089" r:id="rId125"/>
    <p:sldId id="1090" r:id="rId126"/>
    <p:sldId id="1091" r:id="rId127"/>
    <p:sldId id="1092" r:id="rId128"/>
    <p:sldId id="818" r:id="rId129"/>
    <p:sldId id="960" r:id="rId130"/>
    <p:sldId id="828" r:id="rId131"/>
    <p:sldId id="1171" r:id="rId132"/>
    <p:sldId id="1172" r:id="rId133"/>
    <p:sldId id="1173" r:id="rId134"/>
    <p:sldId id="701"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9" d="100"/>
          <a:sy n="79" d="100"/>
        </p:scale>
        <p:origin x="64" y="2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viewProps" Target="view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slide" Target="slides/slide117.xml"/><Relationship Id="rId13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notesMaster" Target="notesMasters/notesMaster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8.xml"/><Relationship Id="rId1" Type="http://schemas.microsoft.com/office/2011/relationships/chartStyle" Target="style8.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9.xml"/><Relationship Id="rId1" Type="http://schemas.microsoft.com/office/2011/relationships/chartStyle" Target="style9.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0.xml"/><Relationship Id="rId1" Type="http://schemas.microsoft.com/office/2011/relationships/chartStyle" Target="style10.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6.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7.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8.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9.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10.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11.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12.xml"/></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13.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1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2020</c:v>
                </c:pt>
              </c:strCache>
            </c:strRef>
          </c:tx>
          <c:spPr>
            <a:solidFill>
              <a:srgbClr val="FF0000"/>
            </a:solidFill>
            <a:effectLst>
              <a:outerShdw blurRad="50800" dist="38100" dir="2700000" algn="tl" rotWithShape="0">
                <a:srgbClr val="000000">
                  <a:alpha val="40000"/>
                </a:srgbClr>
              </a:outerShdw>
            </a:effectLst>
          </c:spPr>
          <c:invertIfNegative val="0"/>
          <c:dPt>
            <c:idx val="1"/>
            <c:invertIfNegative val="0"/>
            <c:bubble3D val="0"/>
            <c:spPr>
              <a:solidFill>
                <a:srgbClr val="00B0F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1-B172-4917-9BE0-C25E80167959}"/>
              </c:ext>
            </c:extLst>
          </c:dPt>
          <c:dPt>
            <c:idx val="2"/>
            <c:invertIfNegative val="0"/>
            <c:bubble3D val="0"/>
            <c:spPr>
              <a:solidFill>
                <a:srgbClr val="00B05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2-B172-4917-9BE0-C25E80167959}"/>
              </c:ext>
            </c:extLst>
          </c:dPt>
          <c:dLbls>
            <c:dLbl>
              <c:idx val="0"/>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B172-4917-9BE0-C25E80167959}"/>
                </c:ext>
              </c:extLst>
            </c:dLbl>
            <c:dLbl>
              <c:idx val="1"/>
              <c:tx>
                <c:rich>
                  <a:bodyPr/>
                  <a:lstStyle/>
                  <a:p>
                    <a:pPr algn="ctr">
                      <a:defRPr/>
                    </a:pPr>
                    <a:r>
                      <a:rPr lang="en-US"/>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B172-4917-9BE0-C25E80167959}"/>
                </c:ext>
              </c:extLst>
            </c:dLbl>
            <c:dLbl>
              <c:idx val="2"/>
              <c:tx>
                <c:rich>
                  <a:bodyPr/>
                  <a:lstStyle/>
                  <a:p>
                    <a:pPr algn="ctr">
                      <a:defRPr/>
                    </a:pPr>
                    <a:r>
                      <a:rPr lang="en-US"/>
                      <a:t>89%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B172-4917-9BE0-C25E80167959}"/>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'Sheet1'!$B$2:$B$4</c:f>
              <c:strCache>
                <c:ptCount val="3"/>
                <c:pt idx="0">
                  <c:v>Reduced</c:v>
                </c:pt>
                <c:pt idx="1">
                  <c:v>Maintained</c:v>
                </c:pt>
                <c:pt idx="2">
                  <c:v>Increased</c:v>
                </c:pt>
              </c:strCache>
            </c:strRef>
          </c:cat>
          <c:val>
            <c:numRef>
              <c:f>'Sheet1'!$C$2:$C$4</c:f>
              <c:numCache>
                <c:formatCode>0%</c:formatCode>
                <c:ptCount val="3"/>
                <c:pt idx="0">
                  <c:v>0.01</c:v>
                </c:pt>
                <c:pt idx="1">
                  <c:v>0.1</c:v>
                </c:pt>
                <c:pt idx="2">
                  <c:v>0.89</c:v>
                </c:pt>
              </c:numCache>
            </c:numRef>
          </c:val>
          <c:extLst>
            <c:ext xmlns:c16="http://schemas.microsoft.com/office/drawing/2014/chart" uri="{C3380CC4-5D6E-409C-BE32-E72D297353CC}">
              <c16:uniqueId val="{00000003-B172-4917-9BE0-C25E80167959}"/>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6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Pt>
            <c:idx val="0"/>
            <c:invertIfNegative val="0"/>
            <c:bubble3D val="0"/>
            <c:spPr>
              <a:solidFill>
                <a:schemeClr val="accent5">
                  <a:lumMod val="40000"/>
                  <a:lumOff val="60000"/>
                </a:schemeClr>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0-1911-4DFD-832E-D1A086A048DF}"/>
              </c:ext>
            </c:extLst>
          </c:dPt>
          <c:dPt>
            <c:idx val="1"/>
            <c:invertIfNegative val="0"/>
            <c:bubble3D val="0"/>
            <c:spPr>
              <a:solidFill>
                <a:schemeClr val="tx2">
                  <a:lumMod val="40000"/>
                  <a:lumOff val="60000"/>
                </a:schemeClr>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1-1911-4DFD-832E-D1A086A048DF}"/>
              </c:ext>
            </c:extLst>
          </c:dPt>
          <c:dPt>
            <c:idx val="2"/>
            <c:invertIfNegative val="0"/>
            <c:bubble3D val="0"/>
            <c:spPr>
              <a:solidFill>
                <a:srgbClr val="00B0F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2-1911-4DFD-832E-D1A086A048DF}"/>
              </c:ext>
            </c:extLst>
          </c:dPt>
          <c:dPt>
            <c:idx val="3"/>
            <c:invertIfNegative val="0"/>
            <c:bubble3D val="0"/>
            <c:spPr>
              <a:solidFill>
                <a:srgbClr val="92D05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3-1911-4DFD-832E-D1A086A048DF}"/>
              </c:ext>
            </c:extLst>
          </c:dPt>
          <c:dPt>
            <c:idx val="4"/>
            <c:invertIfNegative val="0"/>
            <c:bubble3D val="0"/>
            <c:spPr>
              <a:solidFill>
                <a:srgbClr val="00B05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4-1911-4DFD-832E-D1A086A048DF}"/>
              </c:ext>
            </c:extLst>
          </c:dPt>
          <c:dPt>
            <c:idx val="5"/>
            <c:invertIfNegative val="0"/>
            <c:bubble3D val="0"/>
            <c:spPr>
              <a:solidFill>
                <a:srgbClr val="FF000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5-1911-4DFD-832E-D1A086A048DF}"/>
              </c:ext>
            </c:extLst>
          </c:dPt>
          <c:dLbls>
            <c:dLbl>
              <c:idx val="0"/>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1911-4DFD-832E-D1A086A048DF}"/>
                </c:ext>
              </c:extLst>
            </c:dLbl>
            <c:dLbl>
              <c:idx val="1"/>
              <c:tx>
                <c:rich>
                  <a:bodyPr/>
                  <a:lstStyle/>
                  <a:p>
                    <a:pPr algn="ctr">
                      <a:defRPr/>
                    </a:pPr>
                    <a:r>
                      <a:rPr lang="en-US"/>
                      <a:t>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1911-4DFD-832E-D1A086A048DF}"/>
                </c:ext>
              </c:extLst>
            </c:dLbl>
            <c:dLbl>
              <c:idx val="2"/>
              <c:tx>
                <c:rich>
                  <a:bodyPr/>
                  <a:lstStyle/>
                  <a:p>
                    <a:pPr algn="ctr">
                      <a:defRPr/>
                    </a:pPr>
                    <a:r>
                      <a:rPr lang="en-US"/>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1911-4DFD-832E-D1A086A048DF}"/>
                </c:ext>
              </c:extLst>
            </c:dLbl>
            <c:dLbl>
              <c:idx val="3"/>
              <c:tx>
                <c:rich>
                  <a:bodyPr/>
                  <a:lstStyle/>
                  <a:p>
                    <a:pPr algn="ctr">
                      <a:defRPr/>
                    </a:pPr>
                    <a:r>
                      <a:rPr lang="en-US"/>
                      <a:t>22%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1911-4DFD-832E-D1A086A048DF}"/>
                </c:ext>
              </c:extLst>
            </c:dLbl>
            <c:dLbl>
              <c:idx val="4"/>
              <c:tx>
                <c:rich>
                  <a:bodyPr/>
                  <a:lstStyle/>
                  <a:p>
                    <a:pPr algn="ctr">
                      <a:defRPr b="1"/>
                    </a:pPr>
                    <a:r>
                      <a:rPr lang="en-US" b="1"/>
                      <a:t>35%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1911-4DFD-832E-D1A086A048DF}"/>
                </c:ext>
              </c:extLst>
            </c:dLbl>
            <c:dLbl>
              <c:idx val="5"/>
              <c:tx>
                <c:rich>
                  <a:bodyPr/>
                  <a:lstStyle/>
                  <a:p>
                    <a:pPr algn="ctr">
                      <a:defRPr/>
                    </a:pPr>
                    <a:r>
                      <a:rPr lang="en-US"/>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1911-4DFD-832E-D1A086A048DF}"/>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'Sheet1'!$B$2:$B$7</c:f>
              <c:strCache>
                <c:ptCount val="6"/>
                <c:pt idx="0">
                  <c:v>2% increase</c:v>
                </c:pt>
                <c:pt idx="1">
                  <c:v>5% increase</c:v>
                </c:pt>
                <c:pt idx="2">
                  <c:v>10% increase</c:v>
                </c:pt>
                <c:pt idx="3">
                  <c:v>15% increase</c:v>
                </c:pt>
                <c:pt idx="4">
                  <c:v>20% increase</c:v>
                </c:pt>
                <c:pt idx="5">
                  <c:v>Not prepared to pay any more</c:v>
                </c:pt>
              </c:strCache>
            </c:strRef>
          </c:cat>
          <c:val>
            <c:numRef>
              <c:f>'Sheet1'!$C$2:$C$7</c:f>
              <c:numCache>
                <c:formatCode>0%</c:formatCode>
                <c:ptCount val="6"/>
                <c:pt idx="0">
                  <c:v>0.03</c:v>
                </c:pt>
                <c:pt idx="1">
                  <c:v>0.06</c:v>
                </c:pt>
                <c:pt idx="2">
                  <c:v>0.2</c:v>
                </c:pt>
                <c:pt idx="3">
                  <c:v>0.22</c:v>
                </c:pt>
                <c:pt idx="4">
                  <c:v>0.35</c:v>
                </c:pt>
                <c:pt idx="5">
                  <c:v>0.13</c:v>
                </c:pt>
              </c:numCache>
            </c:numRef>
          </c:val>
          <c:extLst>
            <c:ext xmlns:c16="http://schemas.microsoft.com/office/drawing/2014/chart" uri="{C3380CC4-5D6E-409C-BE32-E72D297353CC}">
              <c16:uniqueId val="{00000006-1911-4DFD-832E-D1A086A048DF}"/>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Average weekly incremental amount that residents are prepared to pay </a:t>
            </a:r>
            <a:br>
              <a:rPr lang="en-GB" dirty="0"/>
            </a:br>
            <a:r>
              <a:rPr lang="en-GB" dirty="0"/>
              <a:t>(</a:t>
            </a:r>
            <a:r>
              <a:rPr lang="en-GB" b="1" dirty="0"/>
              <a:t>excluding</a:t>
            </a:r>
            <a:r>
              <a:rPr lang="en-GB" dirty="0"/>
              <a:t> those that answered "I am not prepared to pay")</a:t>
            </a:r>
          </a:p>
        </c:rich>
      </c:tx>
      <c:layout>
        <c:manualLayout>
          <c:xMode val="edge"/>
          <c:yMode val="edge"/>
          <c:x val="0.11056292621181441"/>
          <c:y val="2.721998976035424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'[Chart in Microsoft PowerPoint]Crosstab 1'!$H$2</c:f>
              <c:strCache>
                <c:ptCount val="1"/>
                <c:pt idx="0">
                  <c:v>2019</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PowerPoint]Crosstab 1'!$G$3:$G$10</c:f>
              <c:strCache>
                <c:ptCount val="8"/>
                <c:pt idx="0">
                  <c:v>Band A</c:v>
                </c:pt>
                <c:pt idx="1">
                  <c:v>Band B</c:v>
                </c:pt>
                <c:pt idx="2">
                  <c:v>Band C</c:v>
                </c:pt>
                <c:pt idx="3">
                  <c:v>Band D</c:v>
                </c:pt>
                <c:pt idx="4">
                  <c:v>Band E</c:v>
                </c:pt>
                <c:pt idx="5">
                  <c:v>Band F</c:v>
                </c:pt>
                <c:pt idx="6">
                  <c:v>Band G</c:v>
                </c:pt>
                <c:pt idx="7">
                  <c:v>Band H</c:v>
                </c:pt>
              </c:strCache>
            </c:strRef>
          </c:cat>
          <c:val>
            <c:numRef>
              <c:f>'[Chart in Microsoft PowerPoint]Crosstab 1'!$H$3:$H$10</c:f>
              <c:numCache>
                <c:formatCode>"£"#,##0.00</c:formatCode>
                <c:ptCount val="8"/>
                <c:pt idx="0">
                  <c:v>0.5</c:v>
                </c:pt>
                <c:pt idx="1">
                  <c:v>0.6</c:v>
                </c:pt>
                <c:pt idx="2">
                  <c:v>0.69</c:v>
                </c:pt>
                <c:pt idx="3">
                  <c:v>0.77</c:v>
                </c:pt>
                <c:pt idx="4">
                  <c:v>0.99</c:v>
                </c:pt>
                <c:pt idx="5">
                  <c:v>1.0900000000000001</c:v>
                </c:pt>
                <c:pt idx="6">
                  <c:v>1.29</c:v>
                </c:pt>
                <c:pt idx="7">
                  <c:v>1.76</c:v>
                </c:pt>
              </c:numCache>
            </c:numRef>
          </c:val>
          <c:extLst>
            <c:ext xmlns:c16="http://schemas.microsoft.com/office/drawing/2014/chart" uri="{C3380CC4-5D6E-409C-BE32-E72D297353CC}">
              <c16:uniqueId val="{00000000-D998-4F62-9BDA-C0A6E6883CAF}"/>
            </c:ext>
          </c:extLst>
        </c:ser>
        <c:ser>
          <c:idx val="1"/>
          <c:order val="1"/>
          <c:tx>
            <c:strRef>
              <c:f>'[Chart in Microsoft PowerPoint]Crosstab 1'!$I$2</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PowerPoint]Crosstab 1'!$G$3:$G$10</c:f>
              <c:strCache>
                <c:ptCount val="8"/>
                <c:pt idx="0">
                  <c:v>Band A</c:v>
                </c:pt>
                <c:pt idx="1">
                  <c:v>Band B</c:v>
                </c:pt>
                <c:pt idx="2">
                  <c:v>Band C</c:v>
                </c:pt>
                <c:pt idx="3">
                  <c:v>Band D</c:v>
                </c:pt>
                <c:pt idx="4">
                  <c:v>Band E</c:v>
                </c:pt>
                <c:pt idx="5">
                  <c:v>Band F</c:v>
                </c:pt>
                <c:pt idx="6">
                  <c:v>Band G</c:v>
                </c:pt>
                <c:pt idx="7">
                  <c:v>Band H</c:v>
                </c:pt>
              </c:strCache>
            </c:strRef>
          </c:cat>
          <c:val>
            <c:numRef>
              <c:f>'[Chart in Microsoft PowerPoint]Crosstab 1'!$I$3:$I$10</c:f>
              <c:numCache>
                <c:formatCode>"£"#,##0.00</c:formatCode>
                <c:ptCount val="8"/>
                <c:pt idx="0">
                  <c:v>0.46</c:v>
                </c:pt>
                <c:pt idx="1">
                  <c:v>0.56000000000000005</c:v>
                </c:pt>
                <c:pt idx="2">
                  <c:v>0.63</c:v>
                </c:pt>
                <c:pt idx="3">
                  <c:v>0.72</c:v>
                </c:pt>
                <c:pt idx="4">
                  <c:v>0.88</c:v>
                </c:pt>
                <c:pt idx="5">
                  <c:v>1.03</c:v>
                </c:pt>
                <c:pt idx="6">
                  <c:v>1.22</c:v>
                </c:pt>
                <c:pt idx="7">
                  <c:v>1.52</c:v>
                </c:pt>
              </c:numCache>
            </c:numRef>
          </c:val>
          <c:extLst>
            <c:ext xmlns:c16="http://schemas.microsoft.com/office/drawing/2014/chart" uri="{C3380CC4-5D6E-409C-BE32-E72D297353CC}">
              <c16:uniqueId val="{00000001-D998-4F62-9BDA-C0A6E6883CAF}"/>
            </c:ext>
          </c:extLst>
        </c:ser>
        <c:dLbls>
          <c:dLblPos val="outEnd"/>
          <c:showLegendKey val="0"/>
          <c:showVal val="1"/>
          <c:showCatName val="0"/>
          <c:showSerName val="0"/>
          <c:showPercent val="0"/>
          <c:showBubbleSize val="0"/>
        </c:dLbls>
        <c:gapWidth val="50"/>
        <c:overlap val="-27"/>
        <c:axId val="1953791"/>
        <c:axId val="1954207"/>
      </c:barChart>
      <c:catAx>
        <c:axId val="195379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954207"/>
        <c:crosses val="autoZero"/>
        <c:auto val="1"/>
        <c:lblAlgn val="ctr"/>
        <c:lblOffset val="100"/>
        <c:noMultiLvlLbl val="0"/>
      </c:catAx>
      <c:valAx>
        <c:axId val="1954207"/>
        <c:scaling>
          <c:orientation val="minMax"/>
        </c:scaling>
        <c:delete val="0"/>
        <c:axPos val="l"/>
        <c:numFmt formatCode="&quot;£&quot;#,##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95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Average weekly incremental amount prepared to pay </a:t>
            </a:r>
            <a:br>
              <a:rPr lang="en-GB" dirty="0"/>
            </a:br>
            <a:r>
              <a:rPr lang="en-GB" dirty="0"/>
              <a:t>(</a:t>
            </a:r>
            <a:r>
              <a:rPr lang="en-GB" b="1" dirty="0"/>
              <a:t>including</a:t>
            </a:r>
            <a:r>
              <a:rPr lang="en-GB" dirty="0"/>
              <a:t> those that answered "I am not prepared to pay any more")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6.6849369868663452E-2"/>
          <c:y val="0.21689742687271465"/>
          <c:w val="0.91769549692512542"/>
          <c:h val="0.62271153270904844"/>
        </c:manualLayout>
      </c:layout>
      <c:barChart>
        <c:barDir val="col"/>
        <c:grouping val="clustered"/>
        <c:varyColors val="0"/>
        <c:ser>
          <c:idx val="0"/>
          <c:order val="0"/>
          <c:tx>
            <c:strRef>
              <c:f>'[Chart in Microsoft PowerPoint]Inc Not Prepared'!$H$2</c:f>
              <c:strCache>
                <c:ptCount val="1"/>
                <c:pt idx="0">
                  <c:v>2019</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PowerPoint]Inc Not Prepared'!$G$3:$G$10</c:f>
              <c:strCache>
                <c:ptCount val="8"/>
                <c:pt idx="0">
                  <c:v>Band A</c:v>
                </c:pt>
                <c:pt idx="1">
                  <c:v>Band B</c:v>
                </c:pt>
                <c:pt idx="2">
                  <c:v>Band C</c:v>
                </c:pt>
                <c:pt idx="3">
                  <c:v>Band D</c:v>
                </c:pt>
                <c:pt idx="4">
                  <c:v>Band E</c:v>
                </c:pt>
                <c:pt idx="5">
                  <c:v>Band F</c:v>
                </c:pt>
                <c:pt idx="6">
                  <c:v>Band G</c:v>
                </c:pt>
                <c:pt idx="7">
                  <c:v>Band H</c:v>
                </c:pt>
              </c:strCache>
            </c:strRef>
          </c:cat>
          <c:val>
            <c:numRef>
              <c:f>'[Chart in Microsoft PowerPoint]Inc Not Prepared'!$H$3:$H$10</c:f>
              <c:numCache>
                <c:formatCode>"£"#,##0.00</c:formatCode>
                <c:ptCount val="8"/>
                <c:pt idx="0">
                  <c:v>0.4</c:v>
                </c:pt>
                <c:pt idx="1">
                  <c:v>0.5</c:v>
                </c:pt>
                <c:pt idx="2">
                  <c:v>0.54</c:v>
                </c:pt>
                <c:pt idx="3">
                  <c:v>0.61</c:v>
                </c:pt>
                <c:pt idx="4">
                  <c:v>0.78</c:v>
                </c:pt>
                <c:pt idx="5">
                  <c:v>0.92</c:v>
                </c:pt>
                <c:pt idx="6">
                  <c:v>1.1200000000000001</c:v>
                </c:pt>
                <c:pt idx="7">
                  <c:v>1.1299999999999999</c:v>
                </c:pt>
              </c:numCache>
            </c:numRef>
          </c:val>
          <c:extLst>
            <c:ext xmlns:c16="http://schemas.microsoft.com/office/drawing/2014/chart" uri="{C3380CC4-5D6E-409C-BE32-E72D297353CC}">
              <c16:uniqueId val="{00000000-F186-45C8-B0A4-8DE0CBCA783B}"/>
            </c:ext>
          </c:extLst>
        </c:ser>
        <c:ser>
          <c:idx val="1"/>
          <c:order val="1"/>
          <c:tx>
            <c:strRef>
              <c:f>'[Chart in Microsoft PowerPoint]Inc Not Prepared'!$I$2</c:f>
              <c:strCache>
                <c:ptCount val="1"/>
                <c:pt idx="0">
                  <c:v>2020</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PowerPoint]Inc Not Prepared'!$G$3:$G$10</c:f>
              <c:strCache>
                <c:ptCount val="8"/>
                <c:pt idx="0">
                  <c:v>Band A</c:v>
                </c:pt>
                <c:pt idx="1">
                  <c:v>Band B</c:v>
                </c:pt>
                <c:pt idx="2">
                  <c:v>Band C</c:v>
                </c:pt>
                <c:pt idx="3">
                  <c:v>Band D</c:v>
                </c:pt>
                <c:pt idx="4">
                  <c:v>Band E</c:v>
                </c:pt>
                <c:pt idx="5">
                  <c:v>Band F</c:v>
                </c:pt>
                <c:pt idx="6">
                  <c:v>Band G</c:v>
                </c:pt>
                <c:pt idx="7">
                  <c:v>Band H</c:v>
                </c:pt>
              </c:strCache>
            </c:strRef>
          </c:cat>
          <c:val>
            <c:numRef>
              <c:f>'[Chart in Microsoft PowerPoint]Inc Not Prepared'!$I$3:$I$10</c:f>
              <c:numCache>
                <c:formatCode>"£"#,##0.00</c:formatCode>
                <c:ptCount val="8"/>
                <c:pt idx="0">
                  <c:v>0.4</c:v>
                </c:pt>
                <c:pt idx="1">
                  <c:v>0.47</c:v>
                </c:pt>
                <c:pt idx="2">
                  <c:v>0.55000000000000004</c:v>
                </c:pt>
                <c:pt idx="3">
                  <c:v>0.63</c:v>
                </c:pt>
                <c:pt idx="4">
                  <c:v>0.79</c:v>
                </c:pt>
                <c:pt idx="5">
                  <c:v>0.89</c:v>
                </c:pt>
                <c:pt idx="6">
                  <c:v>1.04</c:v>
                </c:pt>
                <c:pt idx="7">
                  <c:v>0.97</c:v>
                </c:pt>
              </c:numCache>
            </c:numRef>
          </c:val>
          <c:extLst>
            <c:ext xmlns:c16="http://schemas.microsoft.com/office/drawing/2014/chart" uri="{C3380CC4-5D6E-409C-BE32-E72D297353CC}">
              <c16:uniqueId val="{00000001-F186-45C8-B0A4-8DE0CBCA783B}"/>
            </c:ext>
          </c:extLst>
        </c:ser>
        <c:dLbls>
          <c:dLblPos val="outEnd"/>
          <c:showLegendKey val="0"/>
          <c:showVal val="1"/>
          <c:showCatName val="0"/>
          <c:showSerName val="0"/>
          <c:showPercent val="0"/>
          <c:showBubbleSize val="0"/>
        </c:dLbls>
        <c:gapWidth val="50"/>
        <c:overlap val="-27"/>
        <c:axId val="559343392"/>
        <c:axId val="559347552"/>
      </c:barChart>
      <c:catAx>
        <c:axId val="55934339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59347552"/>
        <c:crosses val="autoZero"/>
        <c:auto val="1"/>
        <c:lblAlgn val="ctr"/>
        <c:lblOffset val="100"/>
        <c:noMultiLvlLbl val="0"/>
      </c:catAx>
      <c:valAx>
        <c:axId val="559347552"/>
        <c:scaling>
          <c:orientation val="minMax"/>
        </c:scaling>
        <c:delete val="0"/>
        <c:axPos val="l"/>
        <c:numFmt formatCode="&quot;£&quot;#,##0.0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55934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Overall rounded average % increase selected </a:t>
            </a:r>
            <a:br>
              <a:rPr lang="en-GB" dirty="0"/>
            </a:br>
            <a:r>
              <a:rPr lang="en-GB" dirty="0"/>
              <a:t>(</a:t>
            </a:r>
            <a:r>
              <a:rPr lang="en-GB" b="1" dirty="0"/>
              <a:t>excluding</a:t>
            </a:r>
            <a:r>
              <a:rPr lang="en-GB" dirty="0"/>
              <a:t> those not prepared to pay more) 2020-21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1'!$K$9:$R$9</c:f>
              <c:strCache>
                <c:ptCount val="8"/>
                <c:pt idx="0">
                  <c:v>Band A</c:v>
                </c:pt>
                <c:pt idx="1">
                  <c:v>Band B</c:v>
                </c:pt>
                <c:pt idx="2">
                  <c:v>Band C</c:v>
                </c:pt>
                <c:pt idx="3">
                  <c:v>Band D</c:v>
                </c:pt>
                <c:pt idx="4">
                  <c:v>Band E</c:v>
                </c:pt>
                <c:pt idx="5">
                  <c:v>Band F</c:v>
                </c:pt>
                <c:pt idx="6">
                  <c:v>Band G</c:v>
                </c:pt>
                <c:pt idx="7">
                  <c:v>Band H</c:v>
                </c:pt>
              </c:strCache>
            </c:strRef>
          </c:cat>
          <c:val>
            <c:numRef>
              <c:f>'Crosstab 1'!$K$10:$R$10</c:f>
              <c:numCache>
                <c:formatCode>0%</c:formatCode>
                <c:ptCount val="8"/>
                <c:pt idx="0">
                  <c:v>0.15</c:v>
                </c:pt>
                <c:pt idx="1">
                  <c:v>0.15</c:v>
                </c:pt>
                <c:pt idx="2">
                  <c:v>0.15</c:v>
                </c:pt>
                <c:pt idx="3">
                  <c:v>0.15</c:v>
                </c:pt>
                <c:pt idx="4">
                  <c:v>0.15</c:v>
                </c:pt>
                <c:pt idx="5">
                  <c:v>0.15</c:v>
                </c:pt>
                <c:pt idx="6">
                  <c:v>0.15</c:v>
                </c:pt>
                <c:pt idx="7">
                  <c:v>0.16</c:v>
                </c:pt>
              </c:numCache>
            </c:numRef>
          </c:val>
          <c:extLst>
            <c:ext xmlns:c16="http://schemas.microsoft.com/office/drawing/2014/chart" uri="{C3380CC4-5D6E-409C-BE32-E72D297353CC}">
              <c16:uniqueId val="{00000000-A087-4523-8545-AB73C6D581E7}"/>
            </c:ext>
          </c:extLst>
        </c:ser>
        <c:dLbls>
          <c:dLblPos val="outEnd"/>
          <c:showLegendKey val="0"/>
          <c:showVal val="1"/>
          <c:showCatName val="0"/>
          <c:showSerName val="0"/>
          <c:showPercent val="0"/>
          <c:showBubbleSize val="0"/>
        </c:dLbls>
        <c:gapWidth val="104"/>
        <c:overlap val="-27"/>
        <c:axId val="988670911"/>
        <c:axId val="988683391"/>
      </c:barChart>
      <c:catAx>
        <c:axId val="9886709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988683391"/>
        <c:crosses val="autoZero"/>
        <c:auto val="1"/>
        <c:lblAlgn val="ctr"/>
        <c:lblOffset val="100"/>
        <c:noMultiLvlLbl val="0"/>
      </c:catAx>
      <c:valAx>
        <c:axId val="988683391"/>
        <c:scaling>
          <c:orientation val="minMax"/>
          <c:max val="0.2"/>
          <c:min val="0.1"/>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988670911"/>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Overall rounded % increase selected </a:t>
            </a:r>
            <a:br>
              <a:rPr lang="en-GB" dirty="0"/>
            </a:br>
            <a:r>
              <a:rPr lang="en-GB" dirty="0"/>
              <a:t>(</a:t>
            </a:r>
            <a:r>
              <a:rPr lang="en-GB" b="1" dirty="0"/>
              <a:t>including</a:t>
            </a:r>
            <a:r>
              <a:rPr lang="en-GB" dirty="0"/>
              <a:t> those not prepared to pay any more) 2020-21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'Inc Not prepared'!$K$2:$R$2</c:f>
              <c:strCache>
                <c:ptCount val="8"/>
                <c:pt idx="0">
                  <c:v>Band A</c:v>
                </c:pt>
                <c:pt idx="1">
                  <c:v>Band B</c:v>
                </c:pt>
                <c:pt idx="2">
                  <c:v>Band C</c:v>
                </c:pt>
                <c:pt idx="3">
                  <c:v>Band D</c:v>
                </c:pt>
                <c:pt idx="4">
                  <c:v>Band E</c:v>
                </c:pt>
                <c:pt idx="5">
                  <c:v>Band F</c:v>
                </c:pt>
                <c:pt idx="6">
                  <c:v>Band G</c:v>
                </c:pt>
                <c:pt idx="7">
                  <c:v>Band H</c:v>
                </c:pt>
              </c:strCache>
            </c:strRef>
          </c:cat>
          <c:val>
            <c:numRef>
              <c:f>'Inc Not prepared'!$K$3:$R$3</c:f>
              <c:numCache>
                <c:formatCode>0%</c:formatCode>
                <c:ptCount val="8"/>
                <c:pt idx="0">
                  <c:v>0.12</c:v>
                </c:pt>
                <c:pt idx="1">
                  <c:v>0.13</c:v>
                </c:pt>
                <c:pt idx="2">
                  <c:v>0.13</c:v>
                </c:pt>
                <c:pt idx="3">
                  <c:v>0.13</c:v>
                </c:pt>
                <c:pt idx="4">
                  <c:v>0.13</c:v>
                </c:pt>
                <c:pt idx="5">
                  <c:v>0.13</c:v>
                </c:pt>
                <c:pt idx="6">
                  <c:v>0.13</c:v>
                </c:pt>
                <c:pt idx="7">
                  <c:v>0.1</c:v>
                </c:pt>
              </c:numCache>
            </c:numRef>
          </c:val>
          <c:extLst>
            <c:ext xmlns:c16="http://schemas.microsoft.com/office/drawing/2014/chart" uri="{C3380CC4-5D6E-409C-BE32-E72D297353CC}">
              <c16:uniqueId val="{00000000-D1B4-465E-A0EF-EE5501281026}"/>
            </c:ext>
          </c:extLst>
        </c:ser>
        <c:dLbls>
          <c:showLegendKey val="0"/>
          <c:showVal val="0"/>
          <c:showCatName val="0"/>
          <c:showSerName val="0"/>
          <c:showPercent val="0"/>
          <c:showBubbleSize val="0"/>
        </c:dLbls>
        <c:gapWidth val="59"/>
        <c:overlap val="-27"/>
        <c:axId val="971557839"/>
        <c:axId val="971551599"/>
      </c:barChart>
      <c:catAx>
        <c:axId val="971557839"/>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971551599"/>
        <c:crosses val="autoZero"/>
        <c:auto val="1"/>
        <c:lblAlgn val="ctr"/>
        <c:lblOffset val="100"/>
        <c:noMultiLvlLbl val="0"/>
      </c:catAx>
      <c:valAx>
        <c:axId val="971551599"/>
        <c:scaling>
          <c:orientation val="minMax"/>
          <c:max val="0.2"/>
          <c:min val="5.000000000000001E-2"/>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971557839"/>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35B-4BF4-8A89-9C7CDB7F9975}"/>
                </c:ext>
              </c:extLst>
            </c:dLbl>
            <c:dLbl>
              <c:idx val="1"/>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35B-4BF4-8A89-9C7CDB7F9975}"/>
                </c:ext>
              </c:extLst>
            </c:dLbl>
            <c:dLbl>
              <c:idx val="2"/>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35B-4BF4-8A89-9C7CDB7F9975}"/>
                </c:ext>
              </c:extLst>
            </c:dLbl>
            <c:dLbl>
              <c:idx val="3"/>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35B-4BF4-8A89-9C7CDB7F9975}"/>
                </c:ext>
              </c:extLst>
            </c:dLbl>
            <c:dLbl>
              <c:idx val="4"/>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35B-4BF4-8A89-9C7CDB7F9975}"/>
                </c:ext>
              </c:extLst>
            </c:dLbl>
            <c:dLbl>
              <c:idx val="5"/>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35B-4BF4-8A89-9C7CDB7F9975}"/>
                </c:ext>
              </c:extLst>
            </c:dLbl>
            <c:dLbl>
              <c:idx val="6"/>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35B-4BF4-8A89-9C7CDB7F9975}"/>
                </c:ext>
              </c:extLst>
            </c:dLbl>
            <c:dLbl>
              <c:idx val="7"/>
              <c:tx>
                <c:rich>
                  <a:bodyPr/>
                  <a:lstStyle/>
                  <a:p>
                    <a:pPr algn="ctr">
                      <a:defRPr>
                        <a:solidFill>
                          <a:schemeClr val="bg1"/>
                        </a:solidFill>
                      </a:defRPr>
                    </a:pPr>
                    <a:r>
                      <a:rPr lang="en-US">
                        <a:solidFill>
                          <a:schemeClr val="bg1"/>
                        </a:solidFill>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35B-4BF4-8A89-9C7CDB7F9975}"/>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0.06</c:v>
                </c:pt>
                <c:pt idx="1">
                  <c:v>0.03</c:v>
                </c:pt>
                <c:pt idx="2">
                  <c:v>0.02</c:v>
                </c:pt>
                <c:pt idx="3">
                  <c:v>0.03</c:v>
                </c:pt>
                <c:pt idx="4">
                  <c:v>0.01</c:v>
                </c:pt>
                <c:pt idx="5">
                  <c:v>0.01</c:v>
                </c:pt>
                <c:pt idx="6">
                  <c:v>0.02</c:v>
                </c:pt>
                <c:pt idx="7">
                  <c:v>0</c:v>
                </c:pt>
              </c:numCache>
            </c:numRef>
          </c:val>
          <c:extLst>
            <c:ext xmlns:c16="http://schemas.microsoft.com/office/drawing/2014/chart" uri="{C3380CC4-5D6E-409C-BE32-E72D297353CC}">
              <c16:uniqueId val="{00000008-F35B-4BF4-8A89-9C7CDB7F9975}"/>
            </c:ext>
          </c:extLst>
        </c:ser>
        <c:ser>
          <c:idx val="1"/>
          <c:order val="1"/>
          <c:tx>
            <c:strRef>
              <c:f>Sheet1!$D$1</c:f>
              <c:strCache>
                <c:ptCount val="1"/>
                <c:pt idx="0">
                  <c:v>5% increase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35B-4BF4-8A89-9C7CDB7F9975}"/>
                </c:ext>
              </c:extLst>
            </c:dLbl>
            <c:dLbl>
              <c:idx val="1"/>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35B-4BF4-8A89-9C7CDB7F9975}"/>
                </c:ext>
              </c:extLst>
            </c:dLbl>
            <c:dLbl>
              <c:idx val="2"/>
              <c:tx>
                <c:rich>
                  <a:bodyPr/>
                  <a:lstStyle/>
                  <a:p>
                    <a:pPr algn="ctr">
                      <a:defRPr>
                        <a:solidFill>
                          <a:schemeClr val="bg1"/>
                        </a:solidFill>
                      </a:defRPr>
                    </a:pPr>
                    <a:r>
                      <a:rPr lang="en-US">
                        <a:solidFill>
                          <a:schemeClr val="bg1"/>
                        </a:solidFill>
                      </a:rPr>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35B-4BF4-8A89-9C7CDB7F9975}"/>
                </c:ext>
              </c:extLst>
            </c:dLbl>
            <c:dLbl>
              <c:idx val="3"/>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35B-4BF4-8A89-9C7CDB7F9975}"/>
                </c:ext>
              </c:extLst>
            </c:dLbl>
            <c:dLbl>
              <c:idx val="4"/>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35B-4BF4-8A89-9C7CDB7F9975}"/>
                </c:ext>
              </c:extLst>
            </c:dLbl>
            <c:dLbl>
              <c:idx val="5"/>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35B-4BF4-8A89-9C7CDB7F9975}"/>
                </c:ext>
              </c:extLst>
            </c:dLbl>
            <c:dLbl>
              <c:idx val="6"/>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35B-4BF4-8A89-9C7CDB7F9975}"/>
                </c:ext>
              </c:extLst>
            </c:dLbl>
            <c:dLbl>
              <c:idx val="7"/>
              <c:tx>
                <c:rich>
                  <a:bodyPr/>
                  <a:lstStyle/>
                  <a:p>
                    <a:pPr algn="ctr">
                      <a:defRPr>
                        <a:solidFill>
                          <a:schemeClr val="bg1"/>
                        </a:solidFill>
                      </a:defRPr>
                    </a:pPr>
                    <a:r>
                      <a:rPr lang="en-US">
                        <a:solidFill>
                          <a:schemeClr val="bg1"/>
                        </a:solidFill>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35B-4BF4-8A89-9C7CDB7F9975}"/>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0.06</c:v>
                </c:pt>
                <c:pt idx="1">
                  <c:v>0.04</c:v>
                </c:pt>
                <c:pt idx="2">
                  <c:v>7.0000000000000007E-2</c:v>
                </c:pt>
                <c:pt idx="3">
                  <c:v>0.06</c:v>
                </c:pt>
                <c:pt idx="4">
                  <c:v>0.05</c:v>
                </c:pt>
                <c:pt idx="5">
                  <c:v>0.04</c:v>
                </c:pt>
                <c:pt idx="6">
                  <c:v>0.06</c:v>
                </c:pt>
                <c:pt idx="7">
                  <c:v>0</c:v>
                </c:pt>
              </c:numCache>
            </c:numRef>
          </c:val>
          <c:extLst>
            <c:ext xmlns:c16="http://schemas.microsoft.com/office/drawing/2014/chart" uri="{C3380CC4-5D6E-409C-BE32-E72D297353CC}">
              <c16:uniqueId val="{00000011-F35B-4BF4-8A89-9C7CDB7F9975}"/>
            </c:ext>
          </c:extLst>
        </c:ser>
        <c:ser>
          <c:idx val="2"/>
          <c:order val="2"/>
          <c:tx>
            <c:strRef>
              <c:f>Sheet1!$E$1</c:f>
              <c:strCache>
                <c:ptCount val="1"/>
                <c:pt idx="0">
                  <c:v>10% increase</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17-F35B-4BF4-8A89-9C7CDB7F9975}"/>
              </c:ext>
            </c:extLst>
          </c:dPt>
          <c:dPt>
            <c:idx val="1"/>
            <c:invertIfNegative val="0"/>
            <c:bubble3D val="0"/>
            <c:spPr>
              <a:solidFill>
                <a:srgbClr val="BFBFBF"/>
              </a:solidFill>
            </c:spPr>
            <c:extLst>
              <c:ext xmlns:c16="http://schemas.microsoft.com/office/drawing/2014/chart" uri="{C3380CC4-5D6E-409C-BE32-E72D297353CC}">
                <c16:uniqueId val="{00000013-F35B-4BF4-8A89-9C7CDB7F9975}"/>
              </c:ext>
            </c:extLst>
          </c:dPt>
          <c:dPt>
            <c:idx val="2"/>
            <c:invertIfNegative val="0"/>
            <c:bubble3D val="0"/>
            <c:spPr>
              <a:solidFill>
                <a:srgbClr val="BFBFBF"/>
              </a:solidFill>
            </c:spPr>
            <c:extLst>
              <c:ext xmlns:c16="http://schemas.microsoft.com/office/drawing/2014/chart" uri="{C3380CC4-5D6E-409C-BE32-E72D297353CC}">
                <c16:uniqueId val="{00000015-F35B-4BF4-8A89-9C7CDB7F9975}"/>
              </c:ext>
            </c:extLst>
          </c:dPt>
          <c:dPt>
            <c:idx val="3"/>
            <c:invertIfNegative val="0"/>
            <c:bubble3D val="0"/>
            <c:extLst>
              <c:ext xmlns:c16="http://schemas.microsoft.com/office/drawing/2014/chart" uri="{C3380CC4-5D6E-409C-BE32-E72D297353CC}">
                <c16:uniqueId val="{00000018-F35B-4BF4-8A89-9C7CDB7F9975}"/>
              </c:ext>
            </c:extLst>
          </c:dPt>
          <c:dPt>
            <c:idx val="4"/>
            <c:invertIfNegative val="0"/>
            <c:bubble3D val="0"/>
            <c:extLst>
              <c:ext xmlns:c16="http://schemas.microsoft.com/office/drawing/2014/chart" uri="{C3380CC4-5D6E-409C-BE32-E72D297353CC}">
                <c16:uniqueId val="{00000019-F35B-4BF4-8A89-9C7CDB7F9975}"/>
              </c:ext>
            </c:extLst>
          </c:dPt>
          <c:dPt>
            <c:idx val="5"/>
            <c:invertIfNegative val="0"/>
            <c:bubble3D val="0"/>
            <c:extLst>
              <c:ext xmlns:c16="http://schemas.microsoft.com/office/drawing/2014/chart" uri="{C3380CC4-5D6E-409C-BE32-E72D297353CC}">
                <c16:uniqueId val="{0000001A-F35B-4BF4-8A89-9C7CDB7F9975}"/>
              </c:ext>
            </c:extLst>
          </c:dPt>
          <c:dPt>
            <c:idx val="6"/>
            <c:invertIfNegative val="0"/>
            <c:bubble3D val="0"/>
            <c:extLst>
              <c:ext xmlns:c16="http://schemas.microsoft.com/office/drawing/2014/chart" uri="{C3380CC4-5D6E-409C-BE32-E72D297353CC}">
                <c16:uniqueId val="{0000001B-F35B-4BF4-8A89-9C7CDB7F9975}"/>
              </c:ext>
            </c:extLst>
          </c:dPt>
          <c:dPt>
            <c:idx val="7"/>
            <c:invertIfNegative val="0"/>
            <c:bubble3D val="0"/>
            <c:extLst>
              <c:ext xmlns:c16="http://schemas.microsoft.com/office/drawing/2014/chart" uri="{C3380CC4-5D6E-409C-BE32-E72D297353CC}">
                <c16:uniqueId val="{0000001C-F35B-4BF4-8A89-9C7CDB7F9975}"/>
              </c:ext>
            </c:extLst>
          </c:dPt>
          <c:dLbls>
            <c:dLbl>
              <c:idx val="0"/>
              <c:tx>
                <c:rich>
                  <a:bodyPr/>
                  <a:lstStyle/>
                  <a:p>
                    <a:pPr algn="ctr">
                      <a:defRPr/>
                    </a:pPr>
                    <a:r>
                      <a:rPr lang="en-US"/>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F35B-4BF4-8A89-9C7CDB7F9975}"/>
                </c:ext>
              </c:extLst>
            </c:dLbl>
            <c:dLbl>
              <c:idx val="1"/>
              <c:tx>
                <c:rich>
                  <a:bodyPr/>
                  <a:lstStyle/>
                  <a:p>
                    <a:pPr algn="ctr">
                      <a:defRPr/>
                    </a:pPr>
                    <a:r>
                      <a:rPr lang="en-US"/>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35B-4BF4-8A89-9C7CDB7F9975}"/>
                </c:ext>
              </c:extLst>
            </c:dLbl>
            <c:dLbl>
              <c:idx val="2"/>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35B-4BF4-8A89-9C7CDB7F9975}"/>
                </c:ext>
              </c:extLst>
            </c:dLbl>
            <c:dLbl>
              <c:idx val="3"/>
              <c:tx>
                <c:rich>
                  <a:bodyPr/>
                  <a:lstStyle/>
                  <a:p>
                    <a:pPr algn="ctr">
                      <a:defRPr/>
                    </a:pPr>
                    <a:r>
                      <a:rPr lang="en-US"/>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35B-4BF4-8A89-9C7CDB7F9975}"/>
                </c:ext>
              </c:extLst>
            </c:dLbl>
            <c:dLbl>
              <c:idx val="4"/>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35B-4BF4-8A89-9C7CDB7F9975}"/>
                </c:ext>
              </c:extLst>
            </c:dLbl>
            <c:dLbl>
              <c:idx val="5"/>
              <c:tx>
                <c:rich>
                  <a:bodyPr/>
                  <a:lstStyle/>
                  <a:p>
                    <a:pPr algn="ctr">
                      <a:defRPr/>
                    </a:pPr>
                    <a:r>
                      <a:rPr lang="en-US"/>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35B-4BF4-8A89-9C7CDB7F9975}"/>
                </c:ext>
              </c:extLst>
            </c:dLbl>
            <c:dLbl>
              <c:idx val="6"/>
              <c:tx>
                <c:rich>
                  <a:bodyPr/>
                  <a:lstStyle/>
                  <a:p>
                    <a:pPr algn="ctr">
                      <a:defRPr/>
                    </a:pPr>
                    <a:r>
                      <a:rPr lang="en-US"/>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35B-4BF4-8A89-9C7CDB7F9975}"/>
                </c:ext>
              </c:extLst>
            </c:dLbl>
            <c:dLbl>
              <c:idx val="7"/>
              <c:tx>
                <c:rich>
                  <a:bodyPr/>
                  <a:lstStyle/>
                  <a:p>
                    <a:pPr algn="ctr">
                      <a:defRPr/>
                    </a:pPr>
                    <a:r>
                      <a:rPr lang="en-US"/>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35B-4BF4-8A89-9C7CDB7F9975}"/>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0.14000000000000001</c:v>
                </c:pt>
                <c:pt idx="1">
                  <c:v>0.2</c:v>
                </c:pt>
                <c:pt idx="2">
                  <c:v>0.21</c:v>
                </c:pt>
                <c:pt idx="3">
                  <c:v>0.24</c:v>
                </c:pt>
                <c:pt idx="4">
                  <c:v>0.22</c:v>
                </c:pt>
                <c:pt idx="5">
                  <c:v>0.19</c:v>
                </c:pt>
                <c:pt idx="6">
                  <c:v>0.15</c:v>
                </c:pt>
                <c:pt idx="7">
                  <c:v>0.18</c:v>
                </c:pt>
              </c:numCache>
            </c:numRef>
          </c:val>
          <c:extLst>
            <c:ext xmlns:c16="http://schemas.microsoft.com/office/drawing/2014/chart" uri="{C3380CC4-5D6E-409C-BE32-E72D297353CC}">
              <c16:uniqueId val="{0000001D-F35B-4BF4-8A89-9C7CDB7F9975}"/>
            </c:ext>
          </c:extLst>
        </c:ser>
        <c:ser>
          <c:idx val="3"/>
          <c:order val="3"/>
          <c:tx>
            <c:strRef>
              <c:f>Sheet1!$F$1</c:f>
              <c:strCache>
                <c:ptCount val="1"/>
                <c:pt idx="0">
                  <c:v>15% increase</c:v>
                </c:pt>
              </c:strCache>
            </c:strRef>
          </c:tx>
          <c:spPr>
            <a:solidFill>
              <a:srgbClr val="92D050"/>
            </a:solidFill>
          </c:spPr>
          <c:invertIfNegative val="0"/>
          <c:dLbls>
            <c:dLbl>
              <c:idx val="0"/>
              <c:tx>
                <c:rich>
                  <a:bodyPr/>
                  <a:lstStyle/>
                  <a:p>
                    <a:pPr algn="ctr">
                      <a:defRPr/>
                    </a:pPr>
                    <a:r>
                      <a:rPr lang="en-US"/>
                      <a:t>28%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F35B-4BF4-8A89-9C7CDB7F9975}"/>
                </c:ext>
              </c:extLst>
            </c:dLbl>
            <c:dLbl>
              <c:idx val="1"/>
              <c:tx>
                <c:rich>
                  <a:bodyPr/>
                  <a:lstStyle/>
                  <a:p>
                    <a:pPr algn="ctr">
                      <a:defRPr/>
                    </a:pPr>
                    <a:r>
                      <a:rPr lang="en-US"/>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F35B-4BF4-8A89-9C7CDB7F9975}"/>
                </c:ext>
              </c:extLst>
            </c:dLbl>
            <c:dLbl>
              <c:idx val="2"/>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F35B-4BF4-8A89-9C7CDB7F9975}"/>
                </c:ext>
              </c:extLst>
            </c:dLbl>
            <c:dLbl>
              <c:idx val="3"/>
              <c:tx>
                <c:rich>
                  <a:bodyPr/>
                  <a:lstStyle/>
                  <a:p>
                    <a:pPr algn="ctr">
                      <a:defRPr/>
                    </a:pPr>
                    <a:r>
                      <a:rPr lang="en-US"/>
                      <a:t>16%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F35B-4BF4-8A89-9C7CDB7F9975}"/>
                </c:ext>
              </c:extLst>
            </c:dLbl>
            <c:dLbl>
              <c:idx val="4"/>
              <c:tx>
                <c:rich>
                  <a:bodyPr/>
                  <a:lstStyle/>
                  <a:p>
                    <a:pPr algn="ctr">
                      <a:defRPr/>
                    </a:pPr>
                    <a:r>
                      <a:rPr lang="en-US"/>
                      <a:t>26%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F35B-4BF4-8A89-9C7CDB7F9975}"/>
                </c:ext>
              </c:extLst>
            </c:dLbl>
            <c:dLbl>
              <c:idx val="5"/>
              <c:tx>
                <c:rich>
                  <a:bodyPr/>
                  <a:lstStyle/>
                  <a:p>
                    <a:pPr algn="ctr">
                      <a:defRPr b="1"/>
                    </a:pPr>
                    <a:r>
                      <a:rPr lang="en-US" b="1"/>
                      <a:t>38%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F35B-4BF4-8A89-9C7CDB7F9975}"/>
                </c:ext>
              </c:extLst>
            </c:dLbl>
            <c:dLbl>
              <c:idx val="6"/>
              <c:tx>
                <c:rich>
                  <a:bodyPr/>
                  <a:lstStyle/>
                  <a:p>
                    <a:pPr algn="ctr">
                      <a:defRPr/>
                    </a:pPr>
                    <a:r>
                      <a:rPr lang="en-US"/>
                      <a:t>30%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F35B-4BF4-8A89-9C7CDB7F9975}"/>
                </c:ext>
              </c:extLst>
            </c:dLbl>
            <c:dLbl>
              <c:idx val="7"/>
              <c:tx>
                <c:rich>
                  <a:bodyPr/>
                  <a:lstStyle/>
                  <a:p>
                    <a:pPr algn="ctr">
                      <a:defRPr/>
                    </a:pPr>
                    <a:r>
                      <a:rPr lang="en-US"/>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F35B-4BF4-8A89-9C7CDB7F9975}"/>
                </c:ext>
              </c:extLst>
            </c:dLbl>
            <c:spPr>
              <a:noFill/>
              <a:ln w="31875">
                <a:noFill/>
                <a:round/>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Sheet1!$F$2:$F$9</c:f>
              <c:numCache>
                <c:formatCode>0%</c:formatCode>
                <c:ptCount val="8"/>
                <c:pt idx="0">
                  <c:v>0.28000000000000003</c:v>
                </c:pt>
                <c:pt idx="1">
                  <c:v>0.24</c:v>
                </c:pt>
                <c:pt idx="2">
                  <c:v>0.22</c:v>
                </c:pt>
                <c:pt idx="3">
                  <c:v>0.16</c:v>
                </c:pt>
                <c:pt idx="4">
                  <c:v>0.26</c:v>
                </c:pt>
                <c:pt idx="5">
                  <c:v>0.38</c:v>
                </c:pt>
                <c:pt idx="6">
                  <c:v>0.3</c:v>
                </c:pt>
                <c:pt idx="7">
                  <c:v>0.18</c:v>
                </c:pt>
              </c:numCache>
            </c:numRef>
          </c:val>
          <c:extLst>
            <c:ext xmlns:c16="http://schemas.microsoft.com/office/drawing/2014/chart" uri="{C3380CC4-5D6E-409C-BE32-E72D297353CC}">
              <c16:uniqueId val="{00000026-F35B-4BF4-8A89-9C7CDB7F9975}"/>
            </c:ext>
          </c:extLst>
        </c:ser>
        <c:ser>
          <c:idx val="4"/>
          <c:order val="4"/>
          <c:tx>
            <c:strRef>
              <c:f>Sheet1!$G$1</c:f>
              <c:strCache>
                <c:ptCount val="1"/>
                <c:pt idx="0">
                  <c:v>20% increase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F35B-4BF4-8A89-9C7CDB7F9975}"/>
                </c:ext>
              </c:extLst>
            </c:dLbl>
            <c:dLbl>
              <c:idx val="1"/>
              <c:tx>
                <c:rich>
                  <a:bodyPr/>
                  <a:lstStyle/>
                  <a:p>
                    <a:pPr algn="ctr">
                      <a:defRPr>
                        <a:solidFill>
                          <a:schemeClr val="bg1"/>
                        </a:solidFill>
                      </a:defRPr>
                    </a:pPr>
                    <a:r>
                      <a:rPr lang="en-US">
                        <a:solidFill>
                          <a:schemeClr val="bg1"/>
                        </a:solidFill>
                      </a:rPr>
                      <a:t>34%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F35B-4BF4-8A89-9C7CDB7F9975}"/>
                </c:ext>
              </c:extLst>
            </c:dLbl>
            <c:dLbl>
              <c:idx val="2"/>
              <c:tx>
                <c:rich>
                  <a:bodyPr/>
                  <a:lstStyle/>
                  <a:p>
                    <a:pPr algn="ctr">
                      <a:defRPr>
                        <a:solidFill>
                          <a:schemeClr val="bg1"/>
                        </a:solidFill>
                      </a:defRPr>
                    </a:pPr>
                    <a:r>
                      <a:rPr lang="en-US">
                        <a:solidFill>
                          <a:schemeClr val="bg1"/>
                        </a:solidFill>
                      </a:rPr>
                      <a:t>36%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F35B-4BF4-8A89-9C7CDB7F9975}"/>
                </c:ext>
              </c:extLst>
            </c:dLbl>
            <c:dLbl>
              <c:idx val="3"/>
              <c:tx>
                <c:rich>
                  <a:bodyPr/>
                  <a:lstStyle/>
                  <a:p>
                    <a:pPr algn="ctr">
                      <a:defRPr b="1">
                        <a:solidFill>
                          <a:schemeClr val="bg1"/>
                        </a:solidFill>
                      </a:defRPr>
                    </a:pPr>
                    <a:r>
                      <a:rPr lang="en-US" b="1">
                        <a:solidFill>
                          <a:schemeClr val="bg1"/>
                        </a:solidFill>
                      </a:rPr>
                      <a:t>41%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F35B-4BF4-8A89-9C7CDB7F9975}"/>
                </c:ext>
              </c:extLst>
            </c:dLbl>
            <c:dLbl>
              <c:idx val="4"/>
              <c:tx>
                <c:rich>
                  <a:bodyPr/>
                  <a:lstStyle/>
                  <a:p>
                    <a:pPr algn="ctr">
                      <a:defRPr>
                        <a:solidFill>
                          <a:schemeClr val="bg1"/>
                        </a:solidFill>
                      </a:defRPr>
                    </a:pPr>
                    <a:r>
                      <a:rPr lang="en-US">
                        <a:solidFill>
                          <a:schemeClr val="bg1"/>
                        </a:solidFill>
                      </a:rPr>
                      <a:t>35%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F35B-4BF4-8A89-9C7CDB7F9975}"/>
                </c:ext>
              </c:extLst>
            </c:dLbl>
            <c:dLbl>
              <c:idx val="5"/>
              <c:tx>
                <c:rich>
                  <a:bodyPr/>
                  <a:lstStyle/>
                  <a:p>
                    <a:pPr algn="ctr">
                      <a:defRPr>
                        <a:solidFill>
                          <a:schemeClr val="bg1"/>
                        </a:solidFill>
                      </a:defRPr>
                    </a:pPr>
                    <a:r>
                      <a:rPr lang="en-US">
                        <a:solidFill>
                          <a:schemeClr val="bg1"/>
                        </a:solidFill>
                      </a:rPr>
                      <a:t>25%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F35B-4BF4-8A89-9C7CDB7F9975}"/>
                </c:ext>
              </c:extLst>
            </c:dLbl>
            <c:dLbl>
              <c:idx val="6"/>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F35B-4BF4-8A89-9C7CDB7F9975}"/>
                </c:ext>
              </c:extLst>
            </c:dLbl>
            <c:dLbl>
              <c:idx val="7"/>
              <c:tx>
                <c:rich>
                  <a:bodyPr/>
                  <a:lstStyle/>
                  <a:p>
                    <a:pPr algn="ctr">
                      <a:defRPr>
                        <a:solidFill>
                          <a:schemeClr val="bg1"/>
                        </a:solidFill>
                      </a:defRPr>
                    </a:pPr>
                    <a:r>
                      <a:rPr lang="en-US">
                        <a:solidFill>
                          <a:schemeClr val="bg1"/>
                        </a:solidFill>
                      </a:rPr>
                      <a:t>27%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F35B-4BF4-8A89-9C7CDB7F9975}"/>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Sheet1!$G$2:$G$9</c:f>
              <c:numCache>
                <c:formatCode>0%</c:formatCode>
                <c:ptCount val="8"/>
                <c:pt idx="0">
                  <c:v>0.32</c:v>
                </c:pt>
                <c:pt idx="1">
                  <c:v>0.34</c:v>
                </c:pt>
                <c:pt idx="2">
                  <c:v>0.36</c:v>
                </c:pt>
                <c:pt idx="3">
                  <c:v>0.41</c:v>
                </c:pt>
                <c:pt idx="4">
                  <c:v>0.35</c:v>
                </c:pt>
                <c:pt idx="5">
                  <c:v>0.25</c:v>
                </c:pt>
                <c:pt idx="6">
                  <c:v>0.33</c:v>
                </c:pt>
                <c:pt idx="7">
                  <c:v>0.27</c:v>
                </c:pt>
              </c:numCache>
            </c:numRef>
          </c:val>
          <c:extLst>
            <c:ext xmlns:c16="http://schemas.microsoft.com/office/drawing/2014/chart" uri="{C3380CC4-5D6E-409C-BE32-E72D297353CC}">
              <c16:uniqueId val="{0000002F-F35B-4BF4-8A89-9C7CDB7F9975}"/>
            </c:ext>
          </c:extLst>
        </c:ser>
        <c:ser>
          <c:idx val="5"/>
          <c:order val="5"/>
          <c:tx>
            <c:strRef>
              <c:f>Sheet1!$H$1</c:f>
              <c:strCache>
                <c:ptCount val="1"/>
                <c:pt idx="0">
                  <c:v>Not prepared to pay any more</c:v>
                </c:pt>
              </c:strCache>
            </c:strRef>
          </c:tx>
          <c:spPr>
            <a:solidFill>
              <a:schemeClr val="tx1"/>
            </a:solidFill>
          </c:spPr>
          <c:invertIfNegative val="0"/>
          <c:dLbls>
            <c:dLbl>
              <c:idx val="0"/>
              <c:tx>
                <c:rich>
                  <a:bodyPr/>
                  <a:lstStyle/>
                  <a:p>
                    <a:pPr algn="ctr">
                      <a:defRPr>
                        <a:solidFill>
                          <a:schemeClr val="bg1"/>
                        </a:solidFill>
                      </a:defRPr>
                    </a:pPr>
                    <a:r>
                      <a:rPr lang="en-US">
                        <a:solidFill>
                          <a:schemeClr val="bg1"/>
                        </a:solidFill>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F35B-4BF4-8A89-9C7CDB7F9975}"/>
                </c:ext>
              </c:extLst>
            </c:dLbl>
            <c:dLbl>
              <c:idx val="1"/>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F35B-4BF4-8A89-9C7CDB7F9975}"/>
                </c:ext>
              </c:extLst>
            </c:dLbl>
            <c:dLbl>
              <c:idx val="2"/>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F35B-4BF4-8A89-9C7CDB7F9975}"/>
                </c:ext>
              </c:extLst>
            </c:dLbl>
            <c:dLbl>
              <c:idx val="3"/>
              <c:tx>
                <c:rich>
                  <a:bodyPr/>
                  <a:lstStyle/>
                  <a:p>
                    <a:pPr algn="ctr">
                      <a:defRPr>
                        <a:solidFill>
                          <a:schemeClr val="bg1"/>
                        </a:solidFill>
                      </a:defRPr>
                    </a:pPr>
                    <a:r>
                      <a:rPr lang="en-US">
                        <a:solidFill>
                          <a:schemeClr val="bg1"/>
                        </a:solidFill>
                      </a:rPr>
                      <a:t>11%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F35B-4BF4-8A89-9C7CDB7F9975}"/>
                </c:ext>
              </c:extLst>
            </c:dLbl>
            <c:dLbl>
              <c:idx val="4"/>
              <c:tx>
                <c:rich>
                  <a:bodyPr/>
                  <a:lstStyle/>
                  <a:p>
                    <a:pPr algn="ctr">
                      <a:defRPr>
                        <a:solidFill>
                          <a:schemeClr val="bg1"/>
                        </a:solidFill>
                      </a:defRPr>
                    </a:pPr>
                    <a:r>
                      <a:rPr lang="en-US">
                        <a:solidFill>
                          <a:schemeClr val="bg1"/>
                        </a:solidFill>
                      </a:rPr>
                      <a:t>11%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F35B-4BF4-8A89-9C7CDB7F9975}"/>
                </c:ext>
              </c:extLst>
            </c:dLbl>
            <c:dLbl>
              <c:idx val="5"/>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F35B-4BF4-8A89-9C7CDB7F9975}"/>
                </c:ext>
              </c:extLst>
            </c:dLbl>
            <c:dLbl>
              <c:idx val="6"/>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F35B-4BF4-8A89-9C7CDB7F9975}"/>
                </c:ext>
              </c:extLst>
            </c:dLbl>
            <c:dLbl>
              <c:idx val="7"/>
              <c:tx>
                <c:rich>
                  <a:bodyPr/>
                  <a:lstStyle/>
                  <a:p>
                    <a:pPr algn="ctr">
                      <a:defRPr>
                        <a:solidFill>
                          <a:schemeClr val="bg1"/>
                        </a:solidFill>
                      </a:defRPr>
                    </a:pPr>
                    <a:r>
                      <a:rPr lang="en-US">
                        <a:solidFill>
                          <a:schemeClr val="bg1"/>
                        </a:solidFill>
                      </a:rPr>
                      <a:t>36%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F35B-4BF4-8A89-9C7CDB7F9975}"/>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Sheet1!$H$2:$H$9</c:f>
              <c:numCache>
                <c:formatCode>0%</c:formatCode>
                <c:ptCount val="8"/>
                <c:pt idx="0">
                  <c:v>0.14000000000000001</c:v>
                </c:pt>
                <c:pt idx="1">
                  <c:v>0.15</c:v>
                </c:pt>
                <c:pt idx="2">
                  <c:v>0.13</c:v>
                </c:pt>
                <c:pt idx="3">
                  <c:v>0.11</c:v>
                </c:pt>
                <c:pt idx="4">
                  <c:v>0.11</c:v>
                </c:pt>
                <c:pt idx="5">
                  <c:v>0.13</c:v>
                </c:pt>
                <c:pt idx="6">
                  <c:v>0.15</c:v>
                </c:pt>
                <c:pt idx="7">
                  <c:v>0.36</c:v>
                </c:pt>
              </c:numCache>
            </c:numRef>
          </c:val>
          <c:extLst>
            <c:ext xmlns:c16="http://schemas.microsoft.com/office/drawing/2014/chart" uri="{C3380CC4-5D6E-409C-BE32-E72D297353CC}">
              <c16:uniqueId val="{00000038-F35B-4BF4-8A89-9C7CDB7F9975}"/>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64-4D85-9C1E-5E1DC47F88B6}"/>
                </c:ext>
              </c:extLst>
            </c:dLbl>
            <c:dLbl>
              <c:idx val="1"/>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64-4D85-9C1E-5E1DC47F88B6}"/>
                </c:ext>
              </c:extLst>
            </c:dLbl>
            <c:dLbl>
              <c:idx val="2"/>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64-4D85-9C1E-5E1DC47F88B6}"/>
                </c:ext>
              </c:extLst>
            </c:dLbl>
            <c:dLbl>
              <c:idx val="3"/>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64-4D85-9C1E-5E1DC47F88B6}"/>
                </c:ext>
              </c:extLst>
            </c:dLbl>
            <c:dLbl>
              <c:idx val="4"/>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64-4D85-9C1E-5E1DC47F88B6}"/>
                </c:ext>
              </c:extLst>
            </c:dLbl>
            <c:dLbl>
              <c:idx val="5"/>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64-4D85-9C1E-5E1DC47F88B6}"/>
                </c:ext>
              </c:extLst>
            </c:dLbl>
            <c:dLbl>
              <c:idx val="6"/>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64-4D85-9C1E-5E1DC47F88B6}"/>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0.03</c:v>
                </c:pt>
                <c:pt idx="1">
                  <c:v>0.03</c:v>
                </c:pt>
                <c:pt idx="2">
                  <c:v>0.04</c:v>
                </c:pt>
                <c:pt idx="3">
                  <c:v>0.03</c:v>
                </c:pt>
                <c:pt idx="4">
                  <c:v>0.03</c:v>
                </c:pt>
                <c:pt idx="5">
                  <c:v>0.02</c:v>
                </c:pt>
                <c:pt idx="6">
                  <c:v>0.04</c:v>
                </c:pt>
              </c:numCache>
            </c:numRef>
          </c:val>
          <c:extLst>
            <c:ext xmlns:c16="http://schemas.microsoft.com/office/drawing/2014/chart" uri="{C3380CC4-5D6E-409C-BE32-E72D297353CC}">
              <c16:uniqueId val="{00000007-9864-4D85-9C1E-5E1DC47F88B6}"/>
            </c:ext>
          </c:extLst>
        </c:ser>
        <c:ser>
          <c:idx val="1"/>
          <c:order val="1"/>
          <c:tx>
            <c:strRef>
              <c:f>Sheet1!$D$1</c:f>
              <c:strCache>
                <c:ptCount val="1"/>
                <c:pt idx="0">
                  <c:v>5% increase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864-4D85-9C1E-5E1DC47F88B6}"/>
                </c:ext>
              </c:extLst>
            </c:dLbl>
            <c:dLbl>
              <c:idx val="1"/>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64-4D85-9C1E-5E1DC47F88B6}"/>
                </c:ext>
              </c:extLst>
            </c:dLbl>
            <c:dLbl>
              <c:idx val="2"/>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864-4D85-9C1E-5E1DC47F88B6}"/>
                </c:ext>
              </c:extLst>
            </c:dLbl>
            <c:dLbl>
              <c:idx val="3"/>
              <c:tx>
                <c:rich>
                  <a:bodyPr/>
                  <a:lstStyle/>
                  <a:p>
                    <a:pPr algn="ctr">
                      <a:defRPr>
                        <a:solidFill>
                          <a:schemeClr val="bg1"/>
                        </a:solidFill>
                      </a:defRPr>
                    </a:pPr>
                    <a:r>
                      <a:rPr lang="en-US">
                        <a:solidFill>
                          <a:schemeClr val="bg1"/>
                        </a:solidFill>
                      </a:rPr>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64-4D85-9C1E-5E1DC47F88B6}"/>
                </c:ext>
              </c:extLst>
            </c:dLbl>
            <c:dLbl>
              <c:idx val="4"/>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864-4D85-9C1E-5E1DC47F88B6}"/>
                </c:ext>
              </c:extLst>
            </c:dLbl>
            <c:dLbl>
              <c:idx val="5"/>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64-4D85-9C1E-5E1DC47F88B6}"/>
                </c:ext>
              </c:extLst>
            </c:dLbl>
            <c:dLbl>
              <c:idx val="6"/>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64-4D85-9C1E-5E1DC47F88B6}"/>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0.06</c:v>
                </c:pt>
                <c:pt idx="1">
                  <c:v>0.06</c:v>
                </c:pt>
                <c:pt idx="2">
                  <c:v>0.06</c:v>
                </c:pt>
                <c:pt idx="3">
                  <c:v>7.0000000000000007E-2</c:v>
                </c:pt>
                <c:pt idx="4">
                  <c:v>0.06</c:v>
                </c:pt>
                <c:pt idx="5">
                  <c:v>0.05</c:v>
                </c:pt>
                <c:pt idx="6">
                  <c:v>0.05</c:v>
                </c:pt>
              </c:numCache>
            </c:numRef>
          </c:val>
          <c:extLst>
            <c:ext xmlns:c16="http://schemas.microsoft.com/office/drawing/2014/chart" uri="{C3380CC4-5D6E-409C-BE32-E72D297353CC}">
              <c16:uniqueId val="{0000000F-9864-4D85-9C1E-5E1DC47F88B6}"/>
            </c:ext>
          </c:extLst>
        </c:ser>
        <c:ser>
          <c:idx val="2"/>
          <c:order val="2"/>
          <c:tx>
            <c:strRef>
              <c:f>Sheet1!$E$1</c:f>
              <c:strCache>
                <c:ptCount val="1"/>
                <c:pt idx="0">
                  <c:v>10% increase</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15-9864-4D85-9C1E-5E1DC47F88B6}"/>
              </c:ext>
            </c:extLst>
          </c:dPt>
          <c:dPt>
            <c:idx val="1"/>
            <c:invertIfNegative val="0"/>
            <c:bubble3D val="0"/>
            <c:spPr>
              <a:solidFill>
                <a:srgbClr val="BFBFBF"/>
              </a:solidFill>
            </c:spPr>
            <c:extLst>
              <c:ext xmlns:c16="http://schemas.microsoft.com/office/drawing/2014/chart" uri="{C3380CC4-5D6E-409C-BE32-E72D297353CC}">
                <c16:uniqueId val="{00000011-9864-4D85-9C1E-5E1DC47F88B6}"/>
              </c:ext>
            </c:extLst>
          </c:dPt>
          <c:dPt>
            <c:idx val="2"/>
            <c:invertIfNegative val="0"/>
            <c:bubble3D val="0"/>
            <c:spPr>
              <a:solidFill>
                <a:srgbClr val="BFBFBF"/>
              </a:solidFill>
            </c:spPr>
            <c:extLst>
              <c:ext xmlns:c16="http://schemas.microsoft.com/office/drawing/2014/chart" uri="{C3380CC4-5D6E-409C-BE32-E72D297353CC}">
                <c16:uniqueId val="{00000013-9864-4D85-9C1E-5E1DC47F88B6}"/>
              </c:ext>
            </c:extLst>
          </c:dPt>
          <c:dPt>
            <c:idx val="3"/>
            <c:invertIfNegative val="0"/>
            <c:bubble3D val="0"/>
            <c:extLst>
              <c:ext xmlns:c16="http://schemas.microsoft.com/office/drawing/2014/chart" uri="{C3380CC4-5D6E-409C-BE32-E72D297353CC}">
                <c16:uniqueId val="{00000016-9864-4D85-9C1E-5E1DC47F88B6}"/>
              </c:ext>
            </c:extLst>
          </c:dPt>
          <c:dPt>
            <c:idx val="4"/>
            <c:invertIfNegative val="0"/>
            <c:bubble3D val="0"/>
            <c:extLst>
              <c:ext xmlns:c16="http://schemas.microsoft.com/office/drawing/2014/chart" uri="{C3380CC4-5D6E-409C-BE32-E72D297353CC}">
                <c16:uniqueId val="{00000017-9864-4D85-9C1E-5E1DC47F88B6}"/>
              </c:ext>
            </c:extLst>
          </c:dPt>
          <c:dPt>
            <c:idx val="5"/>
            <c:invertIfNegative val="0"/>
            <c:bubble3D val="0"/>
            <c:extLst>
              <c:ext xmlns:c16="http://schemas.microsoft.com/office/drawing/2014/chart" uri="{C3380CC4-5D6E-409C-BE32-E72D297353CC}">
                <c16:uniqueId val="{00000018-9864-4D85-9C1E-5E1DC47F88B6}"/>
              </c:ext>
            </c:extLst>
          </c:dPt>
          <c:dPt>
            <c:idx val="6"/>
            <c:invertIfNegative val="0"/>
            <c:bubble3D val="0"/>
            <c:extLst>
              <c:ext xmlns:c16="http://schemas.microsoft.com/office/drawing/2014/chart" uri="{C3380CC4-5D6E-409C-BE32-E72D297353CC}">
                <c16:uniqueId val="{00000019-9864-4D85-9C1E-5E1DC47F88B6}"/>
              </c:ext>
            </c:extLst>
          </c:dPt>
          <c:dLbls>
            <c:dLbl>
              <c:idx val="0"/>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864-4D85-9C1E-5E1DC47F88B6}"/>
                </c:ext>
              </c:extLst>
            </c:dLbl>
            <c:dLbl>
              <c:idx val="1"/>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864-4D85-9C1E-5E1DC47F88B6}"/>
                </c:ext>
              </c:extLst>
            </c:dLbl>
            <c:dLbl>
              <c:idx val="2"/>
              <c:tx>
                <c:rich>
                  <a:bodyPr/>
                  <a:lstStyle/>
                  <a:p>
                    <a:pPr algn="ctr">
                      <a:defRPr/>
                    </a:pPr>
                    <a:r>
                      <a:rPr lang="en-US"/>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864-4D85-9C1E-5E1DC47F88B6}"/>
                </c:ext>
              </c:extLst>
            </c:dLbl>
            <c:dLbl>
              <c:idx val="3"/>
              <c:tx>
                <c:rich>
                  <a:bodyPr/>
                  <a:lstStyle/>
                  <a:p>
                    <a:pPr algn="ctr">
                      <a:defRPr/>
                    </a:pPr>
                    <a:r>
                      <a:rPr lang="en-US"/>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864-4D85-9C1E-5E1DC47F88B6}"/>
                </c:ext>
              </c:extLst>
            </c:dLbl>
            <c:dLbl>
              <c:idx val="4"/>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9864-4D85-9C1E-5E1DC47F88B6}"/>
                </c:ext>
              </c:extLst>
            </c:dLbl>
            <c:dLbl>
              <c:idx val="5"/>
              <c:tx>
                <c:rich>
                  <a:bodyPr/>
                  <a:lstStyle/>
                  <a:p>
                    <a:pPr algn="ctr">
                      <a:defRPr/>
                    </a:pPr>
                    <a:r>
                      <a:rPr lang="en-US"/>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9864-4D85-9C1E-5E1DC47F88B6}"/>
                </c:ext>
              </c:extLst>
            </c:dLbl>
            <c:dLbl>
              <c:idx val="6"/>
              <c:tx>
                <c:rich>
                  <a:bodyPr/>
                  <a:lstStyle/>
                  <a:p>
                    <a:pPr algn="ctr">
                      <a:defRPr/>
                    </a:pPr>
                    <a:r>
                      <a:rPr lang="en-US"/>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9864-4D85-9C1E-5E1DC47F88B6}"/>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0.21</c:v>
                </c:pt>
                <c:pt idx="1">
                  <c:v>0.21</c:v>
                </c:pt>
                <c:pt idx="2">
                  <c:v>0.13</c:v>
                </c:pt>
                <c:pt idx="3">
                  <c:v>0.23</c:v>
                </c:pt>
                <c:pt idx="4">
                  <c:v>0.21</c:v>
                </c:pt>
                <c:pt idx="5">
                  <c:v>0.2</c:v>
                </c:pt>
                <c:pt idx="6">
                  <c:v>0.2</c:v>
                </c:pt>
              </c:numCache>
            </c:numRef>
          </c:val>
          <c:extLst>
            <c:ext xmlns:c16="http://schemas.microsoft.com/office/drawing/2014/chart" uri="{C3380CC4-5D6E-409C-BE32-E72D297353CC}">
              <c16:uniqueId val="{0000001A-9864-4D85-9C1E-5E1DC47F88B6}"/>
            </c:ext>
          </c:extLst>
        </c:ser>
        <c:ser>
          <c:idx val="3"/>
          <c:order val="3"/>
          <c:tx>
            <c:strRef>
              <c:f>Sheet1!$F$1</c:f>
              <c:strCache>
                <c:ptCount val="1"/>
                <c:pt idx="0">
                  <c:v>15% increase</c:v>
                </c:pt>
              </c:strCache>
            </c:strRef>
          </c:tx>
          <c:spPr>
            <a:solidFill>
              <a:srgbClr val="92D050"/>
            </a:solidFill>
          </c:spPr>
          <c:invertIfNegative val="0"/>
          <c:dLbls>
            <c:dLbl>
              <c:idx val="0"/>
              <c:tx>
                <c:rich>
                  <a:bodyPr/>
                  <a:lstStyle/>
                  <a:p>
                    <a:pPr algn="ctr">
                      <a:defRPr/>
                    </a:pPr>
                    <a:r>
                      <a:rPr lang="en-US"/>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864-4D85-9C1E-5E1DC47F88B6}"/>
                </c:ext>
              </c:extLst>
            </c:dLbl>
            <c:dLbl>
              <c:idx val="1"/>
              <c:tx>
                <c:rich>
                  <a:bodyPr/>
                  <a:lstStyle/>
                  <a:p>
                    <a:pPr algn="ctr">
                      <a:defRPr/>
                    </a:pPr>
                    <a:r>
                      <a:rPr lang="en-US"/>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864-4D85-9C1E-5E1DC47F88B6}"/>
                </c:ext>
              </c:extLst>
            </c:dLbl>
            <c:dLbl>
              <c:idx val="2"/>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9864-4D85-9C1E-5E1DC47F88B6}"/>
                </c:ext>
              </c:extLst>
            </c:dLbl>
            <c:dLbl>
              <c:idx val="3"/>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9864-4D85-9C1E-5E1DC47F88B6}"/>
                </c:ext>
              </c:extLst>
            </c:dLbl>
            <c:dLbl>
              <c:idx val="4"/>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9864-4D85-9C1E-5E1DC47F88B6}"/>
                </c:ext>
              </c:extLst>
            </c:dLbl>
            <c:dLbl>
              <c:idx val="5"/>
              <c:tx>
                <c:rich>
                  <a:bodyPr/>
                  <a:lstStyle/>
                  <a:p>
                    <a:pPr algn="ctr">
                      <a:defRPr/>
                    </a:pPr>
                    <a:r>
                      <a:rPr lang="en-US"/>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9864-4D85-9C1E-5E1DC47F88B6}"/>
                </c:ext>
              </c:extLst>
            </c:dLbl>
            <c:dLbl>
              <c:idx val="6"/>
              <c:tx>
                <c:rich>
                  <a:bodyPr/>
                  <a:lstStyle/>
                  <a:p>
                    <a:pPr algn="ctr">
                      <a:defRPr/>
                    </a:pPr>
                    <a:r>
                      <a:rPr lang="en-US"/>
                      <a:t>25%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9864-4D85-9C1E-5E1DC47F88B6}"/>
                </c:ext>
              </c:extLst>
            </c:dLbl>
            <c:spPr>
              <a:noFill/>
              <a:ln w="31875">
                <a:noFill/>
                <a:round/>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0.19</c:v>
                </c:pt>
                <c:pt idx="1">
                  <c:v>0.23</c:v>
                </c:pt>
                <c:pt idx="2">
                  <c:v>0.22</c:v>
                </c:pt>
                <c:pt idx="3">
                  <c:v>0.22</c:v>
                </c:pt>
                <c:pt idx="4">
                  <c:v>0.22</c:v>
                </c:pt>
                <c:pt idx="5">
                  <c:v>0.23</c:v>
                </c:pt>
                <c:pt idx="6">
                  <c:v>0.25</c:v>
                </c:pt>
              </c:numCache>
            </c:numRef>
          </c:val>
          <c:extLst>
            <c:ext xmlns:c16="http://schemas.microsoft.com/office/drawing/2014/chart" uri="{C3380CC4-5D6E-409C-BE32-E72D297353CC}">
              <c16:uniqueId val="{00000022-9864-4D85-9C1E-5E1DC47F88B6}"/>
            </c:ext>
          </c:extLst>
        </c:ser>
        <c:ser>
          <c:idx val="4"/>
          <c:order val="4"/>
          <c:tx>
            <c:strRef>
              <c:f>Sheet1!$G$1</c:f>
              <c:strCache>
                <c:ptCount val="1"/>
                <c:pt idx="0">
                  <c:v>20% increase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9864-4D85-9C1E-5E1DC47F88B6}"/>
                </c:ext>
              </c:extLst>
            </c:dLbl>
            <c:dLbl>
              <c:idx val="1"/>
              <c:tx>
                <c:rich>
                  <a:bodyPr/>
                  <a:lstStyle/>
                  <a:p>
                    <a:pPr algn="ctr">
                      <a:defRPr>
                        <a:solidFill>
                          <a:schemeClr val="bg1"/>
                        </a:solidFill>
                      </a:defRPr>
                    </a:pPr>
                    <a:r>
                      <a:rPr lang="en-US">
                        <a:solidFill>
                          <a:schemeClr val="bg1"/>
                        </a:solidFill>
                      </a:rPr>
                      <a:t>34%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9864-4D85-9C1E-5E1DC47F88B6}"/>
                </c:ext>
              </c:extLst>
            </c:dLbl>
            <c:dLbl>
              <c:idx val="2"/>
              <c:tx>
                <c:rich>
                  <a:bodyPr/>
                  <a:lstStyle/>
                  <a:p>
                    <a:pPr algn="ctr">
                      <a:defRPr b="1">
                        <a:solidFill>
                          <a:schemeClr val="bg1"/>
                        </a:solidFill>
                      </a:defRPr>
                    </a:pPr>
                    <a:r>
                      <a:rPr lang="en-US" b="1">
                        <a:solidFill>
                          <a:schemeClr val="bg1"/>
                        </a:solidFill>
                      </a:rPr>
                      <a:t>40%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9864-4D85-9C1E-5E1DC47F88B6}"/>
                </c:ext>
              </c:extLst>
            </c:dLbl>
            <c:dLbl>
              <c:idx val="3"/>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9864-4D85-9C1E-5E1DC47F88B6}"/>
                </c:ext>
              </c:extLst>
            </c:dLbl>
            <c:dLbl>
              <c:idx val="4"/>
              <c:tx>
                <c:rich>
                  <a:bodyPr/>
                  <a:lstStyle/>
                  <a:p>
                    <a:pPr algn="ctr">
                      <a:defRPr>
                        <a:solidFill>
                          <a:schemeClr val="bg1"/>
                        </a:solidFill>
                      </a:defRPr>
                    </a:pPr>
                    <a:r>
                      <a:rPr lang="en-US">
                        <a:solidFill>
                          <a:schemeClr val="bg1"/>
                        </a:solidFill>
                      </a:rPr>
                      <a:t>35%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9864-4D85-9C1E-5E1DC47F88B6}"/>
                </c:ext>
              </c:extLst>
            </c:dLbl>
            <c:dLbl>
              <c:idx val="5"/>
              <c:tx>
                <c:rich>
                  <a:bodyPr/>
                  <a:lstStyle/>
                  <a:p>
                    <a:pPr algn="ctr">
                      <a:defRPr>
                        <a:solidFill>
                          <a:schemeClr val="bg1"/>
                        </a:solidFill>
                      </a:defRPr>
                    </a:pPr>
                    <a:r>
                      <a:rPr lang="en-US">
                        <a:solidFill>
                          <a:schemeClr val="bg1"/>
                        </a:solidFill>
                      </a:rPr>
                      <a:t>37%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9864-4D85-9C1E-5E1DC47F88B6}"/>
                </c:ext>
              </c:extLst>
            </c:dLbl>
            <c:dLbl>
              <c:idx val="6"/>
              <c:tx>
                <c:rich>
                  <a:bodyPr/>
                  <a:lstStyle/>
                  <a:p>
                    <a:pPr algn="ctr">
                      <a:defRPr>
                        <a:solidFill>
                          <a:schemeClr val="bg1"/>
                        </a:solidFill>
                      </a:defRPr>
                    </a:pPr>
                    <a:r>
                      <a:rPr lang="en-US">
                        <a:solidFill>
                          <a:schemeClr val="bg1"/>
                        </a:solidFill>
                      </a:rPr>
                      <a:t>35%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9864-4D85-9C1E-5E1DC47F88B6}"/>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0.36</c:v>
                </c:pt>
                <c:pt idx="1">
                  <c:v>0.34</c:v>
                </c:pt>
                <c:pt idx="2">
                  <c:v>0.4</c:v>
                </c:pt>
                <c:pt idx="3">
                  <c:v>0.33</c:v>
                </c:pt>
                <c:pt idx="4">
                  <c:v>0.35</c:v>
                </c:pt>
                <c:pt idx="5">
                  <c:v>0.37</c:v>
                </c:pt>
                <c:pt idx="6">
                  <c:v>0.35</c:v>
                </c:pt>
              </c:numCache>
            </c:numRef>
          </c:val>
          <c:extLst>
            <c:ext xmlns:c16="http://schemas.microsoft.com/office/drawing/2014/chart" uri="{C3380CC4-5D6E-409C-BE32-E72D297353CC}">
              <c16:uniqueId val="{0000002A-9864-4D85-9C1E-5E1DC47F88B6}"/>
            </c:ext>
          </c:extLst>
        </c:ser>
        <c:ser>
          <c:idx val="5"/>
          <c:order val="5"/>
          <c:tx>
            <c:strRef>
              <c:f>Sheet1!$H$1</c:f>
              <c:strCache>
                <c:ptCount val="1"/>
                <c:pt idx="0">
                  <c:v>Not prepared to pay any more</c:v>
                </c:pt>
              </c:strCache>
            </c:strRef>
          </c:tx>
          <c:spPr>
            <a:solidFill>
              <a:schemeClr val="tx1"/>
            </a:solidFill>
          </c:spPr>
          <c:invertIfNegative val="0"/>
          <c:dLbls>
            <c:dLbl>
              <c:idx val="0"/>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9864-4D85-9C1E-5E1DC47F88B6}"/>
                </c:ext>
              </c:extLst>
            </c:dLbl>
            <c:dLbl>
              <c:idx val="1"/>
              <c:tx>
                <c:rich>
                  <a:bodyPr/>
                  <a:lstStyle/>
                  <a:p>
                    <a:pPr algn="ctr">
                      <a:defRPr>
                        <a:solidFill>
                          <a:schemeClr val="bg1"/>
                        </a:solidFill>
                      </a:defRPr>
                    </a:pPr>
                    <a:r>
                      <a:rPr lang="en-US">
                        <a:solidFill>
                          <a:schemeClr val="bg1"/>
                        </a:solidFill>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9864-4D85-9C1E-5E1DC47F88B6}"/>
                </c:ext>
              </c:extLst>
            </c:dLbl>
            <c:dLbl>
              <c:idx val="2"/>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9864-4D85-9C1E-5E1DC47F88B6}"/>
                </c:ext>
              </c:extLst>
            </c:dLbl>
            <c:dLbl>
              <c:idx val="3"/>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9864-4D85-9C1E-5E1DC47F88B6}"/>
                </c:ext>
              </c:extLst>
            </c:dLbl>
            <c:dLbl>
              <c:idx val="4"/>
              <c:tx>
                <c:rich>
                  <a:bodyPr/>
                  <a:lstStyle/>
                  <a:p>
                    <a:pPr algn="ctr">
                      <a:defRPr>
                        <a:solidFill>
                          <a:schemeClr val="bg1"/>
                        </a:solidFill>
                      </a:defRPr>
                    </a:pPr>
                    <a:r>
                      <a:rPr lang="en-US">
                        <a:solidFill>
                          <a:schemeClr val="bg1"/>
                        </a:solidFill>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9864-4D85-9C1E-5E1DC47F88B6}"/>
                </c:ext>
              </c:extLst>
            </c:dLbl>
            <c:dLbl>
              <c:idx val="5"/>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9864-4D85-9C1E-5E1DC47F88B6}"/>
                </c:ext>
              </c:extLst>
            </c:dLbl>
            <c:dLbl>
              <c:idx val="6"/>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9864-4D85-9C1E-5E1DC47F88B6}"/>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Sheet1!$H$2:$H$8</c:f>
              <c:numCache>
                <c:formatCode>0%</c:formatCode>
                <c:ptCount val="7"/>
                <c:pt idx="0">
                  <c:v>0.15</c:v>
                </c:pt>
                <c:pt idx="1">
                  <c:v>0.14000000000000001</c:v>
                </c:pt>
                <c:pt idx="2">
                  <c:v>0.15</c:v>
                </c:pt>
                <c:pt idx="3">
                  <c:v>0.12</c:v>
                </c:pt>
                <c:pt idx="4">
                  <c:v>0.14000000000000001</c:v>
                </c:pt>
                <c:pt idx="5">
                  <c:v>0.13</c:v>
                </c:pt>
                <c:pt idx="6">
                  <c:v>0.12</c:v>
                </c:pt>
              </c:numCache>
            </c:numRef>
          </c:val>
          <c:extLst>
            <c:ext xmlns:c16="http://schemas.microsoft.com/office/drawing/2014/chart" uri="{C3380CC4-5D6E-409C-BE32-E72D297353CC}">
              <c16:uniqueId val="{00000032-9864-4D85-9C1E-5E1DC47F88B6}"/>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092-4726-A48A-0AE73849BABC}"/>
                </c:ext>
              </c:extLst>
            </c:dLbl>
            <c:dLbl>
              <c:idx val="1"/>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092-4726-A48A-0AE73849BABC}"/>
                </c:ext>
              </c:extLst>
            </c:dLbl>
            <c:dLbl>
              <c:idx val="2"/>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092-4726-A48A-0AE73849BABC}"/>
                </c:ext>
              </c:extLst>
            </c:dLbl>
            <c:dLbl>
              <c:idx val="3"/>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092-4726-A48A-0AE73849BAB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Sheet1!$C$2:$C$5</c:f>
              <c:numCache>
                <c:formatCode>0%</c:formatCode>
                <c:ptCount val="4"/>
                <c:pt idx="0">
                  <c:v>0.05</c:v>
                </c:pt>
                <c:pt idx="1">
                  <c:v>0.04</c:v>
                </c:pt>
                <c:pt idx="2">
                  <c:v>0.03</c:v>
                </c:pt>
                <c:pt idx="3">
                  <c:v>0.03</c:v>
                </c:pt>
              </c:numCache>
            </c:numRef>
          </c:val>
          <c:extLst>
            <c:ext xmlns:c16="http://schemas.microsoft.com/office/drawing/2014/chart" uri="{C3380CC4-5D6E-409C-BE32-E72D297353CC}">
              <c16:uniqueId val="{00000004-B092-4726-A48A-0AE73849BABC}"/>
            </c:ext>
          </c:extLst>
        </c:ser>
        <c:ser>
          <c:idx val="1"/>
          <c:order val="1"/>
          <c:tx>
            <c:strRef>
              <c:f>Sheet1!$D$1</c:f>
              <c:strCache>
                <c:ptCount val="1"/>
                <c:pt idx="0">
                  <c:v>5% increase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092-4726-A48A-0AE73849BABC}"/>
                </c:ext>
              </c:extLst>
            </c:dLbl>
            <c:dLbl>
              <c:idx val="1"/>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092-4726-A48A-0AE73849BABC}"/>
                </c:ext>
              </c:extLst>
            </c:dLbl>
            <c:dLbl>
              <c:idx val="2"/>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092-4726-A48A-0AE73849BABC}"/>
                </c:ext>
              </c:extLst>
            </c:dLbl>
            <c:dLbl>
              <c:idx val="3"/>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092-4726-A48A-0AE73849BAB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Sheet1!$D$2:$D$5</c:f>
              <c:numCache>
                <c:formatCode>0%</c:formatCode>
                <c:ptCount val="4"/>
                <c:pt idx="0">
                  <c:v>7.0000000000000007E-2</c:v>
                </c:pt>
                <c:pt idx="1">
                  <c:v>0.06</c:v>
                </c:pt>
                <c:pt idx="2">
                  <c:v>0.05</c:v>
                </c:pt>
                <c:pt idx="3">
                  <c:v>0.06</c:v>
                </c:pt>
              </c:numCache>
            </c:numRef>
          </c:val>
          <c:extLst>
            <c:ext xmlns:c16="http://schemas.microsoft.com/office/drawing/2014/chart" uri="{C3380CC4-5D6E-409C-BE32-E72D297353CC}">
              <c16:uniqueId val="{00000009-B092-4726-A48A-0AE73849BABC}"/>
            </c:ext>
          </c:extLst>
        </c:ser>
        <c:ser>
          <c:idx val="2"/>
          <c:order val="2"/>
          <c:tx>
            <c:strRef>
              <c:f>Sheet1!$E$1</c:f>
              <c:strCache>
                <c:ptCount val="1"/>
                <c:pt idx="0">
                  <c:v>10% increase</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F-B092-4726-A48A-0AE73849BABC}"/>
              </c:ext>
            </c:extLst>
          </c:dPt>
          <c:dPt>
            <c:idx val="1"/>
            <c:invertIfNegative val="0"/>
            <c:bubble3D val="0"/>
            <c:spPr>
              <a:solidFill>
                <a:srgbClr val="BFBFBF"/>
              </a:solidFill>
            </c:spPr>
            <c:extLst>
              <c:ext xmlns:c16="http://schemas.microsoft.com/office/drawing/2014/chart" uri="{C3380CC4-5D6E-409C-BE32-E72D297353CC}">
                <c16:uniqueId val="{0000000B-B092-4726-A48A-0AE73849BABC}"/>
              </c:ext>
            </c:extLst>
          </c:dPt>
          <c:dPt>
            <c:idx val="2"/>
            <c:invertIfNegative val="0"/>
            <c:bubble3D val="0"/>
            <c:spPr>
              <a:solidFill>
                <a:srgbClr val="BFBFBF"/>
              </a:solidFill>
            </c:spPr>
            <c:extLst>
              <c:ext xmlns:c16="http://schemas.microsoft.com/office/drawing/2014/chart" uri="{C3380CC4-5D6E-409C-BE32-E72D297353CC}">
                <c16:uniqueId val="{0000000D-B092-4726-A48A-0AE73849BABC}"/>
              </c:ext>
            </c:extLst>
          </c:dPt>
          <c:dPt>
            <c:idx val="3"/>
            <c:invertIfNegative val="0"/>
            <c:bubble3D val="0"/>
            <c:extLst>
              <c:ext xmlns:c16="http://schemas.microsoft.com/office/drawing/2014/chart" uri="{C3380CC4-5D6E-409C-BE32-E72D297353CC}">
                <c16:uniqueId val="{00000010-B092-4726-A48A-0AE73849BABC}"/>
              </c:ext>
            </c:extLst>
          </c:dPt>
          <c:dLbls>
            <c:dLbl>
              <c:idx val="0"/>
              <c:tx>
                <c:rich>
                  <a:bodyPr/>
                  <a:lstStyle/>
                  <a:p>
                    <a:pPr algn="ctr">
                      <a:defRPr/>
                    </a:pPr>
                    <a:r>
                      <a:rPr lang="en-US"/>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092-4726-A48A-0AE73849BABC}"/>
                </c:ext>
              </c:extLst>
            </c:dLbl>
            <c:dLbl>
              <c:idx val="1"/>
              <c:tx>
                <c:rich>
                  <a:bodyPr/>
                  <a:lstStyle/>
                  <a:p>
                    <a:pPr algn="ctr">
                      <a:defRPr/>
                    </a:pPr>
                    <a:r>
                      <a:rPr lang="en-US"/>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092-4726-A48A-0AE73849BABC}"/>
                </c:ext>
              </c:extLst>
            </c:dLbl>
            <c:dLbl>
              <c:idx val="2"/>
              <c:tx>
                <c:rich>
                  <a:bodyPr/>
                  <a:lstStyle/>
                  <a:p>
                    <a:pPr algn="ctr">
                      <a:defRPr/>
                    </a:pPr>
                    <a:r>
                      <a:rPr lang="en-US"/>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092-4726-A48A-0AE73849BABC}"/>
                </c:ext>
              </c:extLst>
            </c:dLbl>
            <c:dLbl>
              <c:idx val="3"/>
              <c:tx>
                <c:rich>
                  <a:bodyPr/>
                  <a:lstStyle/>
                  <a:p>
                    <a:pPr algn="ctr">
                      <a:defRPr/>
                    </a:pPr>
                    <a:r>
                      <a:rPr lang="en-US"/>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092-4726-A48A-0AE73849BABC}"/>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Sheet1!$E$2:$E$5</c:f>
              <c:numCache>
                <c:formatCode>0%</c:formatCode>
                <c:ptCount val="4"/>
                <c:pt idx="0">
                  <c:v>0.14000000000000001</c:v>
                </c:pt>
                <c:pt idx="1">
                  <c:v>0.18</c:v>
                </c:pt>
                <c:pt idx="2">
                  <c:v>0.18</c:v>
                </c:pt>
                <c:pt idx="3">
                  <c:v>0.24</c:v>
                </c:pt>
              </c:numCache>
            </c:numRef>
          </c:val>
          <c:extLst>
            <c:ext xmlns:c16="http://schemas.microsoft.com/office/drawing/2014/chart" uri="{C3380CC4-5D6E-409C-BE32-E72D297353CC}">
              <c16:uniqueId val="{00000011-B092-4726-A48A-0AE73849BABC}"/>
            </c:ext>
          </c:extLst>
        </c:ser>
        <c:ser>
          <c:idx val="3"/>
          <c:order val="3"/>
          <c:tx>
            <c:strRef>
              <c:f>Sheet1!$F$1</c:f>
              <c:strCache>
                <c:ptCount val="1"/>
                <c:pt idx="0">
                  <c:v>15% increase</c:v>
                </c:pt>
              </c:strCache>
            </c:strRef>
          </c:tx>
          <c:spPr>
            <a:solidFill>
              <a:srgbClr val="92D050"/>
            </a:solidFill>
          </c:spPr>
          <c:invertIfNegative val="0"/>
          <c:dLbls>
            <c:dLbl>
              <c:idx val="0"/>
              <c:tx>
                <c:rich>
                  <a:bodyPr/>
                  <a:lstStyle/>
                  <a:p>
                    <a:pPr algn="ctr">
                      <a:defRPr/>
                    </a:pPr>
                    <a:r>
                      <a:rPr lang="en-US"/>
                      <a:t>16%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092-4726-A48A-0AE73849BABC}"/>
                </c:ext>
              </c:extLst>
            </c:dLbl>
            <c:dLbl>
              <c:idx val="1"/>
              <c:tx>
                <c:rich>
                  <a:bodyPr/>
                  <a:lstStyle/>
                  <a:p>
                    <a:pPr algn="ctr">
                      <a:defRPr/>
                    </a:pPr>
                    <a:r>
                      <a:rPr lang="en-US"/>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092-4726-A48A-0AE73849BABC}"/>
                </c:ext>
              </c:extLst>
            </c:dLbl>
            <c:dLbl>
              <c:idx val="2"/>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092-4726-A48A-0AE73849BABC}"/>
                </c:ext>
              </c:extLst>
            </c:dLbl>
            <c:dLbl>
              <c:idx val="3"/>
              <c:tx>
                <c:rich>
                  <a:bodyPr/>
                  <a:lstStyle/>
                  <a:p>
                    <a:pPr algn="ctr">
                      <a:defRPr/>
                    </a:pPr>
                    <a:r>
                      <a:rPr lang="en-US"/>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092-4726-A48A-0AE73849BABC}"/>
                </c:ext>
              </c:extLst>
            </c:dLbl>
            <c:spPr>
              <a:noFill/>
              <a:ln w="31875">
                <a:noFill/>
                <a:round/>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Sheet1!$F$2:$F$5</c:f>
              <c:numCache>
                <c:formatCode>0%</c:formatCode>
                <c:ptCount val="4"/>
                <c:pt idx="0">
                  <c:v>0.16</c:v>
                </c:pt>
                <c:pt idx="1">
                  <c:v>0.23</c:v>
                </c:pt>
                <c:pt idx="2">
                  <c:v>0.21</c:v>
                </c:pt>
                <c:pt idx="3">
                  <c:v>0.24</c:v>
                </c:pt>
              </c:numCache>
            </c:numRef>
          </c:val>
          <c:extLst>
            <c:ext xmlns:c16="http://schemas.microsoft.com/office/drawing/2014/chart" uri="{C3380CC4-5D6E-409C-BE32-E72D297353CC}">
              <c16:uniqueId val="{00000016-B092-4726-A48A-0AE73849BABC}"/>
            </c:ext>
          </c:extLst>
        </c:ser>
        <c:ser>
          <c:idx val="4"/>
          <c:order val="4"/>
          <c:tx>
            <c:strRef>
              <c:f>Sheet1!$G$1</c:f>
              <c:strCache>
                <c:ptCount val="1"/>
                <c:pt idx="0">
                  <c:v>20% increase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092-4726-A48A-0AE73849BABC}"/>
                </c:ext>
              </c:extLst>
            </c:dLbl>
            <c:dLbl>
              <c:idx val="1"/>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092-4726-A48A-0AE73849BABC}"/>
                </c:ext>
              </c:extLst>
            </c:dLbl>
            <c:dLbl>
              <c:idx val="2"/>
              <c:tx>
                <c:rich>
                  <a:bodyPr/>
                  <a:lstStyle/>
                  <a:p>
                    <a:pPr algn="ctr">
                      <a:defRPr>
                        <a:solidFill>
                          <a:schemeClr val="bg1"/>
                        </a:solidFill>
                      </a:defRPr>
                    </a:pPr>
                    <a:r>
                      <a:rPr lang="en-US">
                        <a:solidFill>
                          <a:schemeClr val="bg1"/>
                        </a:solidFill>
                      </a:rPr>
                      <a:t>39%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092-4726-A48A-0AE73849BABC}"/>
                </c:ext>
              </c:extLst>
            </c:dLbl>
            <c:dLbl>
              <c:idx val="3"/>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092-4726-A48A-0AE73849BABC}"/>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Sheet1!$G$2:$G$5</c:f>
              <c:numCache>
                <c:formatCode>0%</c:formatCode>
                <c:ptCount val="4"/>
                <c:pt idx="0">
                  <c:v>0.34</c:v>
                </c:pt>
                <c:pt idx="1">
                  <c:v>0.33</c:v>
                </c:pt>
                <c:pt idx="2">
                  <c:v>0.39</c:v>
                </c:pt>
                <c:pt idx="3">
                  <c:v>0.33</c:v>
                </c:pt>
              </c:numCache>
            </c:numRef>
          </c:val>
          <c:extLst>
            <c:ext xmlns:c16="http://schemas.microsoft.com/office/drawing/2014/chart" uri="{C3380CC4-5D6E-409C-BE32-E72D297353CC}">
              <c16:uniqueId val="{0000001B-B092-4726-A48A-0AE73849BABC}"/>
            </c:ext>
          </c:extLst>
        </c:ser>
        <c:ser>
          <c:idx val="5"/>
          <c:order val="5"/>
          <c:tx>
            <c:strRef>
              <c:f>Sheet1!$H$1</c:f>
              <c:strCache>
                <c:ptCount val="1"/>
                <c:pt idx="0">
                  <c:v>Not prepared to pay any more</c:v>
                </c:pt>
              </c:strCache>
            </c:strRef>
          </c:tx>
          <c:spPr>
            <a:solidFill>
              <a:schemeClr val="tx1"/>
            </a:solidFill>
          </c:spPr>
          <c:invertIfNegative val="0"/>
          <c:dLbls>
            <c:dLbl>
              <c:idx val="0"/>
              <c:tx>
                <c:rich>
                  <a:bodyPr/>
                  <a:lstStyle/>
                  <a:p>
                    <a:pPr algn="ctr">
                      <a:defRPr b="1">
                        <a:solidFill>
                          <a:schemeClr val="bg1"/>
                        </a:solidFill>
                      </a:defRPr>
                    </a:pPr>
                    <a:r>
                      <a:rPr lang="en-US" b="1">
                        <a:solidFill>
                          <a:schemeClr val="bg1"/>
                        </a:solidFill>
                      </a:rPr>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092-4726-A48A-0AE73849BABC}"/>
                </c:ext>
              </c:extLst>
            </c:dLbl>
            <c:dLbl>
              <c:idx val="1"/>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092-4726-A48A-0AE73849BABC}"/>
                </c:ext>
              </c:extLst>
            </c:dLbl>
            <c:dLbl>
              <c:idx val="2"/>
              <c:tx>
                <c:rich>
                  <a:bodyPr/>
                  <a:lstStyle/>
                  <a:p>
                    <a:pPr algn="ctr">
                      <a:defRPr>
                        <a:solidFill>
                          <a:schemeClr val="bg1"/>
                        </a:solidFill>
                      </a:defRPr>
                    </a:pPr>
                    <a:r>
                      <a:rPr lang="en-US">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092-4726-A48A-0AE73849BABC}"/>
                </c:ext>
              </c:extLst>
            </c:dLbl>
            <c:dLbl>
              <c:idx val="3"/>
              <c:tx>
                <c:rich>
                  <a:bodyPr/>
                  <a:lstStyle/>
                  <a:p>
                    <a:pPr algn="ctr">
                      <a:defRPr>
                        <a:solidFill>
                          <a:schemeClr val="bg1"/>
                        </a:solidFill>
                      </a:defRPr>
                    </a:pPr>
                    <a:r>
                      <a:rPr lang="en-US">
                        <a:solidFill>
                          <a:schemeClr val="bg1"/>
                        </a:solidFill>
                      </a:rPr>
                      <a:t>11%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B092-4726-A48A-0AE73849BAB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Sheet1!$H$2:$H$5</c:f>
              <c:numCache>
                <c:formatCode>0%</c:formatCode>
                <c:ptCount val="4"/>
                <c:pt idx="0">
                  <c:v>0.24</c:v>
                </c:pt>
                <c:pt idx="1">
                  <c:v>0.15</c:v>
                </c:pt>
                <c:pt idx="2">
                  <c:v>0.15</c:v>
                </c:pt>
                <c:pt idx="3">
                  <c:v>0.11</c:v>
                </c:pt>
              </c:numCache>
            </c:numRef>
          </c:val>
          <c:extLst>
            <c:ext xmlns:c16="http://schemas.microsoft.com/office/drawing/2014/chart" uri="{C3380CC4-5D6E-409C-BE32-E72D297353CC}">
              <c16:uniqueId val="{00000020-B092-4726-A48A-0AE73849BABC}"/>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35-49D6-9A3C-598093724CFB}"/>
                </c:ext>
              </c:extLst>
            </c:dLbl>
            <c:dLbl>
              <c:idx val="1"/>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435-49D6-9A3C-598093724CFB}"/>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Sheet1!$C$2:$C$3</c:f>
              <c:numCache>
                <c:formatCode>0%</c:formatCode>
                <c:ptCount val="2"/>
                <c:pt idx="0">
                  <c:v>0.04</c:v>
                </c:pt>
                <c:pt idx="1">
                  <c:v>0.02</c:v>
                </c:pt>
              </c:numCache>
            </c:numRef>
          </c:val>
          <c:extLst>
            <c:ext xmlns:c16="http://schemas.microsoft.com/office/drawing/2014/chart" uri="{C3380CC4-5D6E-409C-BE32-E72D297353CC}">
              <c16:uniqueId val="{00000002-2435-49D6-9A3C-598093724CFB}"/>
            </c:ext>
          </c:extLst>
        </c:ser>
        <c:ser>
          <c:idx val="1"/>
          <c:order val="1"/>
          <c:tx>
            <c:strRef>
              <c:f>Sheet1!$D$1</c:f>
              <c:strCache>
                <c:ptCount val="1"/>
                <c:pt idx="0">
                  <c:v>5% increase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35-49D6-9A3C-598093724CFB}"/>
                </c:ext>
              </c:extLst>
            </c:dLbl>
            <c:dLbl>
              <c:idx val="1"/>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435-49D6-9A3C-598093724CFB}"/>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Sheet1!$D$2:$D$3</c:f>
              <c:numCache>
                <c:formatCode>0%</c:formatCode>
                <c:ptCount val="2"/>
                <c:pt idx="0">
                  <c:v>0.06</c:v>
                </c:pt>
                <c:pt idx="1">
                  <c:v>0.06</c:v>
                </c:pt>
              </c:numCache>
            </c:numRef>
          </c:val>
          <c:extLst>
            <c:ext xmlns:c16="http://schemas.microsoft.com/office/drawing/2014/chart" uri="{C3380CC4-5D6E-409C-BE32-E72D297353CC}">
              <c16:uniqueId val="{00000005-2435-49D6-9A3C-598093724CFB}"/>
            </c:ext>
          </c:extLst>
        </c:ser>
        <c:ser>
          <c:idx val="2"/>
          <c:order val="2"/>
          <c:tx>
            <c:strRef>
              <c:f>Sheet1!$E$1</c:f>
              <c:strCache>
                <c:ptCount val="1"/>
                <c:pt idx="0">
                  <c:v>10% increase</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B-2435-49D6-9A3C-598093724CFB}"/>
              </c:ext>
            </c:extLst>
          </c:dPt>
          <c:dPt>
            <c:idx val="1"/>
            <c:invertIfNegative val="0"/>
            <c:bubble3D val="0"/>
            <c:spPr>
              <a:solidFill>
                <a:srgbClr val="BFBFBF"/>
              </a:solidFill>
            </c:spPr>
            <c:extLst>
              <c:ext xmlns:c16="http://schemas.microsoft.com/office/drawing/2014/chart" uri="{C3380CC4-5D6E-409C-BE32-E72D297353CC}">
                <c16:uniqueId val="{00000007-2435-49D6-9A3C-598093724CFB}"/>
              </c:ext>
            </c:extLst>
          </c:dPt>
          <c:dPt>
            <c:idx val="2"/>
            <c:invertIfNegative val="0"/>
            <c:bubble3D val="0"/>
            <c:spPr>
              <a:solidFill>
                <a:srgbClr val="BFBFBF"/>
              </a:solidFill>
            </c:spPr>
            <c:extLst>
              <c:ext xmlns:c16="http://schemas.microsoft.com/office/drawing/2014/chart" uri="{C3380CC4-5D6E-409C-BE32-E72D297353CC}">
                <c16:uniqueId val="{00000009-2435-49D6-9A3C-598093724CFB}"/>
              </c:ext>
            </c:extLst>
          </c:dPt>
          <c:dLbls>
            <c:dLbl>
              <c:idx val="0"/>
              <c:tx>
                <c:rich>
                  <a:bodyPr/>
                  <a:lstStyle/>
                  <a:p>
                    <a:pPr algn="ctr">
                      <a:defRPr/>
                    </a:pPr>
                    <a:r>
                      <a:rPr lang="en-US"/>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435-49D6-9A3C-598093724CFB}"/>
                </c:ext>
              </c:extLst>
            </c:dLbl>
            <c:dLbl>
              <c:idx val="1"/>
              <c:tx>
                <c:rich>
                  <a:bodyPr/>
                  <a:lstStyle/>
                  <a:p>
                    <a:pPr algn="ctr">
                      <a:defRPr/>
                    </a:pPr>
                    <a:r>
                      <a:rPr lang="en-US"/>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435-49D6-9A3C-598093724CFB}"/>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Sheet1!$E$2:$E$3</c:f>
              <c:numCache>
                <c:formatCode>0%</c:formatCode>
                <c:ptCount val="2"/>
                <c:pt idx="0">
                  <c:v>0.21</c:v>
                </c:pt>
                <c:pt idx="1">
                  <c:v>0.2</c:v>
                </c:pt>
              </c:numCache>
            </c:numRef>
          </c:val>
          <c:extLst>
            <c:ext xmlns:c16="http://schemas.microsoft.com/office/drawing/2014/chart" uri="{C3380CC4-5D6E-409C-BE32-E72D297353CC}">
              <c16:uniqueId val="{0000000C-2435-49D6-9A3C-598093724CFB}"/>
            </c:ext>
          </c:extLst>
        </c:ser>
        <c:ser>
          <c:idx val="3"/>
          <c:order val="3"/>
          <c:tx>
            <c:strRef>
              <c:f>Sheet1!$F$1</c:f>
              <c:strCache>
                <c:ptCount val="1"/>
                <c:pt idx="0">
                  <c:v>15% increase</c:v>
                </c:pt>
              </c:strCache>
            </c:strRef>
          </c:tx>
          <c:spPr>
            <a:solidFill>
              <a:srgbClr val="92D050"/>
            </a:solidFill>
          </c:spPr>
          <c:invertIfNegative val="0"/>
          <c:dLbls>
            <c:dLbl>
              <c:idx val="0"/>
              <c:tx>
                <c:rich>
                  <a:bodyPr/>
                  <a:lstStyle/>
                  <a:p>
                    <a:pPr algn="ctr">
                      <a:defRPr/>
                    </a:pPr>
                    <a:r>
                      <a:rPr lang="en-US"/>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435-49D6-9A3C-598093724CFB}"/>
                </c:ext>
              </c:extLst>
            </c:dLbl>
            <c:dLbl>
              <c:idx val="1"/>
              <c:tx>
                <c:rich>
                  <a:bodyPr/>
                  <a:lstStyle/>
                  <a:p>
                    <a:pPr algn="ctr">
                      <a:defRPr/>
                    </a:pPr>
                    <a:r>
                      <a:rPr lang="en-US"/>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435-49D6-9A3C-598093724CFB}"/>
                </c:ext>
              </c:extLst>
            </c:dLbl>
            <c:spPr>
              <a:noFill/>
              <a:ln w="31875">
                <a:noFill/>
                <a:round/>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Sheet1!$F$2:$F$3</c:f>
              <c:numCache>
                <c:formatCode>0%</c:formatCode>
                <c:ptCount val="2"/>
                <c:pt idx="0">
                  <c:v>0.24</c:v>
                </c:pt>
                <c:pt idx="1">
                  <c:v>0.22</c:v>
                </c:pt>
              </c:numCache>
            </c:numRef>
          </c:val>
          <c:extLst>
            <c:ext xmlns:c16="http://schemas.microsoft.com/office/drawing/2014/chart" uri="{C3380CC4-5D6E-409C-BE32-E72D297353CC}">
              <c16:uniqueId val="{0000000F-2435-49D6-9A3C-598093724CFB}"/>
            </c:ext>
          </c:extLst>
        </c:ser>
        <c:ser>
          <c:idx val="4"/>
          <c:order val="4"/>
          <c:tx>
            <c:strRef>
              <c:f>Sheet1!$G$1</c:f>
              <c:strCache>
                <c:ptCount val="1"/>
                <c:pt idx="0">
                  <c:v>20% increase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435-49D6-9A3C-598093724CFB}"/>
                </c:ext>
              </c:extLst>
            </c:dLbl>
            <c:dLbl>
              <c:idx val="1"/>
              <c:tx>
                <c:rich>
                  <a:bodyPr/>
                  <a:lstStyle/>
                  <a:p>
                    <a:pPr algn="ctr">
                      <a:defRPr>
                        <a:solidFill>
                          <a:schemeClr val="bg1"/>
                        </a:solidFill>
                      </a:defRPr>
                    </a:pPr>
                    <a:r>
                      <a:rPr lang="en-US">
                        <a:solidFill>
                          <a:schemeClr val="bg1"/>
                        </a:solidFill>
                      </a:rPr>
                      <a:t>36%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435-49D6-9A3C-598093724CFB}"/>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Sheet1!$G$2:$G$3</c:f>
              <c:numCache>
                <c:formatCode>0%</c:formatCode>
                <c:ptCount val="2"/>
                <c:pt idx="0">
                  <c:v>0.35</c:v>
                </c:pt>
                <c:pt idx="1">
                  <c:v>0.36</c:v>
                </c:pt>
              </c:numCache>
            </c:numRef>
          </c:val>
          <c:extLst>
            <c:ext xmlns:c16="http://schemas.microsoft.com/office/drawing/2014/chart" uri="{C3380CC4-5D6E-409C-BE32-E72D297353CC}">
              <c16:uniqueId val="{00000012-2435-49D6-9A3C-598093724CFB}"/>
            </c:ext>
          </c:extLst>
        </c:ser>
        <c:ser>
          <c:idx val="5"/>
          <c:order val="5"/>
          <c:tx>
            <c:strRef>
              <c:f>Sheet1!$H$1</c:f>
              <c:strCache>
                <c:ptCount val="1"/>
                <c:pt idx="0">
                  <c:v>Not prepared to pay any more</c:v>
                </c:pt>
              </c:strCache>
            </c:strRef>
          </c:tx>
          <c:spPr>
            <a:solidFill>
              <a:schemeClr val="tx1"/>
            </a:solidFill>
          </c:spPr>
          <c:invertIfNegative val="0"/>
          <c:dLbls>
            <c:dLbl>
              <c:idx val="0"/>
              <c:tx>
                <c:rich>
                  <a:bodyPr/>
                  <a:lstStyle/>
                  <a:p>
                    <a:pPr algn="ctr">
                      <a:defRPr>
                        <a:solidFill>
                          <a:schemeClr val="bg1"/>
                        </a:solidFill>
                      </a:defRPr>
                    </a:pPr>
                    <a:r>
                      <a:rPr lang="en-US">
                        <a:solidFill>
                          <a:schemeClr val="bg1"/>
                        </a:solidFill>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435-49D6-9A3C-598093724CFB}"/>
                </c:ext>
              </c:extLst>
            </c:dLbl>
            <c:dLbl>
              <c:idx val="1"/>
              <c:tx>
                <c:rich>
                  <a:bodyPr/>
                  <a:lstStyle/>
                  <a:p>
                    <a:pPr algn="ctr">
                      <a:defRPr b="1">
                        <a:solidFill>
                          <a:schemeClr val="bg1"/>
                        </a:solidFill>
                      </a:defRPr>
                    </a:pPr>
                    <a:r>
                      <a:rPr lang="en-US" b="1">
                        <a:solidFill>
                          <a:schemeClr val="bg1"/>
                        </a:solidFill>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2435-49D6-9A3C-598093724CFB}"/>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Sheet1!$H$2:$H$3</c:f>
              <c:numCache>
                <c:formatCode>0%</c:formatCode>
                <c:ptCount val="2"/>
                <c:pt idx="0">
                  <c:v>0.1</c:v>
                </c:pt>
                <c:pt idx="1">
                  <c:v>0.15</c:v>
                </c:pt>
              </c:numCache>
            </c:numRef>
          </c:val>
          <c:extLst>
            <c:ext xmlns:c16="http://schemas.microsoft.com/office/drawing/2014/chart" uri="{C3380CC4-5D6E-409C-BE32-E72D297353CC}">
              <c16:uniqueId val="{00000015-2435-49D6-9A3C-598093724CFB}"/>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419462877728"/>
          <c:y val="0.21824427381644629"/>
          <c:w val="0.82863160804688718"/>
          <c:h val="0.64517610023166694"/>
        </c:manualLayout>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Sheet1!$C$2:$C$4</c:f>
              <c:numCache>
                <c:formatCode>0%</c:formatCode>
                <c:ptCount val="2"/>
                <c:pt idx="0">
                  <c:v>0.03</c:v>
                </c:pt>
                <c:pt idx="1">
                  <c:v>0.04</c:v>
                </c:pt>
              </c:numCache>
            </c:numRef>
          </c:val>
          <c:extLst>
            <c:ext xmlns:c16="http://schemas.microsoft.com/office/drawing/2014/chart" uri="{C3380CC4-5D6E-409C-BE32-E72D297353CC}">
              <c16:uniqueId val="{00000003-0497-4952-8B88-9CB6768FE334}"/>
            </c:ext>
          </c:extLst>
        </c:ser>
        <c:ser>
          <c:idx val="1"/>
          <c:order val="1"/>
          <c:tx>
            <c:strRef>
              <c:f>Sheet1!$D$1</c:f>
              <c:strCache>
                <c:ptCount val="1"/>
                <c:pt idx="0">
                  <c:v>5% increase</c:v>
                </c:pt>
              </c:strCache>
            </c:strRef>
          </c:tx>
          <c:spPr>
            <a:solidFill>
              <a:srgbClr val="FF000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Sheet1!$D$2:$D$4</c:f>
              <c:numCache>
                <c:formatCode>0%</c:formatCode>
                <c:ptCount val="2"/>
                <c:pt idx="0">
                  <c:v>0.06</c:v>
                </c:pt>
                <c:pt idx="1">
                  <c:v>0.06</c:v>
                </c:pt>
              </c:numCache>
            </c:numRef>
          </c:val>
          <c:extLst>
            <c:ext xmlns:c16="http://schemas.microsoft.com/office/drawing/2014/chart" uri="{C3380CC4-5D6E-409C-BE32-E72D297353CC}">
              <c16:uniqueId val="{00000007-0497-4952-8B88-9CB6768FE334}"/>
            </c:ext>
          </c:extLst>
        </c:ser>
        <c:ser>
          <c:idx val="2"/>
          <c:order val="2"/>
          <c:tx>
            <c:strRef>
              <c:f>Sheet1!$E$1</c:f>
              <c:strCache>
                <c:ptCount val="1"/>
                <c:pt idx="0">
                  <c:v>10% increase</c:v>
                </c:pt>
              </c:strCache>
            </c:strRef>
          </c:tx>
          <c:spPr>
            <a:solidFill>
              <a:schemeClr val="bg1">
                <a:lumMod val="75000"/>
              </a:schemeClr>
            </a:solidFill>
          </c:spPr>
          <c:invertIfNegative val="0"/>
          <c:dPt>
            <c:idx val="0"/>
            <c:invertIfNegative val="0"/>
            <c:bubble3D val="0"/>
            <c:extLst>
              <c:ext xmlns:c16="http://schemas.microsoft.com/office/drawing/2014/chart" uri="{C3380CC4-5D6E-409C-BE32-E72D297353CC}">
                <c16:uniqueId val="{0000000D-0497-4952-8B88-9CB6768FE334}"/>
              </c:ext>
            </c:extLst>
          </c:dPt>
          <c:dPt>
            <c:idx val="1"/>
            <c:invertIfNegative val="0"/>
            <c:bubble3D val="0"/>
            <c:extLst>
              <c:ext xmlns:c16="http://schemas.microsoft.com/office/drawing/2014/chart" uri="{C3380CC4-5D6E-409C-BE32-E72D297353CC}">
                <c16:uniqueId val="{00000009-0497-4952-8B88-9CB6768FE334}"/>
              </c:ext>
            </c:extLst>
          </c:dPt>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Sheet1!$E$2:$E$4</c:f>
              <c:numCache>
                <c:formatCode>0%</c:formatCode>
                <c:ptCount val="2"/>
                <c:pt idx="0">
                  <c:v>0.2</c:v>
                </c:pt>
                <c:pt idx="1">
                  <c:v>0.21</c:v>
                </c:pt>
              </c:numCache>
            </c:numRef>
          </c:val>
          <c:extLst>
            <c:ext xmlns:c16="http://schemas.microsoft.com/office/drawing/2014/chart" uri="{C3380CC4-5D6E-409C-BE32-E72D297353CC}">
              <c16:uniqueId val="{0000000E-0497-4952-8B88-9CB6768FE334}"/>
            </c:ext>
          </c:extLst>
        </c:ser>
        <c:ser>
          <c:idx val="3"/>
          <c:order val="3"/>
          <c:tx>
            <c:strRef>
              <c:f>Sheet1!$F$1</c:f>
              <c:strCache>
                <c:ptCount val="1"/>
                <c:pt idx="0">
                  <c:v>15% increase</c:v>
                </c:pt>
              </c:strCache>
            </c:strRef>
          </c:tx>
          <c:spPr>
            <a:solidFill>
              <a:srgbClr val="92D050"/>
            </a:solidFill>
          </c:spPr>
          <c:invertIfNegative val="0"/>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Sheet1!$F$2:$F$4</c:f>
              <c:numCache>
                <c:formatCode>0%</c:formatCode>
                <c:ptCount val="2"/>
                <c:pt idx="0">
                  <c:v>0.23</c:v>
                </c:pt>
                <c:pt idx="1">
                  <c:v>0.2</c:v>
                </c:pt>
              </c:numCache>
            </c:numRef>
          </c:val>
          <c:extLst>
            <c:ext xmlns:c16="http://schemas.microsoft.com/office/drawing/2014/chart" uri="{C3380CC4-5D6E-409C-BE32-E72D297353CC}">
              <c16:uniqueId val="{00000011-0497-4952-8B88-9CB6768FE334}"/>
            </c:ext>
          </c:extLst>
        </c:ser>
        <c:ser>
          <c:idx val="4"/>
          <c:order val="4"/>
          <c:tx>
            <c:strRef>
              <c:f>Sheet1!$G$1</c:f>
              <c:strCache>
                <c:ptCount val="1"/>
                <c:pt idx="0">
                  <c:v>20% increase</c:v>
                </c:pt>
              </c:strCache>
            </c:strRef>
          </c:tx>
          <c:spPr>
            <a:solidFill>
              <a:srgbClr val="00B05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Sheet1!$G$2:$G$4</c:f>
              <c:numCache>
                <c:formatCode>0%</c:formatCode>
                <c:ptCount val="2"/>
                <c:pt idx="0">
                  <c:v>0.36</c:v>
                </c:pt>
                <c:pt idx="1">
                  <c:v>0.31</c:v>
                </c:pt>
              </c:numCache>
            </c:numRef>
          </c:val>
          <c:extLst>
            <c:ext xmlns:c16="http://schemas.microsoft.com/office/drawing/2014/chart" uri="{C3380CC4-5D6E-409C-BE32-E72D297353CC}">
              <c16:uniqueId val="{00000015-0497-4952-8B88-9CB6768FE334}"/>
            </c:ext>
          </c:extLst>
        </c:ser>
        <c:ser>
          <c:idx val="5"/>
          <c:order val="5"/>
          <c:tx>
            <c:strRef>
              <c:f>Sheet1!$H$1</c:f>
              <c:strCache>
                <c:ptCount val="1"/>
                <c:pt idx="0">
                  <c:v>Not prepared to pay any more</c:v>
                </c:pt>
              </c:strCache>
            </c:strRef>
          </c:tx>
          <c:spPr>
            <a:solidFill>
              <a:schemeClr val="tx1"/>
            </a:solidFill>
          </c:spPr>
          <c:invertIfNegative val="0"/>
          <c:dLbls>
            <c:dLbl>
              <c:idx val="1"/>
              <c:spPr>
                <a:noFill/>
                <a:ln w="31875">
                  <a:noFill/>
                </a:ln>
              </c:spPr>
              <c:txPr>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4E0-4EAF-B025-C3D69B939E12}"/>
                </c:ext>
              </c:extLst>
            </c:dLbl>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2"/>
                <c:pt idx="0">
                  <c:v>ABC1</c:v>
                </c:pt>
                <c:pt idx="1">
                  <c:v>C2DE</c:v>
                </c:pt>
              </c:strCache>
            </c:strRef>
          </c:cat>
          <c:val>
            <c:numRef>
              <c:f>Sheet1!$H$2:$H$4</c:f>
              <c:numCache>
                <c:formatCode>0%</c:formatCode>
                <c:ptCount val="2"/>
                <c:pt idx="0">
                  <c:v>0.12</c:v>
                </c:pt>
                <c:pt idx="1">
                  <c:v>0.18</c:v>
                </c:pt>
              </c:numCache>
            </c:numRef>
          </c:val>
          <c:extLst>
            <c:ext xmlns:c16="http://schemas.microsoft.com/office/drawing/2014/chart" uri="{C3380CC4-5D6E-409C-BE32-E72D297353CC}">
              <c16:uniqueId val="{00000018-0497-4952-8B88-9CB6768FE334}"/>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11334617814195085"/>
          <c:y val="6.4883432756240797E-2"/>
          <c:w val="0.8237646398738514"/>
          <c:h val="0.12887094466934063"/>
        </c:manualLayout>
      </c:layou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Reduced</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005-491E-A8A9-C090EDE7E269}"/>
                </c:ext>
              </c:extLst>
            </c:dLbl>
            <c:dLbl>
              <c:idx val="1"/>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05-491E-A8A9-C090EDE7E269}"/>
                </c:ext>
              </c:extLst>
            </c:dLbl>
            <c:dLbl>
              <c:idx val="2"/>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05-491E-A8A9-C090EDE7E269}"/>
                </c:ext>
              </c:extLst>
            </c:dLbl>
            <c:dLbl>
              <c:idx val="3"/>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005-491E-A8A9-C090EDE7E269}"/>
                </c:ext>
              </c:extLst>
            </c:dLbl>
            <c:dLbl>
              <c:idx val="4"/>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005-491E-A8A9-C090EDE7E269}"/>
                </c:ext>
              </c:extLst>
            </c:dLbl>
            <c:dLbl>
              <c:idx val="5"/>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005-491E-A8A9-C090EDE7E269}"/>
                </c:ext>
              </c:extLst>
            </c:dLbl>
            <c:dLbl>
              <c:idx val="6"/>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005-491E-A8A9-C090EDE7E269}"/>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Lincoln City</c:v>
                </c:pt>
                <c:pt idx="1">
                  <c:v>West Lindsey</c:v>
                </c:pt>
                <c:pt idx="2">
                  <c:v>North Kesteven</c:v>
                </c:pt>
                <c:pt idx="3">
                  <c:v>East Lindsey</c:v>
                </c:pt>
                <c:pt idx="4">
                  <c:v>South Kesteven</c:v>
                </c:pt>
                <c:pt idx="5">
                  <c:v>South Holland</c:v>
                </c:pt>
                <c:pt idx="6">
                  <c:v>Boston Borough</c:v>
                </c:pt>
              </c:strCache>
            </c:strRef>
          </c:cat>
          <c:val>
            <c:numRef>
              <c:f>Sheet1!$C$2:$C$8</c:f>
              <c:numCache>
                <c:formatCode>0%</c:formatCode>
                <c:ptCount val="7"/>
                <c:pt idx="0">
                  <c:v>0.01</c:v>
                </c:pt>
                <c:pt idx="1">
                  <c:v>0.01</c:v>
                </c:pt>
                <c:pt idx="2">
                  <c:v>0.01</c:v>
                </c:pt>
                <c:pt idx="3">
                  <c:v>0.02</c:v>
                </c:pt>
                <c:pt idx="4">
                  <c:v>0.02</c:v>
                </c:pt>
                <c:pt idx="5">
                  <c:v>0.01</c:v>
                </c:pt>
                <c:pt idx="6">
                  <c:v>0.01</c:v>
                </c:pt>
              </c:numCache>
            </c:numRef>
          </c:val>
          <c:extLst>
            <c:ext xmlns:c16="http://schemas.microsoft.com/office/drawing/2014/chart" uri="{C3380CC4-5D6E-409C-BE32-E72D297353CC}">
              <c16:uniqueId val="{00000007-A005-491E-A8A9-C090EDE7E269}"/>
            </c:ext>
          </c:extLst>
        </c:ser>
        <c:ser>
          <c:idx val="1"/>
          <c:order val="1"/>
          <c:tx>
            <c:strRef>
              <c:f>Sheet1!$D$1</c:f>
              <c:strCache>
                <c:ptCount val="1"/>
                <c:pt idx="0">
                  <c:v>Maintained</c:v>
                </c:pt>
              </c:strCache>
            </c:strRef>
          </c:tx>
          <c:spPr>
            <a:solidFill>
              <a:srgbClr val="00B0F0"/>
            </a:solidFill>
          </c:spPr>
          <c:invertIfNegative val="0"/>
          <c:dLbls>
            <c:dLbl>
              <c:idx val="0"/>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005-491E-A8A9-C090EDE7E269}"/>
                </c:ext>
              </c:extLst>
            </c:dLbl>
            <c:dLbl>
              <c:idx val="1"/>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005-491E-A8A9-C090EDE7E269}"/>
                </c:ext>
              </c:extLst>
            </c:dLbl>
            <c:dLbl>
              <c:idx val="2"/>
              <c:tx>
                <c:rich>
                  <a:bodyPr/>
                  <a:lstStyle/>
                  <a:p>
                    <a:pPr algn="ctr">
                      <a:defRPr>
                        <a:solidFill>
                          <a:schemeClr val="bg1"/>
                        </a:solidFill>
                      </a:defRPr>
                    </a:pPr>
                    <a:r>
                      <a:rPr lang="en-US">
                        <a:solidFill>
                          <a:schemeClr val="bg1"/>
                        </a:solidFill>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005-491E-A8A9-C090EDE7E269}"/>
                </c:ext>
              </c:extLst>
            </c:dLbl>
            <c:dLbl>
              <c:idx val="3"/>
              <c:tx>
                <c:rich>
                  <a:bodyPr/>
                  <a:lstStyle/>
                  <a:p>
                    <a:pPr algn="ctr">
                      <a:defRPr>
                        <a:solidFill>
                          <a:schemeClr val="bg1"/>
                        </a:solidFill>
                      </a:defRPr>
                    </a:pPr>
                    <a:r>
                      <a:rPr lang="en-US">
                        <a:solidFill>
                          <a:schemeClr val="bg1"/>
                        </a:solidFill>
                      </a:rPr>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005-491E-A8A9-C090EDE7E269}"/>
                </c:ext>
              </c:extLst>
            </c:dLbl>
            <c:dLbl>
              <c:idx val="4"/>
              <c:tx>
                <c:rich>
                  <a:bodyPr/>
                  <a:lstStyle/>
                  <a:p>
                    <a:pPr algn="ctr">
                      <a:defRPr>
                        <a:solidFill>
                          <a:schemeClr val="bg1"/>
                        </a:solidFill>
                      </a:defRPr>
                    </a:pPr>
                    <a:r>
                      <a:rPr lang="en-US">
                        <a:solidFill>
                          <a:schemeClr val="bg1"/>
                        </a:solidFill>
                      </a:rPr>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005-491E-A8A9-C090EDE7E269}"/>
                </c:ext>
              </c:extLst>
            </c:dLbl>
            <c:dLbl>
              <c:idx val="5"/>
              <c:tx>
                <c:rich>
                  <a:bodyPr/>
                  <a:lstStyle/>
                  <a:p>
                    <a:pPr algn="ctr">
                      <a:defRPr>
                        <a:solidFill>
                          <a:schemeClr val="bg1"/>
                        </a:solidFill>
                      </a:defRPr>
                    </a:pPr>
                    <a:r>
                      <a:rPr lang="en-US">
                        <a:solidFill>
                          <a:schemeClr val="bg1"/>
                        </a:solidFill>
                      </a:rPr>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005-491E-A8A9-C090EDE7E269}"/>
                </c:ext>
              </c:extLst>
            </c:dLbl>
            <c:dLbl>
              <c:idx val="6"/>
              <c:tx>
                <c:rich>
                  <a:bodyPr/>
                  <a:lstStyle/>
                  <a:p>
                    <a:pPr algn="ctr">
                      <a:defRPr>
                        <a:solidFill>
                          <a:schemeClr val="bg1"/>
                        </a:solidFill>
                      </a:defRPr>
                    </a:pPr>
                    <a:r>
                      <a:rPr lang="en-US">
                        <a:solidFill>
                          <a:schemeClr val="bg1"/>
                        </a:solidFill>
                      </a:rPr>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005-491E-A8A9-C090EDE7E269}"/>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Lincoln City</c:v>
                </c:pt>
                <c:pt idx="1">
                  <c:v>West Lindsey</c:v>
                </c:pt>
                <c:pt idx="2">
                  <c:v>North Kesteven</c:v>
                </c:pt>
                <c:pt idx="3">
                  <c:v>East Lindsey</c:v>
                </c:pt>
                <c:pt idx="4">
                  <c:v>South Kesteven</c:v>
                </c:pt>
                <c:pt idx="5">
                  <c:v>South Holland</c:v>
                </c:pt>
                <c:pt idx="6">
                  <c:v>Boston Borough</c:v>
                </c:pt>
              </c:strCache>
            </c:strRef>
          </c:cat>
          <c:val>
            <c:numRef>
              <c:f>Sheet1!$D$2:$D$8</c:f>
              <c:numCache>
                <c:formatCode>0%</c:formatCode>
                <c:ptCount val="7"/>
                <c:pt idx="0">
                  <c:v>0.13</c:v>
                </c:pt>
                <c:pt idx="1">
                  <c:v>0.12</c:v>
                </c:pt>
                <c:pt idx="2">
                  <c:v>0.1</c:v>
                </c:pt>
                <c:pt idx="3">
                  <c:v>0.09</c:v>
                </c:pt>
                <c:pt idx="4">
                  <c:v>0.09</c:v>
                </c:pt>
                <c:pt idx="5">
                  <c:v>0.08</c:v>
                </c:pt>
                <c:pt idx="6">
                  <c:v>7.0000000000000007E-2</c:v>
                </c:pt>
              </c:numCache>
            </c:numRef>
          </c:val>
          <c:extLst>
            <c:ext xmlns:c16="http://schemas.microsoft.com/office/drawing/2014/chart" uri="{C3380CC4-5D6E-409C-BE32-E72D297353CC}">
              <c16:uniqueId val="{0000000F-A005-491E-A8A9-C090EDE7E269}"/>
            </c:ext>
          </c:extLst>
        </c:ser>
        <c:ser>
          <c:idx val="2"/>
          <c:order val="2"/>
          <c:tx>
            <c:strRef>
              <c:f>Sheet1!$E$1</c:f>
              <c:strCache>
                <c:ptCount val="1"/>
                <c:pt idx="0">
                  <c:v>Increased</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15-A005-491E-A8A9-C090EDE7E269}"/>
              </c:ext>
            </c:extLst>
          </c:dPt>
          <c:dPt>
            <c:idx val="1"/>
            <c:invertIfNegative val="0"/>
            <c:bubble3D val="0"/>
            <c:extLst>
              <c:ext xmlns:c16="http://schemas.microsoft.com/office/drawing/2014/chart" uri="{C3380CC4-5D6E-409C-BE32-E72D297353CC}">
                <c16:uniqueId val="{00000011-A005-491E-A8A9-C090EDE7E269}"/>
              </c:ext>
            </c:extLst>
          </c:dPt>
          <c:dPt>
            <c:idx val="2"/>
            <c:invertIfNegative val="0"/>
            <c:bubble3D val="0"/>
            <c:extLst>
              <c:ext xmlns:c16="http://schemas.microsoft.com/office/drawing/2014/chart" uri="{C3380CC4-5D6E-409C-BE32-E72D297353CC}">
                <c16:uniqueId val="{00000013-A005-491E-A8A9-C090EDE7E269}"/>
              </c:ext>
            </c:extLst>
          </c:dPt>
          <c:dPt>
            <c:idx val="3"/>
            <c:invertIfNegative val="0"/>
            <c:bubble3D val="0"/>
            <c:extLst>
              <c:ext xmlns:c16="http://schemas.microsoft.com/office/drawing/2014/chart" uri="{C3380CC4-5D6E-409C-BE32-E72D297353CC}">
                <c16:uniqueId val="{00000016-A005-491E-A8A9-C090EDE7E269}"/>
              </c:ext>
            </c:extLst>
          </c:dPt>
          <c:dPt>
            <c:idx val="4"/>
            <c:invertIfNegative val="0"/>
            <c:bubble3D val="0"/>
            <c:extLst>
              <c:ext xmlns:c16="http://schemas.microsoft.com/office/drawing/2014/chart" uri="{C3380CC4-5D6E-409C-BE32-E72D297353CC}">
                <c16:uniqueId val="{00000017-A005-491E-A8A9-C090EDE7E269}"/>
              </c:ext>
            </c:extLst>
          </c:dPt>
          <c:dPt>
            <c:idx val="5"/>
            <c:invertIfNegative val="0"/>
            <c:bubble3D val="0"/>
            <c:extLst>
              <c:ext xmlns:c16="http://schemas.microsoft.com/office/drawing/2014/chart" uri="{C3380CC4-5D6E-409C-BE32-E72D297353CC}">
                <c16:uniqueId val="{00000018-A005-491E-A8A9-C090EDE7E269}"/>
              </c:ext>
            </c:extLst>
          </c:dPt>
          <c:dPt>
            <c:idx val="6"/>
            <c:invertIfNegative val="0"/>
            <c:bubble3D val="0"/>
            <c:extLst>
              <c:ext xmlns:c16="http://schemas.microsoft.com/office/drawing/2014/chart" uri="{C3380CC4-5D6E-409C-BE32-E72D297353CC}">
                <c16:uniqueId val="{00000019-A005-491E-A8A9-C090EDE7E269}"/>
              </c:ext>
            </c:extLst>
          </c:dPt>
          <c:dLbls>
            <c:dLbl>
              <c:idx val="0"/>
              <c:tx>
                <c:rich>
                  <a:bodyPr/>
                  <a:lstStyle/>
                  <a:p>
                    <a:pPr algn="ctr">
                      <a:defRPr>
                        <a:solidFill>
                          <a:schemeClr val="bg1"/>
                        </a:solidFill>
                      </a:defRPr>
                    </a:pPr>
                    <a:r>
                      <a:rPr lang="en-US">
                        <a:solidFill>
                          <a:schemeClr val="bg1"/>
                        </a:solidFill>
                      </a:rPr>
                      <a:t>86%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A005-491E-A8A9-C090EDE7E269}"/>
                </c:ext>
              </c:extLst>
            </c:dLbl>
            <c:dLbl>
              <c:idx val="1"/>
              <c:tx>
                <c:rich>
                  <a:bodyPr/>
                  <a:lstStyle/>
                  <a:p>
                    <a:pPr algn="ctr">
                      <a:defRPr>
                        <a:solidFill>
                          <a:schemeClr val="bg1"/>
                        </a:solidFill>
                      </a:defRPr>
                    </a:pPr>
                    <a:r>
                      <a:rPr lang="en-US">
                        <a:solidFill>
                          <a:schemeClr val="bg1"/>
                        </a:solidFill>
                      </a:rPr>
                      <a:t>87%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005-491E-A8A9-C090EDE7E269}"/>
                </c:ext>
              </c:extLst>
            </c:dLbl>
            <c:dLbl>
              <c:idx val="2"/>
              <c:tx>
                <c:rich>
                  <a:bodyPr/>
                  <a:lstStyle/>
                  <a:p>
                    <a:pPr algn="ctr">
                      <a:defRPr>
                        <a:solidFill>
                          <a:schemeClr val="bg1"/>
                        </a:solidFill>
                      </a:defRPr>
                    </a:pPr>
                    <a:r>
                      <a:rPr lang="en-US">
                        <a:solidFill>
                          <a:schemeClr val="bg1"/>
                        </a:solidFill>
                      </a:rPr>
                      <a:t>88%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A005-491E-A8A9-C090EDE7E269}"/>
                </c:ext>
              </c:extLst>
            </c:dLbl>
            <c:dLbl>
              <c:idx val="3"/>
              <c:tx>
                <c:rich>
                  <a:bodyPr/>
                  <a:lstStyle/>
                  <a:p>
                    <a:pPr algn="ctr">
                      <a:defRPr>
                        <a:solidFill>
                          <a:schemeClr val="bg1"/>
                        </a:solidFill>
                      </a:defRPr>
                    </a:pPr>
                    <a:r>
                      <a:rPr lang="en-US">
                        <a:solidFill>
                          <a:schemeClr val="bg1"/>
                        </a:solidFill>
                      </a:rPr>
                      <a:t>89%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A005-491E-A8A9-C090EDE7E269}"/>
                </c:ext>
              </c:extLst>
            </c:dLbl>
            <c:dLbl>
              <c:idx val="4"/>
              <c:tx>
                <c:rich>
                  <a:bodyPr/>
                  <a:lstStyle/>
                  <a:p>
                    <a:pPr algn="ctr">
                      <a:defRPr>
                        <a:solidFill>
                          <a:schemeClr val="bg1"/>
                        </a:solidFill>
                      </a:defRPr>
                    </a:pPr>
                    <a:r>
                      <a:rPr lang="en-US">
                        <a:solidFill>
                          <a:schemeClr val="bg1"/>
                        </a:solidFill>
                      </a:rPr>
                      <a:t>89%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005-491E-A8A9-C090EDE7E269}"/>
                </c:ext>
              </c:extLst>
            </c:dLbl>
            <c:dLbl>
              <c:idx val="5"/>
              <c:tx>
                <c:rich>
                  <a:bodyPr/>
                  <a:lstStyle/>
                  <a:p>
                    <a:pPr algn="ctr">
                      <a:defRPr>
                        <a:solidFill>
                          <a:schemeClr val="bg1"/>
                        </a:solidFill>
                      </a:defRPr>
                    </a:pPr>
                    <a:r>
                      <a:rPr lang="en-US">
                        <a:solidFill>
                          <a:schemeClr val="bg1"/>
                        </a:solidFill>
                      </a:rPr>
                      <a:t>90%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A005-491E-A8A9-C090EDE7E269}"/>
                </c:ext>
              </c:extLst>
            </c:dLbl>
            <c:dLbl>
              <c:idx val="6"/>
              <c:tx>
                <c:rich>
                  <a:bodyPr/>
                  <a:lstStyle/>
                  <a:p>
                    <a:pPr algn="ctr">
                      <a:defRPr b="1">
                        <a:solidFill>
                          <a:schemeClr val="bg1"/>
                        </a:solidFill>
                      </a:defRPr>
                    </a:pPr>
                    <a:r>
                      <a:rPr lang="en-US" b="1">
                        <a:solidFill>
                          <a:schemeClr val="bg1"/>
                        </a:solidFill>
                      </a:rPr>
                      <a:t>92%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005-491E-A8A9-C090EDE7E269}"/>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Lincoln City</c:v>
                </c:pt>
                <c:pt idx="1">
                  <c:v>West Lindsey</c:v>
                </c:pt>
                <c:pt idx="2">
                  <c:v>North Kesteven</c:v>
                </c:pt>
                <c:pt idx="3">
                  <c:v>East Lindsey</c:v>
                </c:pt>
                <c:pt idx="4">
                  <c:v>South Kesteven</c:v>
                </c:pt>
                <c:pt idx="5">
                  <c:v>South Holland</c:v>
                </c:pt>
                <c:pt idx="6">
                  <c:v>Boston Borough</c:v>
                </c:pt>
              </c:strCache>
            </c:strRef>
          </c:cat>
          <c:val>
            <c:numRef>
              <c:f>Sheet1!$E$2:$E$8</c:f>
              <c:numCache>
                <c:formatCode>0%</c:formatCode>
                <c:ptCount val="7"/>
                <c:pt idx="0">
                  <c:v>0.86</c:v>
                </c:pt>
                <c:pt idx="1">
                  <c:v>0.87</c:v>
                </c:pt>
                <c:pt idx="2">
                  <c:v>0.88</c:v>
                </c:pt>
                <c:pt idx="3">
                  <c:v>0.89</c:v>
                </c:pt>
                <c:pt idx="4">
                  <c:v>0.89</c:v>
                </c:pt>
                <c:pt idx="5">
                  <c:v>0.9</c:v>
                </c:pt>
                <c:pt idx="6">
                  <c:v>0.92</c:v>
                </c:pt>
              </c:numCache>
            </c:numRef>
          </c:val>
          <c:extLst>
            <c:ext xmlns:c16="http://schemas.microsoft.com/office/drawing/2014/chart" uri="{C3380CC4-5D6E-409C-BE32-E72D297353CC}">
              <c16:uniqueId val="{0000001A-A005-491E-A8A9-C090EDE7E269}"/>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txPr>
        <a:bodyPr/>
        <a:lstStyle/>
        <a:p>
          <a:pPr>
            <a:defRPr sz="1400"/>
          </a:pPr>
          <a:endParaRPr lang="en-US"/>
        </a:p>
      </c:tx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 increase</c:v>
                </c:pt>
              </c:strCache>
            </c:strRef>
          </c:tx>
          <c:spPr>
            <a:solidFill>
              <a:srgbClr val="C0000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Sheet1!$C$2:$C$4</c:f>
              <c:numCache>
                <c:formatCode>0%</c:formatCode>
                <c:ptCount val="3"/>
                <c:pt idx="0">
                  <c:v>0.03</c:v>
                </c:pt>
                <c:pt idx="1">
                  <c:v>0.03</c:v>
                </c:pt>
                <c:pt idx="2">
                  <c:v>0.06</c:v>
                </c:pt>
              </c:numCache>
            </c:numRef>
          </c:val>
          <c:extLst>
            <c:ext xmlns:c16="http://schemas.microsoft.com/office/drawing/2014/chart" uri="{C3380CC4-5D6E-409C-BE32-E72D297353CC}">
              <c16:uniqueId val="{00000003-F77D-428A-8AA7-4792585BBEE7}"/>
            </c:ext>
          </c:extLst>
        </c:ser>
        <c:ser>
          <c:idx val="1"/>
          <c:order val="1"/>
          <c:tx>
            <c:strRef>
              <c:f>Sheet1!$D$1</c:f>
              <c:strCache>
                <c:ptCount val="1"/>
                <c:pt idx="0">
                  <c:v>5% increase</c:v>
                </c:pt>
              </c:strCache>
            </c:strRef>
          </c:tx>
          <c:spPr>
            <a:solidFill>
              <a:srgbClr val="FF000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Sheet1!$D$2:$D$4</c:f>
              <c:numCache>
                <c:formatCode>0%</c:formatCode>
                <c:ptCount val="3"/>
                <c:pt idx="0">
                  <c:v>0.06</c:v>
                </c:pt>
                <c:pt idx="1">
                  <c:v>0.05</c:v>
                </c:pt>
                <c:pt idx="2">
                  <c:v>0.06</c:v>
                </c:pt>
              </c:numCache>
            </c:numRef>
          </c:val>
          <c:extLst>
            <c:ext xmlns:c16="http://schemas.microsoft.com/office/drawing/2014/chart" uri="{C3380CC4-5D6E-409C-BE32-E72D297353CC}">
              <c16:uniqueId val="{00000007-F77D-428A-8AA7-4792585BBEE7}"/>
            </c:ext>
          </c:extLst>
        </c:ser>
        <c:ser>
          <c:idx val="2"/>
          <c:order val="2"/>
          <c:tx>
            <c:strRef>
              <c:f>Sheet1!$E$1</c:f>
              <c:strCache>
                <c:ptCount val="1"/>
                <c:pt idx="0">
                  <c:v>10% increase</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D-F77D-428A-8AA7-4792585BBEE7}"/>
              </c:ext>
            </c:extLst>
          </c:dPt>
          <c:dPt>
            <c:idx val="1"/>
            <c:invertIfNegative val="0"/>
            <c:bubble3D val="0"/>
            <c:spPr>
              <a:solidFill>
                <a:srgbClr val="BFBFBF"/>
              </a:solidFill>
            </c:spPr>
            <c:extLst>
              <c:ext xmlns:c16="http://schemas.microsoft.com/office/drawing/2014/chart" uri="{C3380CC4-5D6E-409C-BE32-E72D297353CC}">
                <c16:uniqueId val="{00000009-F77D-428A-8AA7-4792585BBEE7}"/>
              </c:ext>
            </c:extLst>
          </c:dPt>
          <c:dPt>
            <c:idx val="2"/>
            <c:invertIfNegative val="0"/>
            <c:bubble3D val="0"/>
            <c:spPr>
              <a:solidFill>
                <a:srgbClr val="BFBFBF"/>
              </a:solidFill>
            </c:spPr>
            <c:extLst>
              <c:ext xmlns:c16="http://schemas.microsoft.com/office/drawing/2014/chart" uri="{C3380CC4-5D6E-409C-BE32-E72D297353CC}">
                <c16:uniqueId val="{0000000B-F77D-428A-8AA7-4792585BBEE7}"/>
              </c:ext>
            </c:extLst>
          </c:dPt>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Sheet1!$E$2:$E$4</c:f>
              <c:numCache>
                <c:formatCode>0%</c:formatCode>
                <c:ptCount val="3"/>
                <c:pt idx="0">
                  <c:v>0.22</c:v>
                </c:pt>
                <c:pt idx="1">
                  <c:v>0.2</c:v>
                </c:pt>
                <c:pt idx="2">
                  <c:v>0.11</c:v>
                </c:pt>
              </c:numCache>
            </c:numRef>
          </c:val>
          <c:extLst>
            <c:ext xmlns:c16="http://schemas.microsoft.com/office/drawing/2014/chart" uri="{C3380CC4-5D6E-409C-BE32-E72D297353CC}">
              <c16:uniqueId val="{0000000E-F77D-428A-8AA7-4792585BBEE7}"/>
            </c:ext>
          </c:extLst>
        </c:ser>
        <c:ser>
          <c:idx val="3"/>
          <c:order val="3"/>
          <c:tx>
            <c:strRef>
              <c:f>Sheet1!$F$1</c:f>
              <c:strCache>
                <c:ptCount val="1"/>
                <c:pt idx="0">
                  <c:v>15% increase</c:v>
                </c:pt>
              </c:strCache>
            </c:strRef>
          </c:tx>
          <c:spPr>
            <a:solidFill>
              <a:srgbClr val="92D050"/>
            </a:solidFill>
          </c:spPr>
          <c:invertIfNegative val="0"/>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Sheet1!$F$2:$F$4</c:f>
              <c:numCache>
                <c:formatCode>0%</c:formatCode>
                <c:ptCount val="3"/>
                <c:pt idx="0">
                  <c:v>0.23</c:v>
                </c:pt>
                <c:pt idx="1">
                  <c:v>0.23</c:v>
                </c:pt>
                <c:pt idx="2">
                  <c:v>0.18</c:v>
                </c:pt>
              </c:numCache>
            </c:numRef>
          </c:val>
          <c:extLst>
            <c:ext xmlns:c16="http://schemas.microsoft.com/office/drawing/2014/chart" uri="{C3380CC4-5D6E-409C-BE32-E72D297353CC}">
              <c16:uniqueId val="{00000011-F77D-428A-8AA7-4792585BBEE7}"/>
            </c:ext>
          </c:extLst>
        </c:ser>
        <c:ser>
          <c:idx val="4"/>
          <c:order val="4"/>
          <c:tx>
            <c:strRef>
              <c:f>Sheet1!$G$1</c:f>
              <c:strCache>
                <c:ptCount val="1"/>
                <c:pt idx="0">
                  <c:v>20% increase</c:v>
                </c:pt>
              </c:strCache>
            </c:strRef>
          </c:tx>
          <c:spPr>
            <a:solidFill>
              <a:srgbClr val="00B050"/>
            </a:solidFill>
          </c:spPr>
          <c:invertIfNegative val="0"/>
          <c:dLbls>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Sheet1!$G$2:$G$4</c:f>
              <c:numCache>
                <c:formatCode>0%</c:formatCode>
                <c:ptCount val="3"/>
                <c:pt idx="0">
                  <c:v>0.37</c:v>
                </c:pt>
                <c:pt idx="1">
                  <c:v>0.34</c:v>
                </c:pt>
                <c:pt idx="2">
                  <c:v>0.35</c:v>
                </c:pt>
              </c:numCache>
            </c:numRef>
          </c:val>
          <c:extLst>
            <c:ext xmlns:c16="http://schemas.microsoft.com/office/drawing/2014/chart" uri="{C3380CC4-5D6E-409C-BE32-E72D297353CC}">
              <c16:uniqueId val="{00000015-F77D-428A-8AA7-4792585BBEE7}"/>
            </c:ext>
          </c:extLst>
        </c:ser>
        <c:ser>
          <c:idx val="5"/>
          <c:order val="5"/>
          <c:tx>
            <c:strRef>
              <c:f>Sheet1!$H$1</c:f>
              <c:strCache>
                <c:ptCount val="1"/>
                <c:pt idx="0">
                  <c:v>Not prepared to pay any more</c:v>
                </c:pt>
              </c:strCache>
            </c:strRef>
          </c:tx>
          <c:spPr>
            <a:solidFill>
              <a:schemeClr val="tx1"/>
            </a:solidFill>
          </c:spPr>
          <c:invertIfNegative val="0"/>
          <c:dLbls>
            <c:dLbl>
              <c:idx val="2"/>
              <c:spPr>
                <a:noFill/>
                <a:ln w="31875">
                  <a:noFill/>
                </a:ln>
              </c:spPr>
              <c:txPr>
                <a:bodyPr/>
                <a:lstStyle/>
                <a:p>
                  <a:pPr>
                    <a:defRPr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70D-42F4-A635-2AD93406BD84}"/>
                </c:ext>
              </c:extLst>
            </c:dLbl>
            <c:spPr>
              <a:noFill/>
              <a:ln w="31875">
                <a:noFill/>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Not Worried</c:v>
                </c:pt>
                <c:pt idx="1">
                  <c:v>Anxious</c:v>
                </c:pt>
                <c:pt idx="2">
                  <c:v>Fearful</c:v>
                </c:pt>
              </c:strCache>
            </c:strRef>
          </c:cat>
          <c:val>
            <c:numRef>
              <c:f>Sheet1!$H$2:$H$4</c:f>
              <c:numCache>
                <c:formatCode>0%</c:formatCode>
                <c:ptCount val="3"/>
                <c:pt idx="0">
                  <c:v>0.1</c:v>
                </c:pt>
                <c:pt idx="1">
                  <c:v>0.15</c:v>
                </c:pt>
                <c:pt idx="2">
                  <c:v>0.24</c:v>
                </c:pt>
              </c:numCache>
            </c:numRef>
          </c:val>
          <c:extLst>
            <c:ext xmlns:c16="http://schemas.microsoft.com/office/drawing/2014/chart" uri="{C3380CC4-5D6E-409C-BE32-E72D297353CC}">
              <c16:uniqueId val="{00000018-F77D-428A-8AA7-4792585BBEE7}"/>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83333025854641E-2"/>
          <c:y val="0.22335241836002964"/>
          <c:w val="0.89693559061055639"/>
          <c:h val="0.71570571670157235"/>
        </c:manualLayout>
      </c:layout>
      <c:barChart>
        <c:barDir val="col"/>
        <c:grouping val="clustered"/>
        <c:varyColors val="0"/>
        <c:ser>
          <c:idx val="0"/>
          <c:order val="0"/>
          <c:tx>
            <c:strRef>
              <c:f>'[Chart in Microsoft PowerPoint]Sheet1'!$B$1</c:f>
              <c:strCache>
                <c:ptCount val="1"/>
                <c:pt idx="0">
                  <c:v>2% more</c:v>
                </c:pt>
              </c:strCache>
            </c:strRef>
          </c:tx>
          <c:spPr>
            <a:solidFill>
              <a:schemeClr val="tx2">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PowerPoint]Sheet1'!$B$2:$B$5</c:f>
              <c:numCache>
                <c:formatCode>0%</c:formatCode>
                <c:ptCount val="4"/>
                <c:pt idx="0">
                  <c:v>0</c:v>
                </c:pt>
                <c:pt idx="1">
                  <c:v>0</c:v>
                </c:pt>
                <c:pt idx="2">
                  <c:v>0</c:v>
                </c:pt>
                <c:pt idx="3">
                  <c:v>0.03</c:v>
                </c:pt>
              </c:numCache>
            </c:numRef>
          </c:val>
          <c:extLst>
            <c:ext xmlns:c16="http://schemas.microsoft.com/office/drawing/2014/chart" uri="{C3380CC4-5D6E-409C-BE32-E72D297353CC}">
              <c16:uniqueId val="{00000000-B3F9-4FC3-807A-A524F9AAB68B}"/>
            </c:ext>
          </c:extLst>
        </c:ser>
        <c:ser>
          <c:idx val="1"/>
          <c:order val="1"/>
          <c:tx>
            <c:strRef>
              <c:f>'[Chart in Microsoft PowerPoint]Sheet1'!$C$1</c:f>
              <c:strCache>
                <c:ptCount val="1"/>
                <c:pt idx="0">
                  <c:v>5% more</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PowerPoint]Sheet1'!$C$2:$C$5</c:f>
              <c:numCache>
                <c:formatCode>0%</c:formatCode>
                <c:ptCount val="4"/>
                <c:pt idx="0">
                  <c:v>0.1</c:v>
                </c:pt>
                <c:pt idx="1">
                  <c:v>0.12</c:v>
                </c:pt>
                <c:pt idx="2">
                  <c:v>7.0000000000000007E-2</c:v>
                </c:pt>
                <c:pt idx="3">
                  <c:v>0.06</c:v>
                </c:pt>
              </c:numCache>
            </c:numRef>
          </c:val>
          <c:extLst>
            <c:ext xmlns:c16="http://schemas.microsoft.com/office/drawing/2014/chart" uri="{C3380CC4-5D6E-409C-BE32-E72D297353CC}">
              <c16:uniqueId val="{00000001-B3F9-4FC3-807A-A524F9AAB68B}"/>
            </c:ext>
          </c:extLst>
        </c:ser>
        <c:ser>
          <c:idx val="2"/>
          <c:order val="2"/>
          <c:tx>
            <c:strRef>
              <c:f>'[Chart in Microsoft PowerPoint]Sheet1'!$D$1</c:f>
              <c:strCache>
                <c:ptCount val="1"/>
                <c:pt idx="0">
                  <c:v>10% more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PowerPoint]Sheet1'!$D$2:$D$5</c:f>
              <c:numCache>
                <c:formatCode>0%</c:formatCode>
                <c:ptCount val="4"/>
                <c:pt idx="0">
                  <c:v>0.15</c:v>
                </c:pt>
                <c:pt idx="1">
                  <c:v>0.15</c:v>
                </c:pt>
                <c:pt idx="2">
                  <c:v>7.0000000000000007E-2</c:v>
                </c:pt>
                <c:pt idx="3">
                  <c:v>0.2</c:v>
                </c:pt>
              </c:numCache>
            </c:numRef>
          </c:val>
          <c:extLst>
            <c:ext xmlns:c16="http://schemas.microsoft.com/office/drawing/2014/chart" uri="{C3380CC4-5D6E-409C-BE32-E72D297353CC}">
              <c16:uniqueId val="{00000002-B3F9-4FC3-807A-A524F9AAB68B}"/>
            </c:ext>
          </c:extLst>
        </c:ser>
        <c:ser>
          <c:idx val="3"/>
          <c:order val="3"/>
          <c:tx>
            <c:strRef>
              <c:f>'[Chart in Microsoft PowerPoint]Sheet1'!$E$1</c:f>
              <c:strCache>
                <c:ptCount val="1"/>
                <c:pt idx="0">
                  <c:v>15% more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PowerPoint]Sheet1'!$E$2:$E$5</c:f>
              <c:numCache>
                <c:formatCode>0%</c:formatCode>
                <c:ptCount val="4"/>
                <c:pt idx="0">
                  <c:v>0.16</c:v>
                </c:pt>
                <c:pt idx="1">
                  <c:v>0.18</c:v>
                </c:pt>
                <c:pt idx="2">
                  <c:v>0.24</c:v>
                </c:pt>
                <c:pt idx="3">
                  <c:v>0.22</c:v>
                </c:pt>
              </c:numCache>
            </c:numRef>
          </c:val>
          <c:extLst>
            <c:ext xmlns:c16="http://schemas.microsoft.com/office/drawing/2014/chart" uri="{C3380CC4-5D6E-409C-BE32-E72D297353CC}">
              <c16:uniqueId val="{00000003-B3F9-4FC3-807A-A524F9AAB68B}"/>
            </c:ext>
          </c:extLst>
        </c:ser>
        <c:ser>
          <c:idx val="4"/>
          <c:order val="4"/>
          <c:tx>
            <c:strRef>
              <c:f>'[Chart in Microsoft PowerPoint]Sheet1'!$F$1</c:f>
              <c:strCache>
                <c:ptCount val="1"/>
                <c:pt idx="0">
                  <c:v>20% more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PowerPoint]Sheet1'!$F$2:$F$5</c:f>
              <c:numCache>
                <c:formatCode>0%</c:formatCode>
                <c:ptCount val="4"/>
                <c:pt idx="0">
                  <c:v>0.35</c:v>
                </c:pt>
                <c:pt idx="1">
                  <c:v>0.39</c:v>
                </c:pt>
                <c:pt idx="2">
                  <c:v>0.42</c:v>
                </c:pt>
                <c:pt idx="3">
                  <c:v>0.35</c:v>
                </c:pt>
              </c:numCache>
            </c:numRef>
          </c:val>
          <c:extLst>
            <c:ext xmlns:c16="http://schemas.microsoft.com/office/drawing/2014/chart" uri="{C3380CC4-5D6E-409C-BE32-E72D297353CC}">
              <c16:uniqueId val="{00000004-B3F9-4FC3-807A-A524F9AAB68B}"/>
            </c:ext>
          </c:extLst>
        </c:ser>
        <c:ser>
          <c:idx val="5"/>
          <c:order val="5"/>
          <c:tx>
            <c:strRef>
              <c:f>'[Chart in Microsoft PowerPoint]Sheet1'!$G$1</c:f>
              <c:strCache>
                <c:ptCount val="1"/>
                <c:pt idx="0">
                  <c:v>Not prepared to pay any more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2017</c:v>
                </c:pt>
                <c:pt idx="1">
                  <c:v>2018</c:v>
                </c:pt>
                <c:pt idx="2">
                  <c:v>2019</c:v>
                </c:pt>
                <c:pt idx="3">
                  <c:v>2020</c:v>
                </c:pt>
              </c:strCache>
            </c:strRef>
          </c:cat>
          <c:val>
            <c:numRef>
              <c:f>'[Chart in Microsoft PowerPoint]Sheet1'!$G$2:$G$5</c:f>
              <c:numCache>
                <c:formatCode>0%</c:formatCode>
                <c:ptCount val="4"/>
                <c:pt idx="0">
                  <c:v>0.24</c:v>
                </c:pt>
                <c:pt idx="1">
                  <c:v>0.16</c:v>
                </c:pt>
                <c:pt idx="2">
                  <c:v>0.2</c:v>
                </c:pt>
                <c:pt idx="3">
                  <c:v>0.13</c:v>
                </c:pt>
              </c:numCache>
            </c:numRef>
          </c:val>
          <c:extLst>
            <c:ext xmlns:c16="http://schemas.microsoft.com/office/drawing/2014/chart" uri="{C3380CC4-5D6E-409C-BE32-E72D297353CC}">
              <c16:uniqueId val="{00000005-B3F9-4FC3-807A-A524F9AAB68B}"/>
            </c:ext>
          </c:extLst>
        </c:ser>
        <c:dLbls>
          <c:dLblPos val="outEnd"/>
          <c:showLegendKey val="0"/>
          <c:showVal val="1"/>
          <c:showCatName val="0"/>
          <c:showSerName val="0"/>
          <c:showPercent val="0"/>
          <c:showBubbleSize val="0"/>
        </c:dLbls>
        <c:gapWidth val="176"/>
        <c:overlap val="-27"/>
        <c:axId val="1200570431"/>
        <c:axId val="1200572095"/>
      </c:barChart>
      <c:catAx>
        <c:axId val="120057043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00572095"/>
        <c:crosses val="autoZero"/>
        <c:auto val="1"/>
        <c:lblAlgn val="ctr"/>
        <c:lblOffset val="100"/>
        <c:noMultiLvlLbl val="0"/>
      </c:catAx>
      <c:valAx>
        <c:axId val="1200572095"/>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200570431"/>
        <c:crosses val="autoZero"/>
        <c:crossBetween val="between"/>
      </c:valAx>
      <c:spPr>
        <a:noFill/>
        <a:ln>
          <a:noFill/>
        </a:ln>
        <a:effectLst/>
      </c:spPr>
    </c:plotArea>
    <c:legend>
      <c:legendPos val="r"/>
      <c:layout>
        <c:manualLayout>
          <c:xMode val="edge"/>
          <c:yMode val="edge"/>
          <c:x val="8.108624577985489E-2"/>
          <c:y val="5.2169528537820337E-2"/>
          <c:w val="0.83184326664037322"/>
          <c:h val="0.218724073155664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2% more</c:v>
                </c:pt>
                <c:pt idx="1">
                  <c:v>5% more</c:v>
                </c:pt>
                <c:pt idx="2">
                  <c:v>10% more</c:v>
                </c:pt>
                <c:pt idx="3">
                  <c:v>15% more</c:v>
                </c:pt>
                <c:pt idx="4">
                  <c:v>20% more</c:v>
                </c:pt>
                <c:pt idx="5">
                  <c:v>Not prepared to pay any more</c:v>
                </c:pt>
              </c:strCache>
            </c:strRef>
          </c:cat>
          <c:val>
            <c:numRef>
              <c:f>Sheet1!$B$2:$G$2</c:f>
              <c:numCache>
                <c:formatCode>0%</c:formatCode>
                <c:ptCount val="6"/>
                <c:pt idx="0">
                  <c:v>0</c:v>
                </c:pt>
                <c:pt idx="1">
                  <c:v>0.1</c:v>
                </c:pt>
                <c:pt idx="2">
                  <c:v>0.15</c:v>
                </c:pt>
                <c:pt idx="3">
                  <c:v>0.16</c:v>
                </c:pt>
                <c:pt idx="4">
                  <c:v>0.35</c:v>
                </c:pt>
                <c:pt idx="5">
                  <c:v>0.24</c:v>
                </c:pt>
              </c:numCache>
            </c:numRef>
          </c:val>
          <c:extLst>
            <c:ext xmlns:c16="http://schemas.microsoft.com/office/drawing/2014/chart" uri="{C3380CC4-5D6E-409C-BE32-E72D297353CC}">
              <c16:uniqueId val="{00000004-B528-477C-8ACB-60011A2D9CA4}"/>
            </c:ext>
          </c:extLst>
        </c:ser>
        <c:ser>
          <c:idx val="1"/>
          <c:order val="1"/>
          <c:tx>
            <c:strRef>
              <c:f>Sheet1!$A$3</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2% more</c:v>
                </c:pt>
                <c:pt idx="1">
                  <c:v>5% more</c:v>
                </c:pt>
                <c:pt idx="2">
                  <c:v>10% more</c:v>
                </c:pt>
                <c:pt idx="3">
                  <c:v>15% more</c:v>
                </c:pt>
                <c:pt idx="4">
                  <c:v>20% more</c:v>
                </c:pt>
                <c:pt idx="5">
                  <c:v>Not prepared to pay any more</c:v>
                </c:pt>
              </c:strCache>
            </c:strRef>
          </c:cat>
          <c:val>
            <c:numRef>
              <c:f>Sheet1!$B$3:$G$3</c:f>
              <c:numCache>
                <c:formatCode>0%</c:formatCode>
                <c:ptCount val="6"/>
                <c:pt idx="0">
                  <c:v>0</c:v>
                </c:pt>
                <c:pt idx="1">
                  <c:v>0.12</c:v>
                </c:pt>
                <c:pt idx="2">
                  <c:v>0.15</c:v>
                </c:pt>
                <c:pt idx="3">
                  <c:v>0.18</c:v>
                </c:pt>
                <c:pt idx="4">
                  <c:v>0.39</c:v>
                </c:pt>
                <c:pt idx="5">
                  <c:v>0.16</c:v>
                </c:pt>
              </c:numCache>
            </c:numRef>
          </c:val>
          <c:extLst>
            <c:ext xmlns:c16="http://schemas.microsoft.com/office/drawing/2014/chart" uri="{C3380CC4-5D6E-409C-BE32-E72D297353CC}">
              <c16:uniqueId val="{00000009-B528-477C-8ACB-60011A2D9CA4}"/>
            </c:ext>
          </c:extLst>
        </c:ser>
        <c:ser>
          <c:idx val="2"/>
          <c:order val="2"/>
          <c:tx>
            <c:strRef>
              <c:f>Sheet1!$A$4</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2% more</c:v>
                </c:pt>
                <c:pt idx="1">
                  <c:v>5% more</c:v>
                </c:pt>
                <c:pt idx="2">
                  <c:v>10% more</c:v>
                </c:pt>
                <c:pt idx="3">
                  <c:v>15% more</c:v>
                </c:pt>
                <c:pt idx="4">
                  <c:v>20% more</c:v>
                </c:pt>
                <c:pt idx="5">
                  <c:v>Not prepared to pay any more</c:v>
                </c:pt>
              </c:strCache>
            </c:strRef>
          </c:cat>
          <c:val>
            <c:numRef>
              <c:f>Sheet1!$B$4:$G$4</c:f>
              <c:numCache>
                <c:formatCode>0%</c:formatCode>
                <c:ptCount val="6"/>
                <c:pt idx="0">
                  <c:v>0</c:v>
                </c:pt>
                <c:pt idx="1">
                  <c:v>7.0000000000000007E-2</c:v>
                </c:pt>
                <c:pt idx="2">
                  <c:v>7.0000000000000007E-2</c:v>
                </c:pt>
                <c:pt idx="3">
                  <c:v>0.24</c:v>
                </c:pt>
                <c:pt idx="4">
                  <c:v>0.42</c:v>
                </c:pt>
                <c:pt idx="5">
                  <c:v>0.2</c:v>
                </c:pt>
              </c:numCache>
            </c:numRef>
          </c:val>
          <c:extLst>
            <c:ext xmlns:c16="http://schemas.microsoft.com/office/drawing/2014/chart" uri="{C3380CC4-5D6E-409C-BE32-E72D297353CC}">
              <c16:uniqueId val="{0000000E-B528-477C-8ACB-60011A2D9CA4}"/>
            </c:ext>
          </c:extLst>
        </c:ser>
        <c:ser>
          <c:idx val="3"/>
          <c:order val="3"/>
          <c:tx>
            <c:strRef>
              <c:f>Sheet1!$A$5</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2"/>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8E4-4839-8D5F-33A88882891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2% more</c:v>
                </c:pt>
                <c:pt idx="1">
                  <c:v>5% more</c:v>
                </c:pt>
                <c:pt idx="2">
                  <c:v>10% more</c:v>
                </c:pt>
                <c:pt idx="3">
                  <c:v>15% more</c:v>
                </c:pt>
                <c:pt idx="4">
                  <c:v>20% more</c:v>
                </c:pt>
                <c:pt idx="5">
                  <c:v>Not prepared to pay any more</c:v>
                </c:pt>
              </c:strCache>
            </c:strRef>
          </c:cat>
          <c:val>
            <c:numRef>
              <c:f>Sheet1!$B$5:$G$5</c:f>
              <c:numCache>
                <c:formatCode>0%</c:formatCode>
                <c:ptCount val="6"/>
                <c:pt idx="0">
                  <c:v>0.03</c:v>
                </c:pt>
                <c:pt idx="1">
                  <c:v>0.06</c:v>
                </c:pt>
                <c:pt idx="2">
                  <c:v>0.2</c:v>
                </c:pt>
                <c:pt idx="3">
                  <c:v>0.22</c:v>
                </c:pt>
                <c:pt idx="4">
                  <c:v>0.35</c:v>
                </c:pt>
                <c:pt idx="5">
                  <c:v>0.13</c:v>
                </c:pt>
              </c:numCache>
            </c:numRef>
          </c:val>
          <c:extLst>
            <c:ext xmlns:c16="http://schemas.microsoft.com/office/drawing/2014/chart" uri="{C3380CC4-5D6E-409C-BE32-E72D297353CC}">
              <c16:uniqueId val="{00000013-B528-477C-8ACB-60011A2D9CA4}"/>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0.11</c:v>
                </c:pt>
                <c:pt idx="1">
                  <c:v>0.19</c:v>
                </c:pt>
                <c:pt idx="2">
                  <c:v>0.18</c:v>
                </c:pt>
                <c:pt idx="3">
                  <c:v>0.1</c:v>
                </c:pt>
                <c:pt idx="4">
                  <c:v>0.13</c:v>
                </c:pt>
                <c:pt idx="5">
                  <c:v>0.09</c:v>
                </c:pt>
                <c:pt idx="6">
                  <c:v>0.08</c:v>
                </c:pt>
                <c:pt idx="7">
                  <c:v>0.08</c:v>
                </c:pt>
                <c:pt idx="8">
                  <c:v>0.02</c:v>
                </c:pt>
                <c:pt idx="9">
                  <c:v>0.02</c:v>
                </c:pt>
              </c:numCache>
            </c:numRef>
          </c:val>
          <c:extLst>
            <c:ext xmlns:c16="http://schemas.microsoft.com/office/drawing/2014/chart" uri="{C3380CC4-5D6E-409C-BE32-E72D297353CC}">
              <c16:uniqueId val="{00000002-C2D0-4A74-A5F2-C70AB64EE8ED}"/>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'Sheet1'!$D$2:$D$11</c:f>
              <c:numCache>
                <c:formatCode>0%</c:formatCode>
                <c:ptCount val="10"/>
                <c:pt idx="0">
                  <c:v>0.11</c:v>
                </c:pt>
                <c:pt idx="1">
                  <c:v>0.18</c:v>
                </c:pt>
                <c:pt idx="2">
                  <c:v>0.17</c:v>
                </c:pt>
                <c:pt idx="3">
                  <c:v>0.1</c:v>
                </c:pt>
                <c:pt idx="4">
                  <c:v>0.15</c:v>
                </c:pt>
                <c:pt idx="5">
                  <c:v>0.08</c:v>
                </c:pt>
                <c:pt idx="6">
                  <c:v>0.09</c:v>
                </c:pt>
                <c:pt idx="7">
                  <c:v>0.08</c:v>
                </c:pt>
                <c:pt idx="8">
                  <c:v>0.03</c:v>
                </c:pt>
                <c:pt idx="9">
                  <c:v>0.02</c:v>
                </c:pt>
              </c:numCache>
            </c:numRef>
          </c:val>
          <c:extLst>
            <c:ext xmlns:c16="http://schemas.microsoft.com/office/drawing/2014/chart" uri="{C3380CC4-5D6E-409C-BE32-E72D297353CC}">
              <c16:uniqueId val="{00000005-C2D0-4A74-A5F2-C70AB64EE8ED}"/>
            </c:ext>
          </c:extLst>
        </c:ser>
        <c:ser>
          <c:idx val="2"/>
          <c:order val="2"/>
          <c:tx>
            <c:strRef>
              <c:f>Sheet1!$E$1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'Sheet1'!$E$2:$E$11</c:f>
              <c:numCache>
                <c:formatCode>0%</c:formatCode>
                <c:ptCount val="10"/>
                <c:pt idx="0">
                  <c:v>0.09</c:v>
                </c:pt>
                <c:pt idx="1">
                  <c:v>0.19</c:v>
                </c:pt>
                <c:pt idx="2">
                  <c:v>0.22</c:v>
                </c:pt>
                <c:pt idx="3">
                  <c:v>0.12</c:v>
                </c:pt>
                <c:pt idx="4">
                  <c:v>0.14000000000000001</c:v>
                </c:pt>
                <c:pt idx="5">
                  <c:v>0.08</c:v>
                </c:pt>
                <c:pt idx="6">
                  <c:v>0.08</c:v>
                </c:pt>
                <c:pt idx="7">
                  <c:v>0.05</c:v>
                </c:pt>
                <c:pt idx="8">
                  <c:v>0.02</c:v>
                </c:pt>
                <c:pt idx="9">
                  <c:v>0.01</c:v>
                </c:pt>
              </c:numCache>
            </c:numRef>
          </c:val>
          <c:extLst>
            <c:ext xmlns:c16="http://schemas.microsoft.com/office/drawing/2014/chart" uri="{C3380CC4-5D6E-409C-BE32-E72D297353CC}">
              <c16:uniqueId val="{00000008-C2D0-4A74-A5F2-C70AB64EE8ED}"/>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Mean</c:v>
                </c:pt>
              </c:strCache>
            </c:strRef>
          </c:tx>
          <c:spPr>
            <a:solidFill>
              <a:srgbClr val="C00000"/>
            </a:solidFill>
            <a:effectLst>
              <a:outerShdw blurRad="50800" dist="38100" dir="2700000" algn="tl" rotWithShape="0">
                <a:srgbClr val="000000">
                  <a:alpha val="40000"/>
                </a:srgbClr>
              </a:outerShdw>
            </a:effectLst>
          </c:spPr>
          <c:invertIfNegative val="0"/>
          <c:dPt>
            <c:idx val="0"/>
            <c:invertIfNegative val="0"/>
            <c:bubble3D val="0"/>
            <c:spPr>
              <a:solidFill>
                <a:srgbClr val="00B0F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0-CB6E-4D2F-A3F2-CB25A1082770}"/>
              </c:ext>
            </c:extLst>
          </c:dPt>
          <c:dPt>
            <c:idx val="1"/>
            <c:invertIfNegative val="0"/>
            <c:bubble3D val="0"/>
            <c:spPr>
              <a:solidFill>
                <a:srgbClr val="00206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1-CB6E-4D2F-A3F2-CB25A1082770}"/>
              </c:ext>
            </c:extLst>
          </c:dPt>
          <c:dPt>
            <c:idx val="2"/>
            <c:invertIfNegative val="0"/>
            <c:bubble3D val="0"/>
            <c:spPr>
              <a:solidFill>
                <a:srgbClr val="FFC00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0-BC6A-4F9F-B8B4-E4DEF8D38E4D}"/>
              </c:ext>
            </c:extLst>
          </c:dPt>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'Sheet1'!$B$2:$B$4</c:f>
              <c:strCache>
                <c:ptCount val="3"/>
                <c:pt idx="0">
                  <c:v>2017</c:v>
                </c:pt>
                <c:pt idx="1">
                  <c:v>2018</c:v>
                </c:pt>
                <c:pt idx="2">
                  <c:v>2020</c:v>
                </c:pt>
              </c:strCache>
            </c:strRef>
          </c:cat>
          <c:val>
            <c:numRef>
              <c:f>'Sheet1'!$C$2:$C$4</c:f>
              <c:numCache>
                <c:formatCode>#,##0.00</c:formatCode>
                <c:ptCount val="3"/>
                <c:pt idx="0">
                  <c:v>4.2</c:v>
                </c:pt>
                <c:pt idx="1">
                  <c:v>4.28</c:v>
                </c:pt>
                <c:pt idx="2">
                  <c:v>4.04</c:v>
                </c:pt>
              </c:numCache>
            </c:numRef>
          </c:val>
          <c:extLst>
            <c:ext xmlns:c16="http://schemas.microsoft.com/office/drawing/2014/chart" uri="{C3380CC4-5D6E-409C-BE32-E72D297353CC}">
              <c16:uniqueId val="{00000002-CB6E-4D2F-A3F2-CB25A1082770}"/>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ax val="5"/>
          <c:min val="3"/>
        </c:scaling>
        <c:delete val="0"/>
        <c:axPos val="l"/>
        <c:title>
          <c:tx>
            <c:rich>
              <a:bodyPr/>
              <a:lstStyle/>
              <a:p>
                <a:pPr algn="ctr">
                  <a:defRPr/>
                </a:pPr>
                <a:r>
                  <a:rPr lang="en-US"/>
                  <a:t>Mean</a:t>
                </a:r>
              </a:p>
            </c:rich>
          </c:tx>
          <c:overlay val="0"/>
          <c:spPr>
            <a:noFill/>
            <a:ln w="31909">
              <a:noFill/>
              <a:round/>
            </a:ln>
          </c:spPr>
        </c:title>
        <c:numFmt formatCode="#,##0.0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6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spPr>
            <a:solidFill>
              <a:schemeClr val="tx1"/>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Sheet1!$B$2:$B$8</c:f>
              <c:strCache>
                <c:ptCount val="7"/>
                <c:pt idx="0">
                  <c:v>SEG Groups/ABC1</c:v>
                </c:pt>
                <c:pt idx="1">
                  <c:v>SEG Groups/C2DE</c:v>
                </c:pt>
                <c:pt idx="2">
                  <c:v>Local Authority/Boston Borough</c:v>
                </c:pt>
                <c:pt idx="3">
                  <c:v>Local Authority/North Kesteven</c:v>
                </c:pt>
                <c:pt idx="4">
                  <c:v>Local Authority/South Holland</c:v>
                </c:pt>
                <c:pt idx="5">
                  <c:v>Gender/Female</c:v>
                </c:pt>
                <c:pt idx="6">
                  <c:v>Gender/Male</c:v>
                </c:pt>
              </c:strCache>
            </c:strRef>
          </c:cat>
          <c:val>
            <c:numRef>
              <c:f>Sheet1!$C$2:$C$8</c:f>
              <c:numCache>
                <c:formatCode>0%</c:formatCode>
                <c:ptCount val="7"/>
                <c:pt idx="0">
                  <c:v>0.78</c:v>
                </c:pt>
                <c:pt idx="1">
                  <c:v>0.21</c:v>
                </c:pt>
                <c:pt idx="2">
                  <c:v>7.0000000000000007E-2</c:v>
                </c:pt>
                <c:pt idx="3">
                  <c:v>0.19</c:v>
                </c:pt>
                <c:pt idx="4">
                  <c:v>0.1</c:v>
                </c:pt>
                <c:pt idx="5">
                  <c:v>0.45</c:v>
                </c:pt>
                <c:pt idx="6">
                  <c:v>0.53</c:v>
                </c:pt>
              </c:numCache>
            </c:numRef>
          </c:val>
          <c:extLst>
            <c:ext xmlns:c16="http://schemas.microsoft.com/office/drawing/2014/chart" uri="{C3380CC4-5D6E-409C-BE32-E72D297353CC}">
              <c16:uniqueId val="{00000002-2835-409A-87EA-A5B6360B6953}"/>
            </c:ext>
          </c:extLst>
        </c:ser>
        <c:ser>
          <c:idx val="1"/>
          <c:order val="1"/>
          <c:tx>
            <c:strRef>
              <c:f>Sheet1!$D$1</c:f>
              <c:strCache>
                <c:ptCount val="1"/>
                <c:pt idx="0">
                  <c:v>2020/Not Worried</c:v>
                </c:pt>
              </c:strCache>
            </c:strRef>
          </c:tx>
          <c:spPr>
            <a:solidFill>
              <a:srgbClr val="00B050"/>
            </a:solidFill>
            <a:effectLst>
              <a:outerShdw blurRad="50800" dist="38100" dir="2700000" algn="tl" rotWithShape="0">
                <a:srgbClr val="000000">
                  <a:alpha val="40000"/>
                </a:srgbClr>
              </a:outerShdw>
            </a:effectLst>
          </c:spPr>
          <c:invertIfNegative val="0"/>
          <c:dLbls>
            <c:dLbl>
              <c:idx val="0"/>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2-B65A-4FC2-9D68-F753F50D739A}"/>
                </c:ext>
              </c:extLst>
            </c:dLbl>
            <c:dLbl>
              <c:idx val="3"/>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5-B65A-4FC2-9D68-F753F50D739A}"/>
                </c:ext>
              </c:extLst>
            </c:dLbl>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Sheet1!$B$2:$B$8</c:f>
              <c:strCache>
                <c:ptCount val="7"/>
                <c:pt idx="0">
                  <c:v>SEG Groups/ABC1</c:v>
                </c:pt>
                <c:pt idx="1">
                  <c:v>SEG Groups/C2DE</c:v>
                </c:pt>
                <c:pt idx="2">
                  <c:v>Local Authority/Boston Borough</c:v>
                </c:pt>
                <c:pt idx="3">
                  <c:v>Local Authority/North Kesteven</c:v>
                </c:pt>
                <c:pt idx="4">
                  <c:v>Local Authority/South Holland</c:v>
                </c:pt>
                <c:pt idx="5">
                  <c:v>Gender/Female</c:v>
                </c:pt>
                <c:pt idx="6">
                  <c:v>Gender/Male</c:v>
                </c:pt>
              </c:strCache>
            </c:strRef>
          </c:cat>
          <c:val>
            <c:numRef>
              <c:f>Sheet1!$D$2:$D$8</c:f>
              <c:numCache>
                <c:formatCode>0%</c:formatCode>
                <c:ptCount val="7"/>
                <c:pt idx="0">
                  <c:v>0.82</c:v>
                </c:pt>
                <c:pt idx="1">
                  <c:v>0.17</c:v>
                </c:pt>
                <c:pt idx="2">
                  <c:v>0.05</c:v>
                </c:pt>
                <c:pt idx="3">
                  <c:v>0.22</c:v>
                </c:pt>
                <c:pt idx="4">
                  <c:v>0.08</c:v>
                </c:pt>
                <c:pt idx="5">
                  <c:v>0.43</c:v>
                </c:pt>
                <c:pt idx="6">
                  <c:v>0.56000000000000005</c:v>
                </c:pt>
              </c:numCache>
            </c:numRef>
          </c:val>
          <c:extLst>
            <c:ext xmlns:c16="http://schemas.microsoft.com/office/drawing/2014/chart" uri="{C3380CC4-5D6E-409C-BE32-E72D297353CC}">
              <c16:uniqueId val="{00000005-2835-409A-87EA-A5B6360B6953}"/>
            </c:ext>
          </c:extLst>
        </c:ser>
        <c:ser>
          <c:idx val="2"/>
          <c:order val="2"/>
          <c:tx>
            <c:strRef>
              <c:f>Sheet1!$E$1</c:f>
              <c:strCache>
                <c:ptCount val="1"/>
                <c:pt idx="0">
                  <c:v>2020/Anxious</c:v>
                </c:pt>
              </c:strCache>
            </c:strRef>
          </c:tx>
          <c:spPr>
            <a:solidFill>
              <a:srgbClr val="FFC000"/>
            </a:solidFill>
            <a:effectLst>
              <a:outerShdw blurRad="50800" dist="38100" dir="2700000" algn="tl" rotWithShape="0">
                <a:srgbClr val="000000">
                  <a:alpha val="40000"/>
                </a:srgbClr>
              </a:outerShdw>
            </a:effectLst>
          </c:spPr>
          <c:invertIfNegative val="0"/>
          <c:dLbls>
            <c:dLbl>
              <c:idx val="4"/>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4-B65A-4FC2-9D68-F753F50D739A}"/>
                </c:ext>
              </c:extLst>
            </c:dLbl>
            <c:dLbl>
              <c:idx val="5"/>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3-B65A-4FC2-9D68-F753F50D739A}"/>
                </c:ext>
              </c:extLst>
            </c:dLbl>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Sheet1!$B$2:$B$8</c:f>
              <c:strCache>
                <c:ptCount val="7"/>
                <c:pt idx="0">
                  <c:v>SEG Groups/ABC1</c:v>
                </c:pt>
                <c:pt idx="1">
                  <c:v>SEG Groups/C2DE</c:v>
                </c:pt>
                <c:pt idx="2">
                  <c:v>Local Authority/Boston Borough</c:v>
                </c:pt>
                <c:pt idx="3">
                  <c:v>Local Authority/North Kesteven</c:v>
                </c:pt>
                <c:pt idx="4">
                  <c:v>Local Authority/South Holland</c:v>
                </c:pt>
                <c:pt idx="5">
                  <c:v>Gender/Female</c:v>
                </c:pt>
                <c:pt idx="6">
                  <c:v>Gender/Male</c:v>
                </c:pt>
              </c:strCache>
            </c:strRef>
          </c:cat>
          <c:val>
            <c:numRef>
              <c:f>Sheet1!$E$2:$E$8</c:f>
              <c:numCache>
                <c:formatCode>0%</c:formatCode>
                <c:ptCount val="7"/>
                <c:pt idx="0">
                  <c:v>0.75</c:v>
                </c:pt>
                <c:pt idx="1">
                  <c:v>0.24</c:v>
                </c:pt>
                <c:pt idx="2">
                  <c:v>0.08</c:v>
                </c:pt>
                <c:pt idx="3">
                  <c:v>0.16</c:v>
                </c:pt>
                <c:pt idx="4">
                  <c:v>0.13</c:v>
                </c:pt>
                <c:pt idx="5">
                  <c:v>0.48</c:v>
                </c:pt>
                <c:pt idx="6">
                  <c:v>0.5</c:v>
                </c:pt>
              </c:numCache>
            </c:numRef>
          </c:val>
          <c:extLst>
            <c:ext xmlns:c16="http://schemas.microsoft.com/office/drawing/2014/chart" uri="{C3380CC4-5D6E-409C-BE32-E72D297353CC}">
              <c16:uniqueId val="{00000008-2835-409A-87EA-A5B6360B6953}"/>
            </c:ext>
          </c:extLst>
        </c:ser>
        <c:ser>
          <c:idx val="3"/>
          <c:order val="3"/>
          <c:tx>
            <c:strRef>
              <c:f>Sheet1!$F$1</c:f>
              <c:strCache>
                <c:ptCount val="1"/>
                <c:pt idx="0">
                  <c:v>2020/Fearful</c:v>
                </c:pt>
              </c:strCache>
            </c:strRef>
          </c:tx>
          <c:spPr>
            <a:solidFill>
              <a:srgbClr val="FF0000"/>
            </a:solidFill>
            <a:effectLst>
              <a:outerShdw blurRad="50800" dist="38100" dir="2700000" algn="tl" rotWithShape="0">
                <a:srgbClr val="000000">
                  <a:alpha val="40000"/>
                </a:srgbClr>
              </a:outerShdw>
            </a:effectLst>
          </c:spPr>
          <c:invertIfNegative val="0"/>
          <c:dLbls>
            <c:dLbl>
              <c:idx val="1"/>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0-B65A-4FC2-9D68-F753F50D739A}"/>
                </c:ext>
              </c:extLst>
            </c:dLbl>
            <c:dLbl>
              <c:idx val="2"/>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1-B65A-4FC2-9D68-F753F50D739A}"/>
                </c:ext>
              </c:extLst>
            </c:dLbl>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Sheet1!$B$2:$B$8</c:f>
              <c:strCache>
                <c:ptCount val="7"/>
                <c:pt idx="0">
                  <c:v>SEG Groups/ABC1</c:v>
                </c:pt>
                <c:pt idx="1">
                  <c:v>SEG Groups/C2DE</c:v>
                </c:pt>
                <c:pt idx="2">
                  <c:v>Local Authority/Boston Borough</c:v>
                </c:pt>
                <c:pt idx="3">
                  <c:v>Local Authority/North Kesteven</c:v>
                </c:pt>
                <c:pt idx="4">
                  <c:v>Local Authority/South Holland</c:v>
                </c:pt>
                <c:pt idx="5">
                  <c:v>Gender/Female</c:v>
                </c:pt>
                <c:pt idx="6">
                  <c:v>Gender/Male</c:v>
                </c:pt>
              </c:strCache>
            </c:strRef>
          </c:cat>
          <c:val>
            <c:numRef>
              <c:f>Sheet1!$F$2:$F$8</c:f>
              <c:numCache>
                <c:formatCode>0%</c:formatCode>
                <c:ptCount val="7"/>
                <c:pt idx="0">
                  <c:v>0.68</c:v>
                </c:pt>
                <c:pt idx="1">
                  <c:v>0.32</c:v>
                </c:pt>
                <c:pt idx="2">
                  <c:v>0.14000000000000001</c:v>
                </c:pt>
                <c:pt idx="3">
                  <c:v>0.15</c:v>
                </c:pt>
                <c:pt idx="4">
                  <c:v>0.12</c:v>
                </c:pt>
                <c:pt idx="5">
                  <c:v>0.41</c:v>
                </c:pt>
                <c:pt idx="6">
                  <c:v>0.56000000000000005</c:v>
                </c:pt>
              </c:numCache>
            </c:numRef>
          </c:val>
          <c:extLst>
            <c:ext xmlns:c16="http://schemas.microsoft.com/office/drawing/2014/chart" uri="{C3380CC4-5D6E-409C-BE32-E72D297353CC}">
              <c16:uniqueId val="{0000000B-2835-409A-87EA-A5B6360B6953}"/>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68256704230382"/>
          <c:y val="0.10101987203512687"/>
          <c:w val="0.77504694671786722"/>
          <c:h val="0.76209196620019892"/>
        </c:manualLayout>
      </c:layout>
      <c:barChart>
        <c:barDir val="bar"/>
        <c:grouping val="percentStacked"/>
        <c:varyColors val="0"/>
        <c:ser>
          <c:idx val="0"/>
          <c:order val="0"/>
          <c:tx>
            <c:strRef>
              <c:f>Sheet1!$C$1</c:f>
              <c:strCache>
                <c:ptCount val="1"/>
                <c:pt idx="0">
                  <c:v>1</c:v>
                </c:pt>
              </c:strCache>
            </c:strRef>
          </c:tx>
          <c:spPr>
            <a:solidFill>
              <a:srgbClr val="00B05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0.05</c:v>
                </c:pt>
                <c:pt idx="1">
                  <c:v>0.08</c:v>
                </c:pt>
                <c:pt idx="2">
                  <c:v>0.08</c:v>
                </c:pt>
                <c:pt idx="3">
                  <c:v>0.13</c:v>
                </c:pt>
                <c:pt idx="4">
                  <c:v>7.0000000000000007E-2</c:v>
                </c:pt>
                <c:pt idx="5">
                  <c:v>0.09</c:v>
                </c:pt>
                <c:pt idx="6">
                  <c:v>0.11</c:v>
                </c:pt>
              </c:numCache>
            </c:numRef>
          </c:val>
          <c:extLst>
            <c:ext xmlns:c16="http://schemas.microsoft.com/office/drawing/2014/chart" uri="{C3380CC4-5D6E-409C-BE32-E72D297353CC}">
              <c16:uniqueId val="{00000003-BA7A-4BDD-B171-711A4A7D0562}"/>
            </c:ext>
          </c:extLst>
        </c:ser>
        <c:ser>
          <c:idx val="1"/>
          <c:order val="1"/>
          <c:tx>
            <c:strRef>
              <c:f>Sheet1!$D$1</c:f>
              <c:strCache>
                <c:ptCount val="1"/>
                <c:pt idx="0">
                  <c:v>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0.15</c:v>
                </c:pt>
                <c:pt idx="1">
                  <c:v>0.21</c:v>
                </c:pt>
                <c:pt idx="2">
                  <c:v>0.17</c:v>
                </c:pt>
                <c:pt idx="3">
                  <c:v>0.21</c:v>
                </c:pt>
                <c:pt idx="4">
                  <c:v>0.13</c:v>
                </c:pt>
                <c:pt idx="5">
                  <c:v>0.19</c:v>
                </c:pt>
                <c:pt idx="6">
                  <c:v>0.18</c:v>
                </c:pt>
              </c:numCache>
            </c:numRef>
          </c:val>
          <c:extLst>
            <c:ext xmlns:c16="http://schemas.microsoft.com/office/drawing/2014/chart" uri="{C3380CC4-5D6E-409C-BE32-E72D297353CC}">
              <c16:uniqueId val="{00000007-BA7A-4BDD-B171-711A4A7D0562}"/>
            </c:ext>
          </c:extLst>
        </c:ser>
        <c:ser>
          <c:idx val="2"/>
          <c:order val="2"/>
          <c:tx>
            <c:strRef>
              <c:f>Sheet1!$E$1</c:f>
              <c:strCache>
                <c:ptCount val="1"/>
                <c:pt idx="0">
                  <c:v>3</c:v>
                </c:pt>
              </c:strCache>
            </c:strRef>
          </c:tx>
          <c:spPr>
            <a:solidFill>
              <a:srgbClr val="CCFF33"/>
            </a:solidFill>
          </c:spPr>
          <c:invertIfNegative val="0"/>
          <c:dPt>
            <c:idx val="0"/>
            <c:invertIfNegative val="0"/>
            <c:bubble3D val="0"/>
            <c:extLst>
              <c:ext xmlns:c16="http://schemas.microsoft.com/office/drawing/2014/chart" uri="{C3380CC4-5D6E-409C-BE32-E72D297353CC}">
                <c16:uniqueId val="{0000000D-BA7A-4BDD-B171-711A4A7D0562}"/>
              </c:ext>
            </c:extLst>
          </c:dPt>
          <c:dPt>
            <c:idx val="1"/>
            <c:invertIfNegative val="0"/>
            <c:bubble3D val="0"/>
            <c:extLst>
              <c:ext xmlns:c16="http://schemas.microsoft.com/office/drawing/2014/chart" uri="{C3380CC4-5D6E-409C-BE32-E72D297353CC}">
                <c16:uniqueId val="{00000009-BA7A-4BDD-B171-711A4A7D0562}"/>
              </c:ext>
            </c:extLst>
          </c:dPt>
          <c:dPt>
            <c:idx val="2"/>
            <c:invertIfNegative val="0"/>
            <c:bubble3D val="0"/>
            <c:extLst>
              <c:ext xmlns:c16="http://schemas.microsoft.com/office/drawing/2014/chart" uri="{C3380CC4-5D6E-409C-BE32-E72D297353CC}">
                <c16:uniqueId val="{0000000B-BA7A-4BDD-B171-711A4A7D0562}"/>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0.15</c:v>
                </c:pt>
                <c:pt idx="1">
                  <c:v>0.22</c:v>
                </c:pt>
                <c:pt idx="2">
                  <c:v>0.19</c:v>
                </c:pt>
                <c:pt idx="3">
                  <c:v>0.24</c:v>
                </c:pt>
                <c:pt idx="4">
                  <c:v>0.2</c:v>
                </c:pt>
                <c:pt idx="5">
                  <c:v>0.25</c:v>
                </c:pt>
                <c:pt idx="6">
                  <c:v>0.23</c:v>
                </c:pt>
              </c:numCache>
            </c:numRef>
          </c:val>
          <c:extLst>
            <c:ext xmlns:c16="http://schemas.microsoft.com/office/drawing/2014/chart" uri="{C3380CC4-5D6E-409C-BE32-E72D297353CC}">
              <c16:uniqueId val="{0000000E-BA7A-4BDD-B171-711A4A7D0562}"/>
            </c:ext>
          </c:extLst>
        </c:ser>
        <c:ser>
          <c:idx val="3"/>
          <c:order val="3"/>
          <c:tx>
            <c:strRef>
              <c:f>Sheet1!$F$1</c:f>
              <c:strCache>
                <c:ptCount val="1"/>
                <c:pt idx="0">
                  <c:v>4</c:v>
                </c:pt>
              </c:strCache>
            </c:strRef>
          </c:tx>
          <c:spPr>
            <a:solidFill>
              <a:srgbClr val="FFFF6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0.12</c:v>
                </c:pt>
                <c:pt idx="1">
                  <c:v>0.12</c:v>
                </c:pt>
                <c:pt idx="2">
                  <c:v>0.13</c:v>
                </c:pt>
                <c:pt idx="3">
                  <c:v>0.12</c:v>
                </c:pt>
                <c:pt idx="4">
                  <c:v>0.1</c:v>
                </c:pt>
                <c:pt idx="5">
                  <c:v>0.13</c:v>
                </c:pt>
                <c:pt idx="6">
                  <c:v>0.13</c:v>
                </c:pt>
              </c:numCache>
            </c:numRef>
          </c:val>
          <c:extLst>
            <c:ext xmlns:c16="http://schemas.microsoft.com/office/drawing/2014/chart" uri="{C3380CC4-5D6E-409C-BE32-E72D297353CC}">
              <c16:uniqueId val="{00000011-BA7A-4BDD-B171-711A4A7D0562}"/>
            </c:ext>
          </c:extLst>
        </c:ser>
        <c:ser>
          <c:idx val="4"/>
          <c:order val="4"/>
          <c:tx>
            <c:strRef>
              <c:f>Sheet1!$G$1</c:f>
              <c:strCache>
                <c:ptCount val="1"/>
                <c:pt idx="0">
                  <c:v>5</c:v>
                </c:pt>
              </c:strCache>
            </c:strRef>
          </c:tx>
          <c:spPr>
            <a:solidFill>
              <a:srgbClr val="FFC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0.17</c:v>
                </c:pt>
                <c:pt idx="1">
                  <c:v>0.15</c:v>
                </c:pt>
                <c:pt idx="2">
                  <c:v>0.16</c:v>
                </c:pt>
                <c:pt idx="3">
                  <c:v>0.11</c:v>
                </c:pt>
                <c:pt idx="4">
                  <c:v>0.17</c:v>
                </c:pt>
                <c:pt idx="5">
                  <c:v>0.12</c:v>
                </c:pt>
                <c:pt idx="6">
                  <c:v>0.13</c:v>
                </c:pt>
              </c:numCache>
            </c:numRef>
          </c:val>
          <c:extLst>
            <c:ext xmlns:c16="http://schemas.microsoft.com/office/drawing/2014/chart" uri="{C3380CC4-5D6E-409C-BE32-E72D297353CC}">
              <c16:uniqueId val="{00000015-BA7A-4BDD-B171-711A4A7D0562}"/>
            </c:ext>
          </c:extLst>
        </c:ser>
        <c:ser>
          <c:idx val="5"/>
          <c:order val="5"/>
          <c:tx>
            <c:strRef>
              <c:f>Sheet1!$H$1</c:f>
              <c:strCache>
                <c:ptCount val="1"/>
                <c:pt idx="0">
                  <c:v>6</c:v>
                </c:pt>
              </c:strCache>
            </c:strRef>
          </c:tx>
          <c:spPr>
            <a:solidFill>
              <a:srgbClr val="F79646"/>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Sheet1!$H$2:$H$8</c:f>
              <c:numCache>
                <c:formatCode>0%</c:formatCode>
                <c:ptCount val="7"/>
                <c:pt idx="0">
                  <c:v>0.12</c:v>
                </c:pt>
                <c:pt idx="1">
                  <c:v>0.08</c:v>
                </c:pt>
                <c:pt idx="2">
                  <c:v>0.1</c:v>
                </c:pt>
                <c:pt idx="3">
                  <c:v>0.06</c:v>
                </c:pt>
                <c:pt idx="4">
                  <c:v>0.1</c:v>
                </c:pt>
                <c:pt idx="5">
                  <c:v>7.0000000000000007E-2</c:v>
                </c:pt>
                <c:pt idx="6">
                  <c:v>0.08</c:v>
                </c:pt>
              </c:numCache>
            </c:numRef>
          </c:val>
          <c:extLst>
            <c:ext xmlns:c16="http://schemas.microsoft.com/office/drawing/2014/chart" uri="{C3380CC4-5D6E-409C-BE32-E72D297353CC}">
              <c16:uniqueId val="{00000018-BA7A-4BDD-B171-711A4A7D0562}"/>
            </c:ext>
          </c:extLst>
        </c:ser>
        <c:ser>
          <c:idx val="6"/>
          <c:order val="6"/>
          <c:tx>
            <c:strRef>
              <c:f>Sheet1!$I$1</c:f>
              <c:strCache>
                <c:ptCount val="1"/>
                <c:pt idx="0">
                  <c:v>7</c:v>
                </c:pt>
              </c:strCache>
            </c:strRef>
          </c:tx>
          <c:spPr>
            <a:solidFill>
              <a:srgbClr val="F79646">
                <a:lumMod val="75000"/>
              </a:srgbClr>
            </a:solidFill>
          </c:spPr>
          <c:invertIfNegative val="0"/>
          <c:dPt>
            <c:idx val="0"/>
            <c:invertIfNegative val="0"/>
            <c:bubble3D val="0"/>
            <c:extLst>
              <c:ext xmlns:c16="http://schemas.microsoft.com/office/drawing/2014/chart" uri="{C3380CC4-5D6E-409C-BE32-E72D297353CC}">
                <c16:uniqueId val="{00000000-E750-4E92-8D3D-FC5A3206EF19}"/>
              </c:ext>
            </c:extLst>
          </c:dPt>
          <c:dPt>
            <c:idx val="1"/>
            <c:invertIfNegative val="0"/>
            <c:bubble3D val="0"/>
            <c:extLst>
              <c:ext xmlns:c16="http://schemas.microsoft.com/office/drawing/2014/chart" uri="{C3380CC4-5D6E-409C-BE32-E72D297353CC}">
                <c16:uniqueId val="{00000001-E750-4E92-8D3D-FC5A3206EF19}"/>
              </c:ext>
            </c:extLst>
          </c:dPt>
          <c:dPt>
            <c:idx val="2"/>
            <c:invertIfNegative val="0"/>
            <c:bubble3D val="0"/>
            <c:extLst>
              <c:ext xmlns:c16="http://schemas.microsoft.com/office/drawing/2014/chart" uri="{C3380CC4-5D6E-409C-BE32-E72D297353CC}">
                <c16:uniqueId val="{0000001C-BA7A-4BDD-B171-711A4A7D0562}"/>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Sheet1!$I$2:$I$8</c:f>
              <c:numCache>
                <c:formatCode>0%</c:formatCode>
                <c:ptCount val="7"/>
                <c:pt idx="0">
                  <c:v>0.08</c:v>
                </c:pt>
                <c:pt idx="1">
                  <c:v>7.0000000000000007E-2</c:v>
                </c:pt>
                <c:pt idx="2">
                  <c:v>7.0000000000000007E-2</c:v>
                </c:pt>
                <c:pt idx="3">
                  <c:v>0.06</c:v>
                </c:pt>
                <c:pt idx="4">
                  <c:v>0.14000000000000001</c:v>
                </c:pt>
                <c:pt idx="5">
                  <c:v>7.0000000000000007E-2</c:v>
                </c:pt>
                <c:pt idx="6">
                  <c:v>7.0000000000000007E-2</c:v>
                </c:pt>
              </c:numCache>
            </c:numRef>
          </c:val>
          <c:extLst>
            <c:ext xmlns:c16="http://schemas.microsoft.com/office/drawing/2014/chart" uri="{C3380CC4-5D6E-409C-BE32-E72D297353CC}">
              <c16:uniqueId val="{0000001F-BA7A-4BDD-B171-711A4A7D0562}"/>
            </c:ext>
          </c:extLst>
        </c:ser>
        <c:ser>
          <c:idx val="7"/>
          <c:order val="7"/>
          <c:tx>
            <c:strRef>
              <c:f>Sheet1!$J$1</c:f>
              <c:strCache>
                <c:ptCount val="1"/>
                <c:pt idx="0">
                  <c:v>8</c:v>
                </c:pt>
              </c:strCache>
            </c:strRef>
          </c:tx>
          <c:spPr>
            <a:solidFill>
              <a:srgbClr val="F79646">
                <a:lumMod val="50000"/>
              </a:srgbClr>
            </a:solidFill>
          </c:spPr>
          <c:invertIfNegative val="0"/>
          <c:dPt>
            <c:idx val="0"/>
            <c:invertIfNegative val="0"/>
            <c:bubble3D val="0"/>
            <c:extLst>
              <c:ext xmlns:c16="http://schemas.microsoft.com/office/drawing/2014/chart" uri="{C3380CC4-5D6E-409C-BE32-E72D297353CC}">
                <c16:uniqueId val="{00000025-BA7A-4BDD-B171-711A4A7D0562}"/>
              </c:ext>
            </c:extLst>
          </c:dPt>
          <c:dPt>
            <c:idx val="1"/>
            <c:invertIfNegative val="0"/>
            <c:bubble3D val="0"/>
            <c:extLst>
              <c:ext xmlns:c16="http://schemas.microsoft.com/office/drawing/2014/chart" uri="{C3380CC4-5D6E-409C-BE32-E72D297353CC}">
                <c16:uniqueId val="{00000007-CF41-4FC6-B28F-5646463AF661}"/>
              </c:ext>
            </c:extLst>
          </c:dPt>
          <c:dPt>
            <c:idx val="2"/>
            <c:invertIfNegative val="0"/>
            <c:bubble3D val="0"/>
            <c:extLst>
              <c:ext xmlns:c16="http://schemas.microsoft.com/office/drawing/2014/chart" uri="{C3380CC4-5D6E-409C-BE32-E72D297353CC}">
                <c16:uniqueId val="{00000013-CF41-4FC6-B28F-5646463AF661}"/>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Sheet1!$J$2:$J$8</c:f>
              <c:numCache>
                <c:formatCode>0%</c:formatCode>
                <c:ptCount val="7"/>
                <c:pt idx="0">
                  <c:v>0.1</c:v>
                </c:pt>
                <c:pt idx="1">
                  <c:v>0.04</c:v>
                </c:pt>
                <c:pt idx="2">
                  <c:v>0.05</c:v>
                </c:pt>
                <c:pt idx="3">
                  <c:v>0.04</c:v>
                </c:pt>
                <c:pt idx="4">
                  <c:v>0.05</c:v>
                </c:pt>
                <c:pt idx="5">
                  <c:v>0.05</c:v>
                </c:pt>
                <c:pt idx="6">
                  <c:v>0.06</c:v>
                </c:pt>
              </c:numCache>
            </c:numRef>
          </c:val>
          <c:extLst>
            <c:ext xmlns:c16="http://schemas.microsoft.com/office/drawing/2014/chart" uri="{C3380CC4-5D6E-409C-BE32-E72D297353CC}">
              <c16:uniqueId val="{00000026-BA7A-4BDD-B171-711A4A7D0562}"/>
            </c:ext>
          </c:extLst>
        </c:ser>
        <c:ser>
          <c:idx val="8"/>
          <c:order val="8"/>
          <c:tx>
            <c:strRef>
              <c:f>Sheet1!$K$1</c:f>
              <c:strCache>
                <c:ptCount val="1"/>
                <c:pt idx="0">
                  <c:v>9</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2C-BA7A-4BDD-B171-711A4A7D0562}"/>
              </c:ext>
            </c:extLst>
          </c:dPt>
          <c:dPt>
            <c:idx val="1"/>
            <c:invertIfNegative val="0"/>
            <c:bubble3D val="0"/>
            <c:extLst>
              <c:ext xmlns:c16="http://schemas.microsoft.com/office/drawing/2014/chart" uri="{C3380CC4-5D6E-409C-BE32-E72D297353CC}">
                <c16:uniqueId val="{00000028-BA7A-4BDD-B171-711A4A7D0562}"/>
              </c:ext>
            </c:extLst>
          </c:dPt>
          <c:dPt>
            <c:idx val="2"/>
            <c:invertIfNegative val="0"/>
            <c:bubble3D val="0"/>
            <c:extLst>
              <c:ext xmlns:c16="http://schemas.microsoft.com/office/drawing/2014/chart" uri="{C3380CC4-5D6E-409C-BE32-E72D297353CC}">
                <c16:uniqueId val="{00000014-CF41-4FC6-B28F-5646463AF661}"/>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Sheet1!$K$2:$K$8</c:f>
              <c:numCache>
                <c:formatCode>0%</c:formatCode>
                <c:ptCount val="7"/>
                <c:pt idx="0">
                  <c:v>0.04</c:v>
                </c:pt>
                <c:pt idx="1">
                  <c:v>0.02</c:v>
                </c:pt>
                <c:pt idx="2">
                  <c:v>0.02</c:v>
                </c:pt>
                <c:pt idx="3">
                  <c:v>0.01</c:v>
                </c:pt>
                <c:pt idx="4">
                  <c:v>0.02</c:v>
                </c:pt>
                <c:pt idx="5">
                  <c:v>0.01</c:v>
                </c:pt>
                <c:pt idx="6">
                  <c:v>0.01</c:v>
                </c:pt>
              </c:numCache>
            </c:numRef>
          </c:val>
          <c:extLst>
            <c:ext xmlns:c16="http://schemas.microsoft.com/office/drawing/2014/chart" uri="{C3380CC4-5D6E-409C-BE32-E72D297353CC}">
              <c16:uniqueId val="{0000002D-BA7A-4BDD-B171-711A4A7D0562}"/>
            </c:ext>
          </c:extLst>
        </c:ser>
        <c:ser>
          <c:idx val="9"/>
          <c:order val="9"/>
          <c:tx>
            <c:strRef>
              <c:f>Sheet1!$L$1</c:f>
              <c:strCache>
                <c:ptCount val="1"/>
                <c:pt idx="0">
                  <c:v>10</c:v>
                </c:pt>
              </c:strCache>
            </c:strRef>
          </c:tx>
          <c:spPr>
            <a:solidFill>
              <a:srgbClr val="C00000"/>
            </a:solidFill>
          </c:spPr>
          <c:invertIfNegative val="0"/>
          <c:dPt>
            <c:idx val="0"/>
            <c:invertIfNegative val="0"/>
            <c:bubble3D val="0"/>
            <c:extLst>
              <c:ext xmlns:c16="http://schemas.microsoft.com/office/drawing/2014/chart" uri="{C3380CC4-5D6E-409C-BE32-E72D297353CC}">
                <c16:uniqueId val="{0000002F-BA7A-4BDD-B171-711A4A7D0562}"/>
              </c:ext>
            </c:extLst>
          </c:dPt>
          <c:dPt>
            <c:idx val="1"/>
            <c:invertIfNegative val="0"/>
            <c:bubble3D val="0"/>
            <c:extLst>
              <c:ext xmlns:c16="http://schemas.microsoft.com/office/drawing/2014/chart" uri="{C3380CC4-5D6E-409C-BE32-E72D297353CC}">
                <c16:uniqueId val="{00000009-CF41-4FC6-B28F-5646463AF661}"/>
              </c:ext>
            </c:extLst>
          </c:dPt>
          <c:dPt>
            <c:idx val="2"/>
            <c:invertIfNegative val="0"/>
            <c:bubble3D val="0"/>
            <c:extLst>
              <c:ext xmlns:c16="http://schemas.microsoft.com/office/drawing/2014/chart" uri="{C3380CC4-5D6E-409C-BE32-E72D297353CC}">
                <c16:uniqueId val="{00000033-BA7A-4BDD-B171-711A4A7D0562}"/>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Sheet1!$L$2:$L$8</c:f>
              <c:numCache>
                <c:formatCode>0%</c:formatCode>
                <c:ptCount val="7"/>
                <c:pt idx="0">
                  <c:v>0.04</c:v>
                </c:pt>
                <c:pt idx="1">
                  <c:v>0.01</c:v>
                </c:pt>
                <c:pt idx="2">
                  <c:v>0.03</c:v>
                </c:pt>
                <c:pt idx="3">
                  <c:v>0.01</c:v>
                </c:pt>
                <c:pt idx="4">
                  <c:v>0.02</c:v>
                </c:pt>
                <c:pt idx="5">
                  <c:v>0.01</c:v>
                </c:pt>
                <c:pt idx="6">
                  <c:v>0.02</c:v>
                </c:pt>
              </c:numCache>
            </c:numRef>
          </c:val>
          <c:extLst>
            <c:ext xmlns:c16="http://schemas.microsoft.com/office/drawing/2014/chart" uri="{C3380CC4-5D6E-409C-BE32-E72D297353CC}">
              <c16:uniqueId val="{00000034-BA7A-4BDD-B171-711A4A7D0562}"/>
            </c:ext>
          </c:extLst>
        </c:ser>
        <c:dLbls>
          <c:dLblPos val="ctr"/>
          <c:showLegendKey val="0"/>
          <c:showVal val="1"/>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27712449736886335"/>
          <c:y val="2.0697795405089306E-4"/>
          <c:w val="0.48914531857752036"/>
          <c:h val="0.11082581017253887"/>
        </c:manualLayout>
      </c:layout>
      <c:overlay val="0"/>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05878426879108"/>
          <c:y val="8.9399028653548485E-2"/>
          <c:w val="0.72147194536612691"/>
          <c:h val="0.77371271027818356"/>
        </c:manualLayout>
      </c:layout>
      <c:barChart>
        <c:barDir val="bar"/>
        <c:grouping val="percentStacked"/>
        <c:varyColors val="0"/>
        <c:ser>
          <c:idx val="0"/>
          <c:order val="0"/>
          <c:tx>
            <c:strRef>
              <c:f>Sheet1!$C$1</c:f>
              <c:strCache>
                <c:ptCount val="1"/>
                <c:pt idx="0">
                  <c:v>1</c:v>
                </c:pt>
              </c:strCache>
            </c:strRef>
          </c:tx>
          <c:spPr>
            <a:solidFill>
              <a:srgbClr val="00B05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0.1</c:v>
                </c:pt>
                <c:pt idx="1">
                  <c:v>0.06</c:v>
                </c:pt>
                <c:pt idx="2">
                  <c:v>0.09</c:v>
                </c:pt>
                <c:pt idx="3">
                  <c:v>0.1</c:v>
                </c:pt>
                <c:pt idx="4">
                  <c:v>0.1</c:v>
                </c:pt>
                <c:pt idx="5">
                  <c:v>0.14000000000000001</c:v>
                </c:pt>
                <c:pt idx="6">
                  <c:v>0.15</c:v>
                </c:pt>
                <c:pt idx="7">
                  <c:v>0.18</c:v>
                </c:pt>
              </c:numCache>
            </c:numRef>
          </c:val>
          <c:extLst>
            <c:ext xmlns:c16="http://schemas.microsoft.com/office/drawing/2014/chart" uri="{C3380CC4-5D6E-409C-BE32-E72D297353CC}">
              <c16:uniqueId val="{00000003-BA7A-4BDD-B171-711A4A7D0562}"/>
            </c:ext>
          </c:extLst>
        </c:ser>
        <c:ser>
          <c:idx val="1"/>
          <c:order val="1"/>
          <c:tx>
            <c:strRef>
              <c:f>Sheet1!$D$1</c:f>
              <c:strCache>
                <c:ptCount val="1"/>
                <c:pt idx="0">
                  <c:v>2</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0.14000000000000001</c:v>
                </c:pt>
                <c:pt idx="1">
                  <c:v>0.19</c:v>
                </c:pt>
                <c:pt idx="2">
                  <c:v>0.18</c:v>
                </c:pt>
                <c:pt idx="3">
                  <c:v>0.21</c:v>
                </c:pt>
                <c:pt idx="4">
                  <c:v>0.23</c:v>
                </c:pt>
                <c:pt idx="5">
                  <c:v>0.26</c:v>
                </c:pt>
                <c:pt idx="6">
                  <c:v>0.19</c:v>
                </c:pt>
                <c:pt idx="7">
                  <c:v>0.36</c:v>
                </c:pt>
              </c:numCache>
            </c:numRef>
          </c:val>
          <c:extLst>
            <c:ext xmlns:c16="http://schemas.microsoft.com/office/drawing/2014/chart" uri="{C3380CC4-5D6E-409C-BE32-E72D297353CC}">
              <c16:uniqueId val="{00000007-BA7A-4BDD-B171-711A4A7D0562}"/>
            </c:ext>
          </c:extLst>
        </c:ser>
        <c:ser>
          <c:idx val="2"/>
          <c:order val="2"/>
          <c:tx>
            <c:strRef>
              <c:f>Sheet1!$E$1</c:f>
              <c:strCache>
                <c:ptCount val="1"/>
                <c:pt idx="0">
                  <c:v>3</c:v>
                </c:pt>
              </c:strCache>
            </c:strRef>
          </c:tx>
          <c:spPr>
            <a:solidFill>
              <a:srgbClr val="CCFF33"/>
            </a:solidFill>
          </c:spPr>
          <c:invertIfNegative val="0"/>
          <c:dPt>
            <c:idx val="0"/>
            <c:invertIfNegative val="0"/>
            <c:bubble3D val="0"/>
            <c:extLst>
              <c:ext xmlns:c16="http://schemas.microsoft.com/office/drawing/2014/chart" uri="{C3380CC4-5D6E-409C-BE32-E72D297353CC}">
                <c16:uniqueId val="{0000000D-BA7A-4BDD-B171-711A4A7D0562}"/>
              </c:ext>
            </c:extLst>
          </c:dPt>
          <c:dPt>
            <c:idx val="1"/>
            <c:invertIfNegative val="0"/>
            <c:bubble3D val="0"/>
            <c:extLst>
              <c:ext xmlns:c16="http://schemas.microsoft.com/office/drawing/2014/chart" uri="{C3380CC4-5D6E-409C-BE32-E72D297353CC}">
                <c16:uniqueId val="{00000009-BA7A-4BDD-B171-711A4A7D0562}"/>
              </c:ext>
            </c:extLst>
          </c:dPt>
          <c:dPt>
            <c:idx val="2"/>
            <c:invertIfNegative val="0"/>
            <c:bubble3D val="0"/>
            <c:extLst>
              <c:ext xmlns:c16="http://schemas.microsoft.com/office/drawing/2014/chart" uri="{C3380CC4-5D6E-409C-BE32-E72D297353CC}">
                <c16:uniqueId val="{0000000B-BA7A-4BDD-B171-711A4A7D0562}"/>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0.18</c:v>
                </c:pt>
                <c:pt idx="1">
                  <c:v>0.23</c:v>
                </c:pt>
                <c:pt idx="2">
                  <c:v>0.22</c:v>
                </c:pt>
                <c:pt idx="3">
                  <c:v>0.24</c:v>
                </c:pt>
                <c:pt idx="4">
                  <c:v>0.23</c:v>
                </c:pt>
                <c:pt idx="5">
                  <c:v>0.18</c:v>
                </c:pt>
                <c:pt idx="6">
                  <c:v>0.24</c:v>
                </c:pt>
                <c:pt idx="7">
                  <c:v>0</c:v>
                </c:pt>
              </c:numCache>
            </c:numRef>
          </c:val>
          <c:extLst>
            <c:ext xmlns:c16="http://schemas.microsoft.com/office/drawing/2014/chart" uri="{C3380CC4-5D6E-409C-BE32-E72D297353CC}">
              <c16:uniqueId val="{0000000E-BA7A-4BDD-B171-711A4A7D0562}"/>
            </c:ext>
          </c:extLst>
        </c:ser>
        <c:ser>
          <c:idx val="3"/>
          <c:order val="3"/>
          <c:tx>
            <c:strRef>
              <c:f>Sheet1!$F$1</c:f>
              <c:strCache>
                <c:ptCount val="1"/>
                <c:pt idx="0">
                  <c:v>4</c:v>
                </c:pt>
              </c:strCache>
            </c:strRef>
          </c:tx>
          <c:spPr>
            <a:solidFill>
              <a:srgbClr val="FFFF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Sheet1!$F$2:$F$9</c:f>
              <c:numCache>
                <c:formatCode>0%</c:formatCode>
                <c:ptCount val="8"/>
                <c:pt idx="0">
                  <c:v>0.12</c:v>
                </c:pt>
                <c:pt idx="1">
                  <c:v>0.12</c:v>
                </c:pt>
                <c:pt idx="2">
                  <c:v>0.13</c:v>
                </c:pt>
                <c:pt idx="3">
                  <c:v>0.12</c:v>
                </c:pt>
                <c:pt idx="4">
                  <c:v>0.13</c:v>
                </c:pt>
                <c:pt idx="5">
                  <c:v>0.11</c:v>
                </c:pt>
                <c:pt idx="6">
                  <c:v>0.11</c:v>
                </c:pt>
                <c:pt idx="7">
                  <c:v>0</c:v>
                </c:pt>
              </c:numCache>
            </c:numRef>
          </c:val>
          <c:extLst>
            <c:ext xmlns:c16="http://schemas.microsoft.com/office/drawing/2014/chart" uri="{C3380CC4-5D6E-409C-BE32-E72D297353CC}">
              <c16:uniqueId val="{00000011-BA7A-4BDD-B171-711A4A7D0562}"/>
            </c:ext>
          </c:extLst>
        </c:ser>
        <c:ser>
          <c:idx val="4"/>
          <c:order val="4"/>
          <c:tx>
            <c:strRef>
              <c:f>Sheet1!$G$1</c:f>
              <c:strCache>
                <c:ptCount val="1"/>
                <c:pt idx="0">
                  <c:v>5</c:v>
                </c:pt>
              </c:strCache>
            </c:strRef>
          </c:tx>
          <c:spPr>
            <a:solidFill>
              <a:srgbClr val="FFC00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Sheet1!$G$2:$G$9</c:f>
              <c:numCache>
                <c:formatCode>0%</c:formatCode>
                <c:ptCount val="8"/>
                <c:pt idx="0">
                  <c:v>0.18</c:v>
                </c:pt>
                <c:pt idx="1">
                  <c:v>0.14000000000000001</c:v>
                </c:pt>
                <c:pt idx="2">
                  <c:v>0.15</c:v>
                </c:pt>
                <c:pt idx="3">
                  <c:v>0.11</c:v>
                </c:pt>
                <c:pt idx="4">
                  <c:v>0.12</c:v>
                </c:pt>
                <c:pt idx="5">
                  <c:v>0.12</c:v>
                </c:pt>
                <c:pt idx="6">
                  <c:v>0.09</c:v>
                </c:pt>
                <c:pt idx="7">
                  <c:v>0.18</c:v>
                </c:pt>
              </c:numCache>
            </c:numRef>
          </c:val>
          <c:extLst>
            <c:ext xmlns:c16="http://schemas.microsoft.com/office/drawing/2014/chart" uri="{C3380CC4-5D6E-409C-BE32-E72D297353CC}">
              <c16:uniqueId val="{00000015-BA7A-4BDD-B171-711A4A7D0562}"/>
            </c:ext>
          </c:extLst>
        </c:ser>
        <c:ser>
          <c:idx val="5"/>
          <c:order val="5"/>
          <c:tx>
            <c:strRef>
              <c:f>Sheet1!$H$1</c:f>
              <c:strCache>
                <c:ptCount val="1"/>
                <c:pt idx="0">
                  <c:v>6</c:v>
                </c:pt>
              </c:strCache>
            </c:strRef>
          </c:tx>
          <c:spPr>
            <a:solidFill>
              <a:srgbClr val="F79646">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Sheet1!$H$2:$H$9</c:f>
              <c:numCache>
                <c:formatCode>0%</c:formatCode>
                <c:ptCount val="8"/>
                <c:pt idx="0">
                  <c:v>0.09</c:v>
                </c:pt>
                <c:pt idx="1">
                  <c:v>0.09</c:v>
                </c:pt>
                <c:pt idx="2">
                  <c:v>0.06</c:v>
                </c:pt>
                <c:pt idx="3">
                  <c:v>0.08</c:v>
                </c:pt>
                <c:pt idx="4">
                  <c:v>0.08</c:v>
                </c:pt>
                <c:pt idx="5">
                  <c:v>0.05</c:v>
                </c:pt>
                <c:pt idx="6">
                  <c:v>7.0000000000000007E-2</c:v>
                </c:pt>
                <c:pt idx="7">
                  <c:v>0.09</c:v>
                </c:pt>
              </c:numCache>
            </c:numRef>
          </c:val>
          <c:extLst>
            <c:ext xmlns:c16="http://schemas.microsoft.com/office/drawing/2014/chart" uri="{C3380CC4-5D6E-409C-BE32-E72D297353CC}">
              <c16:uniqueId val="{00000018-BA7A-4BDD-B171-711A4A7D0562}"/>
            </c:ext>
          </c:extLst>
        </c:ser>
        <c:ser>
          <c:idx val="6"/>
          <c:order val="6"/>
          <c:tx>
            <c:strRef>
              <c:f>Sheet1!$I$1</c:f>
              <c:strCache>
                <c:ptCount val="1"/>
                <c:pt idx="0">
                  <c:v>7</c:v>
                </c:pt>
              </c:strCache>
            </c:strRef>
          </c:tx>
          <c:spPr>
            <a:solidFill>
              <a:srgbClr val="F79646"/>
            </a:solidFill>
          </c:spPr>
          <c:invertIfNegative val="0"/>
          <c:dPt>
            <c:idx val="0"/>
            <c:invertIfNegative val="0"/>
            <c:bubble3D val="0"/>
            <c:extLst>
              <c:ext xmlns:c16="http://schemas.microsoft.com/office/drawing/2014/chart" uri="{C3380CC4-5D6E-409C-BE32-E72D297353CC}">
                <c16:uniqueId val="{00000000-E750-4E92-8D3D-FC5A3206EF19}"/>
              </c:ext>
            </c:extLst>
          </c:dPt>
          <c:dPt>
            <c:idx val="1"/>
            <c:invertIfNegative val="0"/>
            <c:bubble3D val="0"/>
            <c:extLst>
              <c:ext xmlns:c16="http://schemas.microsoft.com/office/drawing/2014/chart" uri="{C3380CC4-5D6E-409C-BE32-E72D297353CC}">
                <c16:uniqueId val="{00000001-E750-4E92-8D3D-FC5A3206EF19}"/>
              </c:ext>
            </c:extLst>
          </c:dPt>
          <c:dPt>
            <c:idx val="2"/>
            <c:invertIfNegative val="0"/>
            <c:bubble3D val="0"/>
            <c:extLst>
              <c:ext xmlns:c16="http://schemas.microsoft.com/office/drawing/2014/chart" uri="{C3380CC4-5D6E-409C-BE32-E72D297353CC}">
                <c16:uniqueId val="{0000001C-BA7A-4BDD-B171-711A4A7D0562}"/>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Sheet1!$I$2:$I$9</c:f>
              <c:numCache>
                <c:formatCode>0%</c:formatCode>
                <c:ptCount val="8"/>
                <c:pt idx="0">
                  <c:v>0.09</c:v>
                </c:pt>
                <c:pt idx="1">
                  <c:v>0.08</c:v>
                </c:pt>
                <c:pt idx="2">
                  <c:v>0.08</c:v>
                </c:pt>
                <c:pt idx="3">
                  <c:v>0.06</c:v>
                </c:pt>
                <c:pt idx="4">
                  <c:v>0.05</c:v>
                </c:pt>
                <c:pt idx="5">
                  <c:v>0.06</c:v>
                </c:pt>
                <c:pt idx="6">
                  <c:v>0.13</c:v>
                </c:pt>
                <c:pt idx="7">
                  <c:v>0</c:v>
                </c:pt>
              </c:numCache>
            </c:numRef>
          </c:val>
          <c:extLst>
            <c:ext xmlns:c16="http://schemas.microsoft.com/office/drawing/2014/chart" uri="{C3380CC4-5D6E-409C-BE32-E72D297353CC}">
              <c16:uniqueId val="{0000001F-BA7A-4BDD-B171-711A4A7D0562}"/>
            </c:ext>
          </c:extLst>
        </c:ser>
        <c:ser>
          <c:idx val="7"/>
          <c:order val="7"/>
          <c:tx>
            <c:strRef>
              <c:f>Sheet1!$J$1</c:f>
              <c:strCache>
                <c:ptCount val="1"/>
                <c:pt idx="0">
                  <c:v>8</c:v>
                </c:pt>
              </c:strCache>
            </c:strRef>
          </c:tx>
          <c:spPr>
            <a:solidFill>
              <a:srgbClr val="F79646">
                <a:lumMod val="50000"/>
              </a:srgbClr>
            </a:solidFill>
          </c:spPr>
          <c:invertIfNegative val="0"/>
          <c:dPt>
            <c:idx val="0"/>
            <c:invertIfNegative val="0"/>
            <c:bubble3D val="0"/>
            <c:extLst>
              <c:ext xmlns:c16="http://schemas.microsoft.com/office/drawing/2014/chart" uri="{C3380CC4-5D6E-409C-BE32-E72D297353CC}">
                <c16:uniqueId val="{00000025-BA7A-4BDD-B171-711A4A7D0562}"/>
              </c:ext>
            </c:extLst>
          </c:dPt>
          <c:dPt>
            <c:idx val="1"/>
            <c:invertIfNegative val="0"/>
            <c:bubble3D val="0"/>
            <c:extLst>
              <c:ext xmlns:c16="http://schemas.microsoft.com/office/drawing/2014/chart" uri="{C3380CC4-5D6E-409C-BE32-E72D297353CC}">
                <c16:uniqueId val="{00000007-CF41-4FC6-B28F-5646463AF661}"/>
              </c:ext>
            </c:extLst>
          </c:dPt>
          <c:dPt>
            <c:idx val="2"/>
            <c:invertIfNegative val="0"/>
            <c:bubble3D val="0"/>
            <c:extLst>
              <c:ext xmlns:c16="http://schemas.microsoft.com/office/drawing/2014/chart" uri="{C3380CC4-5D6E-409C-BE32-E72D297353CC}">
                <c16:uniqueId val="{00000013-CF41-4FC6-B28F-5646463AF661}"/>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Sheet1!$J$2:$J$9</c:f>
              <c:numCache>
                <c:formatCode>0%</c:formatCode>
                <c:ptCount val="8"/>
                <c:pt idx="0">
                  <c:v>0.06</c:v>
                </c:pt>
                <c:pt idx="1">
                  <c:v>0.06</c:v>
                </c:pt>
                <c:pt idx="2">
                  <c:v>0.05</c:v>
                </c:pt>
                <c:pt idx="3">
                  <c:v>0.05</c:v>
                </c:pt>
                <c:pt idx="4">
                  <c:v>0.05</c:v>
                </c:pt>
                <c:pt idx="5">
                  <c:v>0.04</c:v>
                </c:pt>
                <c:pt idx="6">
                  <c:v>0.02</c:v>
                </c:pt>
                <c:pt idx="7">
                  <c:v>0.09</c:v>
                </c:pt>
              </c:numCache>
            </c:numRef>
          </c:val>
          <c:extLst>
            <c:ext xmlns:c16="http://schemas.microsoft.com/office/drawing/2014/chart" uri="{C3380CC4-5D6E-409C-BE32-E72D297353CC}">
              <c16:uniqueId val="{00000026-BA7A-4BDD-B171-711A4A7D0562}"/>
            </c:ext>
          </c:extLst>
        </c:ser>
        <c:ser>
          <c:idx val="8"/>
          <c:order val="8"/>
          <c:tx>
            <c:strRef>
              <c:f>Sheet1!$K$1</c:f>
              <c:strCache>
                <c:ptCount val="1"/>
                <c:pt idx="0">
                  <c:v>9</c:v>
                </c:pt>
              </c:strCache>
            </c:strRef>
          </c:tx>
          <c:spPr>
            <a:solidFill>
              <a:srgbClr val="FF0000"/>
            </a:solidFill>
          </c:spPr>
          <c:invertIfNegative val="0"/>
          <c:dPt>
            <c:idx val="0"/>
            <c:invertIfNegative val="0"/>
            <c:bubble3D val="0"/>
            <c:extLst>
              <c:ext xmlns:c16="http://schemas.microsoft.com/office/drawing/2014/chart" uri="{C3380CC4-5D6E-409C-BE32-E72D297353CC}">
                <c16:uniqueId val="{0000002C-BA7A-4BDD-B171-711A4A7D0562}"/>
              </c:ext>
            </c:extLst>
          </c:dPt>
          <c:dPt>
            <c:idx val="1"/>
            <c:invertIfNegative val="0"/>
            <c:bubble3D val="0"/>
            <c:extLst>
              <c:ext xmlns:c16="http://schemas.microsoft.com/office/drawing/2014/chart" uri="{C3380CC4-5D6E-409C-BE32-E72D297353CC}">
                <c16:uniqueId val="{00000028-BA7A-4BDD-B171-711A4A7D0562}"/>
              </c:ext>
            </c:extLst>
          </c:dPt>
          <c:dPt>
            <c:idx val="2"/>
            <c:invertIfNegative val="0"/>
            <c:bubble3D val="0"/>
            <c:extLst>
              <c:ext xmlns:c16="http://schemas.microsoft.com/office/drawing/2014/chart" uri="{C3380CC4-5D6E-409C-BE32-E72D297353CC}">
                <c16:uniqueId val="{00000014-CF41-4FC6-B28F-5646463AF661}"/>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Sheet1!$K$2:$K$9</c:f>
              <c:numCache>
                <c:formatCode>0%</c:formatCode>
                <c:ptCount val="8"/>
                <c:pt idx="0">
                  <c:v>0.02</c:v>
                </c:pt>
                <c:pt idx="1">
                  <c:v>0.02</c:v>
                </c:pt>
                <c:pt idx="2">
                  <c:v>0.02</c:v>
                </c:pt>
                <c:pt idx="3">
                  <c:v>0.01</c:v>
                </c:pt>
                <c:pt idx="4">
                  <c:v>0.01</c:v>
                </c:pt>
                <c:pt idx="5">
                  <c:v>0.02</c:v>
                </c:pt>
                <c:pt idx="6">
                  <c:v>0</c:v>
                </c:pt>
                <c:pt idx="7">
                  <c:v>0</c:v>
                </c:pt>
              </c:numCache>
            </c:numRef>
          </c:val>
          <c:extLst>
            <c:ext xmlns:c16="http://schemas.microsoft.com/office/drawing/2014/chart" uri="{C3380CC4-5D6E-409C-BE32-E72D297353CC}">
              <c16:uniqueId val="{0000002D-BA7A-4BDD-B171-711A4A7D0562}"/>
            </c:ext>
          </c:extLst>
        </c:ser>
        <c:ser>
          <c:idx val="9"/>
          <c:order val="9"/>
          <c:tx>
            <c:strRef>
              <c:f>Sheet1!$L$1</c:f>
              <c:strCache>
                <c:ptCount val="1"/>
                <c:pt idx="0">
                  <c:v>10</c:v>
                </c:pt>
              </c:strCache>
            </c:strRef>
          </c:tx>
          <c:spPr>
            <a:solidFill>
              <a:srgbClr val="C00000"/>
            </a:solidFill>
          </c:spPr>
          <c:invertIfNegative val="0"/>
          <c:dPt>
            <c:idx val="0"/>
            <c:invertIfNegative val="0"/>
            <c:bubble3D val="0"/>
            <c:extLst>
              <c:ext xmlns:c16="http://schemas.microsoft.com/office/drawing/2014/chart" uri="{C3380CC4-5D6E-409C-BE32-E72D297353CC}">
                <c16:uniqueId val="{0000002F-BA7A-4BDD-B171-711A4A7D0562}"/>
              </c:ext>
            </c:extLst>
          </c:dPt>
          <c:dPt>
            <c:idx val="1"/>
            <c:invertIfNegative val="0"/>
            <c:bubble3D val="0"/>
            <c:extLst>
              <c:ext xmlns:c16="http://schemas.microsoft.com/office/drawing/2014/chart" uri="{C3380CC4-5D6E-409C-BE32-E72D297353CC}">
                <c16:uniqueId val="{00000009-CF41-4FC6-B28F-5646463AF661}"/>
              </c:ext>
            </c:extLst>
          </c:dPt>
          <c:dPt>
            <c:idx val="2"/>
            <c:invertIfNegative val="0"/>
            <c:bubble3D val="0"/>
            <c:extLst>
              <c:ext xmlns:c16="http://schemas.microsoft.com/office/drawing/2014/chart" uri="{C3380CC4-5D6E-409C-BE32-E72D297353CC}">
                <c16:uniqueId val="{00000033-BA7A-4BDD-B171-711A4A7D0562}"/>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Sheet1!$L$2:$L$9</c:f>
              <c:numCache>
                <c:formatCode>0%</c:formatCode>
                <c:ptCount val="8"/>
                <c:pt idx="0">
                  <c:v>0.02</c:v>
                </c:pt>
                <c:pt idx="1">
                  <c:v>0.02</c:v>
                </c:pt>
                <c:pt idx="2">
                  <c:v>0.01</c:v>
                </c:pt>
                <c:pt idx="3">
                  <c:v>0.01</c:v>
                </c:pt>
                <c:pt idx="4">
                  <c:v>0</c:v>
                </c:pt>
                <c:pt idx="5">
                  <c:v>0.01</c:v>
                </c:pt>
                <c:pt idx="6">
                  <c:v>0</c:v>
                </c:pt>
                <c:pt idx="7">
                  <c:v>0.09</c:v>
                </c:pt>
              </c:numCache>
            </c:numRef>
          </c:val>
          <c:extLst>
            <c:ext xmlns:c16="http://schemas.microsoft.com/office/drawing/2014/chart" uri="{C3380CC4-5D6E-409C-BE32-E72D297353CC}">
              <c16:uniqueId val="{00000034-BA7A-4BDD-B171-711A4A7D0562}"/>
            </c:ext>
          </c:extLst>
        </c:ser>
        <c:dLbls>
          <c:dLblPos val="ctr"/>
          <c:showLegendKey val="0"/>
          <c:showVal val="1"/>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27843813930696593"/>
          <c:y val="1.9334191164340625E-2"/>
          <c:w val="0.48914531857752036"/>
          <c:h val="0.11082581017253887"/>
        </c:manualLayout>
      </c:layout>
      <c:overlay val="0"/>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18157211328749"/>
          <c:y val="0.18580255743832591"/>
          <c:w val="0.6036441062222182"/>
          <c:h val="0.67171932272285628"/>
        </c:manualLayout>
      </c:layout>
      <c:barChart>
        <c:barDir val="bar"/>
        <c:grouping val="percentStacked"/>
        <c:varyColors val="0"/>
        <c:ser>
          <c:idx val="0"/>
          <c:order val="0"/>
          <c:tx>
            <c:strRef>
              <c:f>Sheet1!$C$1</c:f>
              <c:strCache>
                <c:ptCount val="1"/>
                <c:pt idx="0">
                  <c:v>Very worried</c:v>
                </c:pt>
              </c:strCache>
            </c:strRef>
          </c:tx>
          <c:spPr>
            <a:solidFill>
              <a:srgbClr val="C00000"/>
            </a:solidFill>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Sheet1!$C$2:$C$9</c:f>
              <c:numCache>
                <c:formatCode>0%</c:formatCode>
                <c:ptCount val="8"/>
                <c:pt idx="0">
                  <c:v>0.17</c:v>
                </c:pt>
                <c:pt idx="1">
                  <c:v>0.08</c:v>
                </c:pt>
                <c:pt idx="2">
                  <c:v>0.09</c:v>
                </c:pt>
                <c:pt idx="3">
                  <c:v>7.0000000000000007E-2</c:v>
                </c:pt>
                <c:pt idx="4">
                  <c:v>0.04</c:v>
                </c:pt>
                <c:pt idx="5">
                  <c:v>7.0000000000000007E-2</c:v>
                </c:pt>
                <c:pt idx="6">
                  <c:v>0.18</c:v>
                </c:pt>
                <c:pt idx="7">
                  <c:v>0.17</c:v>
                </c:pt>
              </c:numCache>
            </c:numRef>
          </c:val>
          <c:extLst>
            <c:ext xmlns:c16="http://schemas.microsoft.com/office/drawing/2014/chart" uri="{C3380CC4-5D6E-409C-BE32-E72D297353CC}">
              <c16:uniqueId val="{00000003-F9DD-4F27-981A-68DB7FB77EDC}"/>
            </c:ext>
          </c:extLst>
        </c:ser>
        <c:ser>
          <c:idx val="1"/>
          <c:order val="1"/>
          <c:tx>
            <c:strRef>
              <c:f>Sheet1!$D$1</c:f>
              <c:strCache>
                <c:ptCount val="1"/>
                <c:pt idx="0">
                  <c:v>Fairly worried</c:v>
                </c:pt>
              </c:strCache>
            </c:strRef>
          </c:tx>
          <c:spPr>
            <a:solidFill>
              <a:srgbClr val="FF0000"/>
            </a:solidFill>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Sheet1!$D$2:$D$9</c:f>
              <c:numCache>
                <c:formatCode>0%</c:formatCode>
                <c:ptCount val="8"/>
                <c:pt idx="0">
                  <c:v>0.43</c:v>
                </c:pt>
                <c:pt idx="1">
                  <c:v>0.28000000000000003</c:v>
                </c:pt>
                <c:pt idx="2">
                  <c:v>0.28999999999999998</c:v>
                </c:pt>
                <c:pt idx="3">
                  <c:v>0.31</c:v>
                </c:pt>
                <c:pt idx="4">
                  <c:v>0.09</c:v>
                </c:pt>
                <c:pt idx="5">
                  <c:v>0.26</c:v>
                </c:pt>
                <c:pt idx="6">
                  <c:v>0.46</c:v>
                </c:pt>
                <c:pt idx="7">
                  <c:v>0.47</c:v>
                </c:pt>
              </c:numCache>
            </c:numRef>
          </c:val>
          <c:extLst>
            <c:ext xmlns:c16="http://schemas.microsoft.com/office/drawing/2014/chart" uri="{C3380CC4-5D6E-409C-BE32-E72D297353CC}">
              <c16:uniqueId val="{00000007-F9DD-4F27-981A-68DB7FB77EDC}"/>
            </c:ext>
          </c:extLst>
        </c:ser>
        <c:ser>
          <c:idx val="2"/>
          <c:order val="2"/>
          <c:tx>
            <c:strRef>
              <c:f>Sheet1!$E$1</c:f>
              <c:strCache>
                <c:ptCount val="1"/>
                <c:pt idx="0">
                  <c:v>Not very worried</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D-F9DD-4F27-981A-68DB7FB77EDC}"/>
              </c:ext>
            </c:extLst>
          </c:dPt>
          <c:dPt>
            <c:idx val="1"/>
            <c:invertIfNegative val="0"/>
            <c:bubble3D val="0"/>
            <c:spPr>
              <a:solidFill>
                <a:srgbClr val="BFBFBF"/>
              </a:solidFill>
            </c:spPr>
            <c:extLst>
              <c:ext xmlns:c16="http://schemas.microsoft.com/office/drawing/2014/chart" uri="{C3380CC4-5D6E-409C-BE32-E72D297353CC}">
                <c16:uniqueId val="{00000009-F9DD-4F27-981A-68DB7FB77EDC}"/>
              </c:ext>
            </c:extLst>
          </c:dPt>
          <c:dPt>
            <c:idx val="2"/>
            <c:invertIfNegative val="0"/>
            <c:bubble3D val="0"/>
            <c:spPr>
              <a:solidFill>
                <a:srgbClr val="BFBFBF"/>
              </a:solidFill>
            </c:spPr>
            <c:extLst>
              <c:ext xmlns:c16="http://schemas.microsoft.com/office/drawing/2014/chart" uri="{C3380CC4-5D6E-409C-BE32-E72D297353CC}">
                <c16:uniqueId val="{0000000B-F9DD-4F27-981A-68DB7FB77EDC}"/>
              </c:ext>
            </c:extLst>
          </c:dPt>
          <c:dPt>
            <c:idx val="3"/>
            <c:invertIfNegative val="0"/>
            <c:bubble3D val="0"/>
            <c:extLst>
              <c:ext xmlns:c16="http://schemas.microsoft.com/office/drawing/2014/chart" uri="{C3380CC4-5D6E-409C-BE32-E72D297353CC}">
                <c16:uniqueId val="{0000000E-F9DD-4F27-981A-68DB7FB77EDC}"/>
              </c:ext>
            </c:extLst>
          </c:dPt>
          <c:dPt>
            <c:idx val="4"/>
            <c:invertIfNegative val="0"/>
            <c:bubble3D val="0"/>
            <c:extLst>
              <c:ext xmlns:c16="http://schemas.microsoft.com/office/drawing/2014/chart" uri="{C3380CC4-5D6E-409C-BE32-E72D297353CC}">
                <c16:uniqueId val="{0000000F-F9DD-4F27-981A-68DB7FB77EDC}"/>
              </c:ext>
            </c:extLst>
          </c:dPt>
          <c:dPt>
            <c:idx val="5"/>
            <c:invertIfNegative val="0"/>
            <c:bubble3D val="0"/>
            <c:extLst>
              <c:ext xmlns:c16="http://schemas.microsoft.com/office/drawing/2014/chart" uri="{C3380CC4-5D6E-409C-BE32-E72D297353CC}">
                <c16:uniqueId val="{00000010-F9DD-4F27-981A-68DB7FB77EDC}"/>
              </c:ext>
            </c:extLst>
          </c:dPt>
          <c:dPt>
            <c:idx val="6"/>
            <c:invertIfNegative val="0"/>
            <c:bubble3D val="0"/>
            <c:extLst>
              <c:ext xmlns:c16="http://schemas.microsoft.com/office/drawing/2014/chart" uri="{C3380CC4-5D6E-409C-BE32-E72D297353CC}">
                <c16:uniqueId val="{00000011-F9DD-4F27-981A-68DB7FB77EDC}"/>
              </c:ext>
            </c:extLst>
          </c:dPt>
          <c:dPt>
            <c:idx val="7"/>
            <c:invertIfNegative val="0"/>
            <c:bubble3D val="0"/>
            <c:extLst>
              <c:ext xmlns:c16="http://schemas.microsoft.com/office/drawing/2014/chart" uri="{C3380CC4-5D6E-409C-BE32-E72D297353CC}">
                <c16:uniqueId val="{00000012-F9DD-4F27-981A-68DB7FB77EDC}"/>
              </c:ext>
            </c:extLst>
          </c:dPt>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Sheet1!$E$2:$E$9</c:f>
              <c:numCache>
                <c:formatCode>0%</c:formatCode>
                <c:ptCount val="8"/>
                <c:pt idx="0">
                  <c:v>0.35</c:v>
                </c:pt>
                <c:pt idx="1">
                  <c:v>0.5</c:v>
                </c:pt>
                <c:pt idx="2">
                  <c:v>0.5</c:v>
                </c:pt>
                <c:pt idx="3">
                  <c:v>0.49</c:v>
                </c:pt>
                <c:pt idx="4">
                  <c:v>0.39</c:v>
                </c:pt>
                <c:pt idx="5">
                  <c:v>0.53</c:v>
                </c:pt>
                <c:pt idx="6">
                  <c:v>0.3</c:v>
                </c:pt>
                <c:pt idx="7">
                  <c:v>0.31</c:v>
                </c:pt>
              </c:numCache>
            </c:numRef>
          </c:val>
          <c:extLst>
            <c:ext xmlns:c16="http://schemas.microsoft.com/office/drawing/2014/chart" uri="{C3380CC4-5D6E-409C-BE32-E72D297353CC}">
              <c16:uniqueId val="{00000013-F9DD-4F27-981A-68DB7FB77EDC}"/>
            </c:ext>
          </c:extLst>
        </c:ser>
        <c:ser>
          <c:idx val="3"/>
          <c:order val="3"/>
          <c:tx>
            <c:strRef>
              <c:f>Sheet1!$F$1</c:f>
              <c:strCache>
                <c:ptCount val="1"/>
                <c:pt idx="0">
                  <c:v>Not at all worried</c:v>
                </c:pt>
              </c:strCache>
            </c:strRef>
          </c:tx>
          <c:spPr>
            <a:solidFill>
              <a:srgbClr val="92D050"/>
            </a:solidFill>
          </c:spPr>
          <c:invertIfNegative val="0"/>
          <c:dLbls>
            <c:spPr>
              <a:noFill/>
              <a:ln w="31875">
                <a:noFill/>
              </a:ln>
            </c:sp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Sheet1!$F$2:$F$9</c:f>
              <c:numCache>
                <c:formatCode>0%</c:formatCode>
                <c:ptCount val="8"/>
                <c:pt idx="0">
                  <c:v>0.04</c:v>
                </c:pt>
                <c:pt idx="1">
                  <c:v>0.14000000000000001</c:v>
                </c:pt>
                <c:pt idx="2">
                  <c:v>0.13</c:v>
                </c:pt>
                <c:pt idx="3">
                  <c:v>0.13</c:v>
                </c:pt>
                <c:pt idx="4">
                  <c:v>0.47</c:v>
                </c:pt>
                <c:pt idx="5">
                  <c:v>0.14000000000000001</c:v>
                </c:pt>
                <c:pt idx="6">
                  <c:v>0.05</c:v>
                </c:pt>
                <c:pt idx="7">
                  <c:v>0.05</c:v>
                </c:pt>
              </c:numCache>
            </c:numRef>
          </c:val>
          <c:extLst>
            <c:ext xmlns:c16="http://schemas.microsoft.com/office/drawing/2014/chart" uri="{C3380CC4-5D6E-409C-BE32-E72D297353CC}">
              <c16:uniqueId val="{00000016-F9DD-4F27-981A-68DB7FB77EDC}"/>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21219188929781568"/>
          <c:y val="1.0723647665775547E-2"/>
          <c:w val="0.59914056474959088"/>
          <c:h val="0.17340828910236997"/>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'Sheet1'!$C$2:$C$9</c:f>
              <c:numCache>
                <c:formatCode>#,##0.00</c:formatCode>
                <c:ptCount val="8"/>
                <c:pt idx="0">
                  <c:v>2.86</c:v>
                </c:pt>
                <c:pt idx="1">
                  <c:v>2.46</c:v>
                </c:pt>
                <c:pt idx="2">
                  <c:v>2.39</c:v>
                </c:pt>
                <c:pt idx="3">
                  <c:v>2.44</c:v>
                </c:pt>
                <c:pt idx="4">
                  <c:v>1.8</c:v>
                </c:pt>
                <c:pt idx="5">
                  <c:v>2.4300000000000002</c:v>
                </c:pt>
                <c:pt idx="6">
                  <c:v>2.7</c:v>
                </c:pt>
                <c:pt idx="7">
                  <c:v>2.76</c:v>
                </c:pt>
              </c:numCache>
            </c:numRef>
          </c:val>
          <c:extLst>
            <c:ext xmlns:c16="http://schemas.microsoft.com/office/drawing/2014/chart" uri="{C3380CC4-5D6E-409C-BE32-E72D297353CC}">
              <c16:uniqueId val="{00000002-5F28-4BB7-B690-5DF7C501AABA}"/>
            </c:ext>
          </c:extLst>
        </c:ser>
        <c:ser>
          <c:idx val="1"/>
          <c:order val="1"/>
          <c:tx>
            <c:strRef>
              <c:f>Sheet1!$D$1</c:f>
              <c:strCache>
                <c:ptCount val="1"/>
                <c:pt idx="0">
                  <c:v>2018</c:v>
                </c:pt>
              </c:strCache>
            </c:strRef>
          </c:tx>
          <c:spPr>
            <a:solidFill>
              <a:schemeClr val="accent1"/>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'Sheet1'!$D$2:$D$9</c:f>
              <c:numCache>
                <c:formatCode>#,##0.00</c:formatCode>
                <c:ptCount val="8"/>
                <c:pt idx="0">
                  <c:v>2.86</c:v>
                </c:pt>
                <c:pt idx="1">
                  <c:v>2.41</c:v>
                </c:pt>
                <c:pt idx="2">
                  <c:v>2.36</c:v>
                </c:pt>
                <c:pt idx="3">
                  <c:v>2.4</c:v>
                </c:pt>
                <c:pt idx="4">
                  <c:v>1.71</c:v>
                </c:pt>
                <c:pt idx="5">
                  <c:v>2.4</c:v>
                </c:pt>
                <c:pt idx="6">
                  <c:v>2.71</c:v>
                </c:pt>
                <c:pt idx="7">
                  <c:v>2.73</c:v>
                </c:pt>
              </c:numCache>
            </c:numRef>
          </c:val>
          <c:extLst>
            <c:ext xmlns:c16="http://schemas.microsoft.com/office/drawing/2014/chart" uri="{C3380CC4-5D6E-409C-BE32-E72D297353CC}">
              <c16:uniqueId val="{00000005-5F28-4BB7-B690-5DF7C501AABA}"/>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'Sheet1'!$E$2:$E$9</c:f>
              <c:numCache>
                <c:formatCode>#,##0.00</c:formatCode>
                <c:ptCount val="8"/>
                <c:pt idx="0">
                  <c:v>2.82</c:v>
                </c:pt>
                <c:pt idx="1">
                  <c:v>2.5</c:v>
                </c:pt>
                <c:pt idx="2">
                  <c:v>2.38</c:v>
                </c:pt>
                <c:pt idx="3">
                  <c:v>2.4500000000000002</c:v>
                </c:pt>
                <c:pt idx="4">
                  <c:v>1.88</c:v>
                </c:pt>
                <c:pt idx="5">
                  <c:v>2.4700000000000002</c:v>
                </c:pt>
                <c:pt idx="6">
                  <c:v>2.72</c:v>
                </c:pt>
                <c:pt idx="7">
                  <c:v>2.72</c:v>
                </c:pt>
              </c:numCache>
            </c:numRef>
          </c:val>
          <c:extLst>
            <c:ext xmlns:c16="http://schemas.microsoft.com/office/drawing/2014/chart" uri="{C3380CC4-5D6E-409C-BE32-E72D297353CC}">
              <c16:uniqueId val="{00000008-5F28-4BB7-B690-5DF7C501AABA}"/>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 or sexually assaulted?</c:v>
                </c:pt>
                <c:pt idx="5">
                  <c:v>...being physically attacked by strangers?</c:v>
                </c:pt>
                <c:pt idx="6">
                  <c:v>...being a victim of online or cyber crime?</c:v>
                </c:pt>
                <c:pt idx="7">
                  <c:v>...being a victim of identity theft?</c:v>
                </c:pt>
              </c:strCache>
            </c:strRef>
          </c:cat>
          <c:val>
            <c:numRef>
              <c:f>'Sheet1'!$F$2:$F$9</c:f>
              <c:numCache>
                <c:formatCode>#,##0.00</c:formatCode>
                <c:ptCount val="8"/>
                <c:pt idx="0">
                  <c:v>2.74</c:v>
                </c:pt>
                <c:pt idx="1">
                  <c:v>2.2999999999999998</c:v>
                </c:pt>
                <c:pt idx="2">
                  <c:v>2.33</c:v>
                </c:pt>
                <c:pt idx="3">
                  <c:v>2.33</c:v>
                </c:pt>
                <c:pt idx="4">
                  <c:v>1.7</c:v>
                </c:pt>
                <c:pt idx="5">
                  <c:v>2.2599999999999998</c:v>
                </c:pt>
                <c:pt idx="6">
                  <c:v>2.78</c:v>
                </c:pt>
                <c:pt idx="7">
                  <c:v>2.77</c:v>
                </c:pt>
              </c:numCache>
            </c:numRef>
          </c:val>
          <c:extLst>
            <c:ext xmlns:c16="http://schemas.microsoft.com/office/drawing/2014/chart" uri="{C3380CC4-5D6E-409C-BE32-E72D297353CC}">
              <c16:uniqueId val="{0000000B-5F28-4BB7-B690-5DF7C501AABA}"/>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ax val="4"/>
          <c:min val="1"/>
        </c:scaling>
        <c:delete val="0"/>
        <c:axPos val="l"/>
        <c:numFmt formatCode="#,##0.0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layout>
        <c:manualLayout>
          <c:xMode val="edge"/>
          <c:yMode val="edge"/>
          <c:x val="0.31929335828902766"/>
          <c:y val="0.23780770039974752"/>
          <c:w val="0.199999448129527"/>
          <c:h val="5.4348832316431728E-2"/>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Reduced</c:v>
                </c:pt>
              </c:strCache>
            </c:strRef>
          </c:tx>
          <c:spPr>
            <a:solidFill>
              <a:srgbClr val="C00000"/>
            </a:solidFill>
          </c:spPr>
          <c:invertIfNegative val="0"/>
          <c:dLbls>
            <c:dLbl>
              <c:idx val="0"/>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B81-4AE1-A047-B46F39B78524}"/>
                </c:ext>
              </c:extLst>
            </c:dLbl>
            <c:dLbl>
              <c:idx val="1"/>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B81-4AE1-A047-B46F39B78524}"/>
                </c:ext>
              </c:extLst>
            </c:dLbl>
            <c:dLbl>
              <c:idx val="2"/>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81-4AE1-A047-B46F39B78524}"/>
                </c:ext>
              </c:extLst>
            </c:dLbl>
            <c:dLbl>
              <c:idx val="3"/>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81-4AE1-A047-B46F39B78524}"/>
                </c:ext>
              </c:extLst>
            </c:dLbl>
            <c:dLbl>
              <c:idx val="4"/>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B81-4AE1-A047-B46F39B78524}"/>
                </c:ext>
              </c:extLst>
            </c:dLbl>
            <c:dLbl>
              <c:idx val="5"/>
              <c:tx>
                <c:rich>
                  <a:bodyPr/>
                  <a:lstStyle/>
                  <a:p>
                    <a:pPr algn="ctr">
                      <a:defRPr>
                        <a:solidFill>
                          <a:schemeClr val="bg1"/>
                        </a:solidFill>
                      </a:defRPr>
                    </a:pPr>
                    <a:r>
                      <a:rPr lang="en-US">
                        <a:solidFill>
                          <a:schemeClr val="bg1"/>
                        </a:solidFill>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B81-4AE1-A047-B46F39B78524}"/>
                </c:ext>
              </c:extLst>
            </c:dLbl>
            <c:dLbl>
              <c:idx val="6"/>
              <c:tx>
                <c:rich>
                  <a:bodyPr/>
                  <a:lstStyle/>
                  <a:p>
                    <a:pPr algn="ctr">
                      <a:defRPr>
                        <a:solidFill>
                          <a:schemeClr val="bg1"/>
                        </a:solidFill>
                      </a:defRPr>
                    </a:pPr>
                    <a:r>
                      <a:rPr lang="en-US">
                        <a:solidFill>
                          <a:schemeClr val="bg1"/>
                        </a:solidFill>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B81-4AE1-A047-B46F39B78524}"/>
                </c:ext>
              </c:extLst>
            </c:dLbl>
            <c:dLbl>
              <c:idx val="7"/>
              <c:tx>
                <c:rich>
                  <a:bodyPr/>
                  <a:lstStyle/>
                  <a:p>
                    <a:pPr algn="ctr">
                      <a:defRPr>
                        <a:solidFill>
                          <a:schemeClr val="bg1"/>
                        </a:solidFill>
                      </a:defRPr>
                    </a:pPr>
                    <a:r>
                      <a:rPr lang="en-US">
                        <a:solidFill>
                          <a:schemeClr val="bg1"/>
                        </a:solidFill>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B81-4AE1-A047-B46F39B78524}"/>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0.02</c:v>
                </c:pt>
                <c:pt idx="1">
                  <c:v>0.02</c:v>
                </c:pt>
                <c:pt idx="2">
                  <c:v>0.01</c:v>
                </c:pt>
                <c:pt idx="3">
                  <c:v>0.01</c:v>
                </c:pt>
                <c:pt idx="4">
                  <c:v>0.01</c:v>
                </c:pt>
                <c:pt idx="5">
                  <c:v>0.01</c:v>
                </c:pt>
                <c:pt idx="6">
                  <c:v>0.04</c:v>
                </c:pt>
                <c:pt idx="7">
                  <c:v>0</c:v>
                </c:pt>
              </c:numCache>
            </c:numRef>
          </c:val>
          <c:extLst>
            <c:ext xmlns:c16="http://schemas.microsoft.com/office/drawing/2014/chart" uri="{C3380CC4-5D6E-409C-BE32-E72D297353CC}">
              <c16:uniqueId val="{00000008-4B81-4AE1-A047-B46F39B78524}"/>
            </c:ext>
          </c:extLst>
        </c:ser>
        <c:ser>
          <c:idx val="1"/>
          <c:order val="1"/>
          <c:tx>
            <c:strRef>
              <c:f>Sheet1!$D$1</c:f>
              <c:strCache>
                <c:ptCount val="1"/>
                <c:pt idx="0">
                  <c:v>Maintained</c:v>
                </c:pt>
              </c:strCache>
            </c:strRef>
          </c:tx>
          <c:spPr>
            <a:solidFill>
              <a:srgbClr val="00B0F0"/>
            </a:solidFill>
          </c:spPr>
          <c:invertIfNegative val="0"/>
          <c:dLbls>
            <c:dLbl>
              <c:idx val="0"/>
              <c:tx>
                <c:rich>
                  <a:bodyPr/>
                  <a:lstStyle/>
                  <a:p>
                    <a:pPr algn="ctr">
                      <a:defRPr>
                        <a:solidFill>
                          <a:schemeClr val="bg1"/>
                        </a:solidFill>
                      </a:defRPr>
                    </a:pPr>
                    <a:r>
                      <a:rPr lang="en-US">
                        <a:solidFill>
                          <a:schemeClr val="bg1"/>
                        </a:solidFill>
                      </a:rPr>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B81-4AE1-A047-B46F39B78524}"/>
                </c:ext>
              </c:extLst>
            </c:dLbl>
            <c:dLbl>
              <c:idx val="1"/>
              <c:tx>
                <c:rich>
                  <a:bodyPr/>
                  <a:lstStyle/>
                  <a:p>
                    <a:pPr algn="ctr">
                      <a:defRPr>
                        <a:solidFill>
                          <a:schemeClr val="bg1"/>
                        </a:solidFill>
                      </a:defRPr>
                    </a:pPr>
                    <a:r>
                      <a:rPr lang="en-US">
                        <a:solidFill>
                          <a:schemeClr val="bg1"/>
                        </a:solidFill>
                      </a:rPr>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B81-4AE1-A047-B46F39B78524}"/>
                </c:ext>
              </c:extLst>
            </c:dLbl>
            <c:dLbl>
              <c:idx val="2"/>
              <c:tx>
                <c:rich>
                  <a:bodyPr/>
                  <a:lstStyle/>
                  <a:p>
                    <a:pPr algn="ctr">
                      <a:defRPr>
                        <a:solidFill>
                          <a:schemeClr val="bg1"/>
                        </a:solidFill>
                      </a:defRPr>
                    </a:pPr>
                    <a:r>
                      <a:rPr lang="en-US">
                        <a:solidFill>
                          <a:schemeClr val="bg1"/>
                        </a:solidFill>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B81-4AE1-A047-B46F39B78524}"/>
                </c:ext>
              </c:extLst>
            </c:dLbl>
            <c:dLbl>
              <c:idx val="3"/>
              <c:tx>
                <c:rich>
                  <a:bodyPr/>
                  <a:lstStyle/>
                  <a:p>
                    <a:pPr algn="ctr">
                      <a:defRPr>
                        <a:solidFill>
                          <a:schemeClr val="bg1"/>
                        </a:solidFill>
                      </a:defRPr>
                    </a:pPr>
                    <a:r>
                      <a:rPr lang="en-US">
                        <a:solidFill>
                          <a:schemeClr val="bg1"/>
                        </a:solidFill>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B81-4AE1-A047-B46F39B78524}"/>
                </c:ext>
              </c:extLst>
            </c:dLbl>
            <c:dLbl>
              <c:idx val="4"/>
              <c:tx>
                <c:rich>
                  <a:bodyPr/>
                  <a:lstStyle/>
                  <a:p>
                    <a:pPr algn="ctr">
                      <a:defRPr>
                        <a:solidFill>
                          <a:schemeClr val="bg1"/>
                        </a:solidFill>
                      </a:defRPr>
                    </a:pPr>
                    <a:r>
                      <a:rPr lang="en-US">
                        <a:solidFill>
                          <a:schemeClr val="bg1"/>
                        </a:solidFill>
                      </a:rPr>
                      <a:t>11%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4B81-4AE1-A047-B46F39B78524}"/>
                </c:ext>
              </c:extLst>
            </c:dLbl>
            <c:dLbl>
              <c:idx val="5"/>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4B81-4AE1-A047-B46F39B78524}"/>
                </c:ext>
              </c:extLst>
            </c:dLbl>
            <c:dLbl>
              <c:idx val="6"/>
              <c:tx>
                <c:rich>
                  <a:bodyPr/>
                  <a:lstStyle/>
                  <a:p>
                    <a:pPr algn="ctr">
                      <a:defRPr>
                        <a:solidFill>
                          <a:schemeClr val="bg1"/>
                        </a:solidFill>
                      </a:defRPr>
                    </a:pPr>
                    <a:r>
                      <a:rPr lang="en-US">
                        <a:solidFill>
                          <a:schemeClr val="bg1"/>
                        </a:solidFill>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4B81-4AE1-A047-B46F39B78524}"/>
                </c:ext>
              </c:extLst>
            </c:dLbl>
            <c:dLbl>
              <c:idx val="7"/>
              <c:tx>
                <c:rich>
                  <a:bodyPr/>
                  <a:lstStyle/>
                  <a:p>
                    <a:pPr algn="ctr">
                      <a:defRPr>
                        <a:solidFill>
                          <a:schemeClr val="bg1"/>
                        </a:solidFill>
                      </a:defRPr>
                    </a:pPr>
                    <a:r>
                      <a:rPr lang="en-US">
                        <a:solidFill>
                          <a:schemeClr val="bg1"/>
                        </a:solidFill>
                      </a:rPr>
                      <a:t>27%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4B81-4AE1-A047-B46F39B78524}"/>
                </c:ext>
              </c:extLst>
            </c:dLbl>
            <c:spPr>
              <a:noFill/>
              <a:ln w="31875">
                <a:noFill/>
                <a:round/>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0.08</c:v>
                </c:pt>
                <c:pt idx="1">
                  <c:v>0.09</c:v>
                </c:pt>
                <c:pt idx="2">
                  <c:v>0.1</c:v>
                </c:pt>
                <c:pt idx="3">
                  <c:v>0.1</c:v>
                </c:pt>
                <c:pt idx="4">
                  <c:v>0.11</c:v>
                </c:pt>
                <c:pt idx="5">
                  <c:v>0.12</c:v>
                </c:pt>
                <c:pt idx="6">
                  <c:v>0.17</c:v>
                </c:pt>
                <c:pt idx="7">
                  <c:v>0.27</c:v>
                </c:pt>
              </c:numCache>
            </c:numRef>
          </c:val>
          <c:extLst>
            <c:ext xmlns:c16="http://schemas.microsoft.com/office/drawing/2014/chart" uri="{C3380CC4-5D6E-409C-BE32-E72D297353CC}">
              <c16:uniqueId val="{00000011-4B81-4AE1-A047-B46F39B78524}"/>
            </c:ext>
          </c:extLst>
        </c:ser>
        <c:ser>
          <c:idx val="2"/>
          <c:order val="2"/>
          <c:tx>
            <c:strRef>
              <c:f>Sheet1!$E$1</c:f>
              <c:strCache>
                <c:ptCount val="1"/>
                <c:pt idx="0">
                  <c:v>Increased</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17-4B81-4AE1-A047-B46F39B78524}"/>
              </c:ext>
            </c:extLst>
          </c:dPt>
          <c:dPt>
            <c:idx val="1"/>
            <c:invertIfNegative val="0"/>
            <c:bubble3D val="0"/>
            <c:extLst>
              <c:ext xmlns:c16="http://schemas.microsoft.com/office/drawing/2014/chart" uri="{C3380CC4-5D6E-409C-BE32-E72D297353CC}">
                <c16:uniqueId val="{00000013-4B81-4AE1-A047-B46F39B78524}"/>
              </c:ext>
            </c:extLst>
          </c:dPt>
          <c:dPt>
            <c:idx val="2"/>
            <c:invertIfNegative val="0"/>
            <c:bubble3D val="0"/>
            <c:extLst>
              <c:ext xmlns:c16="http://schemas.microsoft.com/office/drawing/2014/chart" uri="{C3380CC4-5D6E-409C-BE32-E72D297353CC}">
                <c16:uniqueId val="{00000015-4B81-4AE1-A047-B46F39B78524}"/>
              </c:ext>
            </c:extLst>
          </c:dPt>
          <c:dPt>
            <c:idx val="3"/>
            <c:invertIfNegative val="0"/>
            <c:bubble3D val="0"/>
            <c:extLst>
              <c:ext xmlns:c16="http://schemas.microsoft.com/office/drawing/2014/chart" uri="{C3380CC4-5D6E-409C-BE32-E72D297353CC}">
                <c16:uniqueId val="{00000018-4B81-4AE1-A047-B46F39B78524}"/>
              </c:ext>
            </c:extLst>
          </c:dPt>
          <c:dPt>
            <c:idx val="4"/>
            <c:invertIfNegative val="0"/>
            <c:bubble3D val="0"/>
            <c:extLst>
              <c:ext xmlns:c16="http://schemas.microsoft.com/office/drawing/2014/chart" uri="{C3380CC4-5D6E-409C-BE32-E72D297353CC}">
                <c16:uniqueId val="{00000019-4B81-4AE1-A047-B46F39B78524}"/>
              </c:ext>
            </c:extLst>
          </c:dPt>
          <c:dPt>
            <c:idx val="5"/>
            <c:invertIfNegative val="0"/>
            <c:bubble3D val="0"/>
            <c:extLst>
              <c:ext xmlns:c16="http://schemas.microsoft.com/office/drawing/2014/chart" uri="{C3380CC4-5D6E-409C-BE32-E72D297353CC}">
                <c16:uniqueId val="{0000001A-4B81-4AE1-A047-B46F39B78524}"/>
              </c:ext>
            </c:extLst>
          </c:dPt>
          <c:dPt>
            <c:idx val="6"/>
            <c:invertIfNegative val="0"/>
            <c:bubble3D val="0"/>
            <c:extLst>
              <c:ext xmlns:c16="http://schemas.microsoft.com/office/drawing/2014/chart" uri="{C3380CC4-5D6E-409C-BE32-E72D297353CC}">
                <c16:uniqueId val="{0000001B-4B81-4AE1-A047-B46F39B78524}"/>
              </c:ext>
            </c:extLst>
          </c:dPt>
          <c:dPt>
            <c:idx val="7"/>
            <c:invertIfNegative val="0"/>
            <c:bubble3D val="0"/>
            <c:extLst>
              <c:ext xmlns:c16="http://schemas.microsoft.com/office/drawing/2014/chart" uri="{C3380CC4-5D6E-409C-BE32-E72D297353CC}">
                <c16:uniqueId val="{0000001C-4B81-4AE1-A047-B46F39B78524}"/>
              </c:ext>
            </c:extLst>
          </c:dPt>
          <c:dLbls>
            <c:dLbl>
              <c:idx val="0"/>
              <c:tx>
                <c:rich>
                  <a:bodyPr/>
                  <a:lstStyle/>
                  <a:p>
                    <a:pPr algn="ctr">
                      <a:defRPr b="1">
                        <a:solidFill>
                          <a:schemeClr val="bg1"/>
                        </a:solidFill>
                      </a:defRPr>
                    </a:pPr>
                    <a:r>
                      <a:rPr lang="en-US" b="1">
                        <a:solidFill>
                          <a:schemeClr val="bg1"/>
                        </a:solidFill>
                      </a:rPr>
                      <a:t>90%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4B81-4AE1-A047-B46F39B78524}"/>
                </c:ext>
              </c:extLst>
            </c:dLbl>
            <c:dLbl>
              <c:idx val="1"/>
              <c:tx>
                <c:rich>
                  <a:bodyPr/>
                  <a:lstStyle/>
                  <a:p>
                    <a:pPr algn="ctr">
                      <a:defRPr>
                        <a:solidFill>
                          <a:schemeClr val="bg1"/>
                        </a:solidFill>
                      </a:defRPr>
                    </a:pPr>
                    <a:r>
                      <a:rPr lang="en-US">
                        <a:solidFill>
                          <a:schemeClr val="bg1"/>
                        </a:solidFill>
                      </a:rPr>
                      <a:t>89%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4B81-4AE1-A047-B46F39B78524}"/>
                </c:ext>
              </c:extLst>
            </c:dLbl>
            <c:dLbl>
              <c:idx val="2"/>
              <c:tx>
                <c:rich>
                  <a:bodyPr/>
                  <a:lstStyle/>
                  <a:p>
                    <a:pPr algn="ctr">
                      <a:defRPr>
                        <a:solidFill>
                          <a:schemeClr val="bg1"/>
                        </a:solidFill>
                      </a:defRPr>
                    </a:pPr>
                    <a:r>
                      <a:rPr lang="en-US">
                        <a:solidFill>
                          <a:schemeClr val="bg1"/>
                        </a:solidFill>
                      </a:rPr>
                      <a:t>89%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4B81-4AE1-A047-B46F39B78524}"/>
                </c:ext>
              </c:extLst>
            </c:dLbl>
            <c:dLbl>
              <c:idx val="3"/>
              <c:tx>
                <c:rich>
                  <a:bodyPr/>
                  <a:lstStyle/>
                  <a:p>
                    <a:pPr algn="ctr">
                      <a:defRPr>
                        <a:solidFill>
                          <a:schemeClr val="bg1"/>
                        </a:solidFill>
                      </a:defRPr>
                    </a:pPr>
                    <a:r>
                      <a:rPr lang="en-US">
                        <a:solidFill>
                          <a:schemeClr val="bg1"/>
                        </a:solidFill>
                      </a:rPr>
                      <a:t>89%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4B81-4AE1-A047-B46F39B78524}"/>
                </c:ext>
              </c:extLst>
            </c:dLbl>
            <c:dLbl>
              <c:idx val="4"/>
              <c:tx>
                <c:rich>
                  <a:bodyPr/>
                  <a:lstStyle/>
                  <a:p>
                    <a:pPr algn="ctr">
                      <a:defRPr>
                        <a:solidFill>
                          <a:schemeClr val="bg1"/>
                        </a:solidFill>
                      </a:defRPr>
                    </a:pPr>
                    <a:r>
                      <a:rPr lang="en-US">
                        <a:solidFill>
                          <a:schemeClr val="bg1"/>
                        </a:solidFill>
                      </a:rPr>
                      <a:t>88%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4B81-4AE1-A047-B46F39B78524}"/>
                </c:ext>
              </c:extLst>
            </c:dLbl>
            <c:dLbl>
              <c:idx val="5"/>
              <c:tx>
                <c:rich>
                  <a:bodyPr/>
                  <a:lstStyle/>
                  <a:p>
                    <a:pPr algn="ctr">
                      <a:defRPr>
                        <a:solidFill>
                          <a:schemeClr val="bg1"/>
                        </a:solidFill>
                      </a:defRPr>
                    </a:pPr>
                    <a:r>
                      <a:rPr lang="en-US">
                        <a:solidFill>
                          <a:schemeClr val="bg1"/>
                        </a:solidFill>
                      </a:rPr>
                      <a:t>87%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4B81-4AE1-A047-B46F39B78524}"/>
                </c:ext>
              </c:extLst>
            </c:dLbl>
            <c:dLbl>
              <c:idx val="6"/>
              <c:tx>
                <c:rich>
                  <a:bodyPr/>
                  <a:lstStyle/>
                  <a:p>
                    <a:pPr algn="ctr">
                      <a:defRPr>
                        <a:solidFill>
                          <a:schemeClr val="bg1"/>
                        </a:solidFill>
                      </a:defRPr>
                    </a:pPr>
                    <a:r>
                      <a:rPr lang="en-US">
                        <a:solidFill>
                          <a:schemeClr val="bg1"/>
                        </a:solidFill>
                      </a:rPr>
                      <a:t>80%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4B81-4AE1-A047-B46F39B78524}"/>
                </c:ext>
              </c:extLst>
            </c:dLbl>
            <c:dLbl>
              <c:idx val="7"/>
              <c:tx>
                <c:rich>
                  <a:bodyPr/>
                  <a:lstStyle/>
                  <a:p>
                    <a:pPr algn="ctr">
                      <a:defRPr>
                        <a:solidFill>
                          <a:schemeClr val="bg1"/>
                        </a:solidFill>
                      </a:defRPr>
                    </a:pPr>
                    <a:r>
                      <a:rPr lang="en-US">
                        <a:solidFill>
                          <a:schemeClr val="bg1"/>
                        </a:solidFill>
                      </a:rPr>
                      <a:t>73%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4B81-4AE1-A047-B46F39B78524}"/>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0.9</c:v>
                </c:pt>
                <c:pt idx="1">
                  <c:v>0.89</c:v>
                </c:pt>
                <c:pt idx="2">
                  <c:v>0.89</c:v>
                </c:pt>
                <c:pt idx="3">
                  <c:v>0.89</c:v>
                </c:pt>
                <c:pt idx="4">
                  <c:v>0.88</c:v>
                </c:pt>
                <c:pt idx="5">
                  <c:v>0.87</c:v>
                </c:pt>
                <c:pt idx="6">
                  <c:v>0.8</c:v>
                </c:pt>
                <c:pt idx="7">
                  <c:v>0.73</c:v>
                </c:pt>
              </c:numCache>
            </c:numRef>
          </c:val>
          <c:extLst>
            <c:ext xmlns:c16="http://schemas.microsoft.com/office/drawing/2014/chart" uri="{C3380CC4-5D6E-409C-BE32-E72D297353CC}">
              <c16:uniqueId val="{0000001D-4B81-4AE1-A047-B46F39B78524}"/>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txPr>
        <a:bodyPr/>
        <a:lstStyle/>
        <a:p>
          <a:pPr>
            <a:defRPr sz="1400"/>
          </a:pPr>
          <a:endParaRPr lang="en-US"/>
        </a:p>
      </c:tx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2020/A very big problem</c:v>
                </c:pt>
              </c:strCache>
            </c:strRef>
          </c:tx>
          <c:spPr>
            <a:solidFill>
              <a:srgbClr val="C00000"/>
            </a:solidFill>
          </c:spPr>
          <c:invertIfNegative val="0"/>
          <c:dLbls>
            <c:dLbl>
              <c:idx val="0"/>
              <c:tx>
                <c:rich>
                  <a:bodyPr/>
                  <a:lstStyle/>
                  <a:p>
                    <a:pPr algn="ctr">
                      <a:defRPr>
                        <a:solidFill>
                          <a:schemeClr val="bg1"/>
                        </a:solidFill>
                      </a:defRPr>
                    </a:pPr>
                    <a:r>
                      <a:rPr lang="en-US" baseline="0">
                        <a:solidFill>
                          <a:schemeClr val="bg1"/>
                        </a:solidFill>
                        <a:latin typeface="Tahoma"/>
                        <a:ea typeface="Tahoma"/>
                        <a:cs typeface="Tahoma"/>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FF-41F9-A017-E049DF6DD9CA}"/>
                </c:ext>
              </c:extLst>
            </c:dLbl>
            <c:dLbl>
              <c:idx val="1"/>
              <c:tx>
                <c:rich>
                  <a:bodyPr/>
                  <a:lstStyle/>
                  <a:p>
                    <a:pPr algn="ctr">
                      <a:defRPr>
                        <a:solidFill>
                          <a:schemeClr val="bg1"/>
                        </a:solidFill>
                      </a:defRPr>
                    </a:pPr>
                    <a:r>
                      <a:rPr lang="en-US" baseline="0">
                        <a:solidFill>
                          <a:schemeClr val="bg1"/>
                        </a:solidFill>
                        <a:latin typeface="Tahoma"/>
                        <a:ea typeface="Tahoma"/>
                        <a:cs typeface="Tahoma"/>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FF-41F9-A017-E049DF6DD9CA}"/>
                </c:ext>
              </c:extLst>
            </c:dLbl>
            <c:dLbl>
              <c:idx val="2"/>
              <c:tx>
                <c:rich>
                  <a:bodyPr/>
                  <a:lstStyle/>
                  <a:p>
                    <a:pPr algn="ctr">
                      <a:defRPr>
                        <a:solidFill>
                          <a:schemeClr val="bg1"/>
                        </a:solidFill>
                      </a:defRPr>
                    </a:pPr>
                    <a:r>
                      <a:rPr lang="en-US" baseline="0">
                        <a:solidFill>
                          <a:schemeClr val="bg1"/>
                        </a:solidFill>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FF-41F9-A017-E049DF6DD9CA}"/>
                </c:ext>
              </c:extLst>
            </c:dLbl>
            <c:dLbl>
              <c:idx val="3"/>
              <c:tx>
                <c:rich>
                  <a:bodyPr/>
                  <a:lstStyle/>
                  <a:p>
                    <a:pPr algn="ctr">
                      <a:defRPr>
                        <a:solidFill>
                          <a:schemeClr val="bg1"/>
                        </a:solidFill>
                      </a:defRPr>
                    </a:pPr>
                    <a:r>
                      <a:rPr lang="en-US" baseline="0">
                        <a:solidFill>
                          <a:schemeClr val="bg1"/>
                        </a:solidFill>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FF-41F9-A017-E049DF6DD9CA}"/>
                </c:ext>
              </c:extLst>
            </c:dLbl>
            <c:dLbl>
              <c:idx val="4"/>
              <c:tx>
                <c:rich>
                  <a:bodyPr/>
                  <a:lstStyle/>
                  <a:p>
                    <a:pPr algn="ctr">
                      <a:defRPr>
                        <a:solidFill>
                          <a:schemeClr val="bg1"/>
                        </a:solidFill>
                      </a:defRPr>
                    </a:pPr>
                    <a:r>
                      <a:rPr lang="en-US" baseline="0">
                        <a:solidFill>
                          <a:schemeClr val="bg1"/>
                        </a:solidFill>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FF-41F9-A017-E049DF6DD9CA}"/>
                </c:ext>
              </c:extLst>
            </c:dLbl>
            <c:dLbl>
              <c:idx val="5"/>
              <c:tx>
                <c:rich>
                  <a:bodyPr/>
                  <a:lstStyle/>
                  <a:p>
                    <a:pPr algn="ctr">
                      <a:defRPr>
                        <a:solidFill>
                          <a:schemeClr val="bg1"/>
                        </a:solidFill>
                      </a:defRPr>
                    </a:pPr>
                    <a:r>
                      <a:rPr lang="en-US" baseline="0">
                        <a:solidFill>
                          <a:schemeClr val="bg1"/>
                        </a:solidFill>
                        <a:latin typeface="Tahoma"/>
                        <a:ea typeface="Tahoma"/>
                        <a:cs typeface="Tahoma"/>
                      </a:rPr>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FF-41F9-A017-E049DF6DD9CA}"/>
                </c:ext>
              </c:extLst>
            </c:dLbl>
            <c:dLbl>
              <c:idx val="6"/>
              <c:tx>
                <c:rich>
                  <a:bodyPr/>
                  <a:lstStyle/>
                  <a:p>
                    <a:pPr algn="ctr">
                      <a:defRPr>
                        <a:solidFill>
                          <a:schemeClr val="bg1"/>
                        </a:solidFill>
                      </a:defRPr>
                    </a:pPr>
                    <a:r>
                      <a:rPr lang="en-US" baseline="0">
                        <a:solidFill>
                          <a:schemeClr val="bg1"/>
                        </a:solidFill>
                        <a:latin typeface="Tahoma"/>
                        <a:ea typeface="Tahoma"/>
                        <a:cs typeface="Tahoma"/>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FF-41F9-A017-E049DF6DD9CA}"/>
                </c:ext>
              </c:extLst>
            </c:dLbl>
            <c:dLbl>
              <c:idx val="7"/>
              <c:tx>
                <c:rich>
                  <a:bodyPr/>
                  <a:lstStyle/>
                  <a:p>
                    <a:pPr algn="ctr">
                      <a:defRPr>
                        <a:solidFill>
                          <a:schemeClr val="bg1"/>
                        </a:solidFill>
                      </a:defRPr>
                    </a:pPr>
                    <a:r>
                      <a:rPr lang="en-US" baseline="0">
                        <a:solidFill>
                          <a:schemeClr val="bg1"/>
                        </a:solidFill>
                        <a:latin typeface="Tahoma"/>
                        <a:ea typeface="Tahoma"/>
                        <a:cs typeface="Tahoma"/>
                      </a:rPr>
                      <a:t>26%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DFF-41F9-A017-E049DF6DD9CA}"/>
                </c:ext>
              </c:extLst>
            </c:dLbl>
            <c:spPr>
              <a:noFill/>
              <a:ln w="31875">
                <a:noFill/>
                <a:round/>
              </a:ln>
            </c:spPr>
            <c:txPr>
              <a:bodyPr/>
              <a:lstStyle/>
              <a:p>
                <a:pPr>
                  <a:defRPr b="1"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...physical assault or other violent behaviour?</c:v>
                </c:pt>
                <c:pt idx="1">
                  <c:v>...noisy neighbours or loud parties?</c:v>
                </c:pt>
                <c:pt idx="2">
                  <c:v>...antisocial street drinking?</c:v>
                </c:pt>
                <c:pt idx="3">
                  <c:v>....burglary and theft from private property?</c:v>
                </c:pt>
                <c:pt idx="4">
                  <c:v>...people being drunk or rowdy in public places?</c:v>
                </c:pt>
                <c:pt idx="5">
                  <c:v>...vandalism, graffiti and other deliberate damage to property or vehicles?</c:v>
                </c:pt>
                <c:pt idx="6">
                  <c:v>...people using or dealing drugs?</c:v>
                </c:pt>
                <c:pt idx="7">
                  <c:v>...speeding traffic?</c:v>
                </c:pt>
              </c:strCache>
            </c:strRef>
          </c:cat>
          <c:val>
            <c:numRef>
              <c:f>Sheet1!$C$2:$C$9</c:f>
              <c:numCache>
                <c:formatCode>0%</c:formatCode>
                <c:ptCount val="8"/>
                <c:pt idx="0">
                  <c:v>0.03</c:v>
                </c:pt>
                <c:pt idx="1">
                  <c:v>0.04</c:v>
                </c:pt>
                <c:pt idx="2">
                  <c:v>0.06</c:v>
                </c:pt>
                <c:pt idx="3">
                  <c:v>0.06</c:v>
                </c:pt>
                <c:pt idx="4">
                  <c:v>0.06</c:v>
                </c:pt>
                <c:pt idx="5">
                  <c:v>7.0000000000000007E-2</c:v>
                </c:pt>
                <c:pt idx="6">
                  <c:v>0.13</c:v>
                </c:pt>
                <c:pt idx="7">
                  <c:v>0.26</c:v>
                </c:pt>
              </c:numCache>
            </c:numRef>
          </c:val>
          <c:extLst>
            <c:ext xmlns:c16="http://schemas.microsoft.com/office/drawing/2014/chart" uri="{C3380CC4-5D6E-409C-BE32-E72D297353CC}">
              <c16:uniqueId val="{00000008-1DFF-41F9-A017-E049DF6DD9CA}"/>
            </c:ext>
          </c:extLst>
        </c:ser>
        <c:ser>
          <c:idx val="1"/>
          <c:order val="1"/>
          <c:tx>
            <c:strRef>
              <c:f>Sheet1!$D$1</c:f>
              <c:strCache>
                <c:ptCount val="1"/>
                <c:pt idx="0">
                  <c:v>2020/A fairly big problem</c:v>
                </c:pt>
              </c:strCache>
            </c:strRef>
          </c:tx>
          <c:spPr>
            <a:solidFill>
              <a:srgbClr val="FF0000"/>
            </a:solidFill>
          </c:spPr>
          <c:invertIfNegative val="0"/>
          <c:dLbls>
            <c:dLbl>
              <c:idx val="0"/>
              <c:tx>
                <c:rich>
                  <a:bodyPr/>
                  <a:lstStyle/>
                  <a:p>
                    <a:pPr algn="ctr">
                      <a:defRPr>
                        <a:solidFill>
                          <a:schemeClr val="bg1"/>
                        </a:solidFill>
                      </a:defRPr>
                    </a:pPr>
                    <a:r>
                      <a:rPr lang="en-US" baseline="0">
                        <a:solidFill>
                          <a:schemeClr val="bg1"/>
                        </a:solidFill>
                        <a:latin typeface="Tahoma"/>
                        <a:ea typeface="Tahoma"/>
                        <a:cs typeface="Tahoma"/>
                      </a:rPr>
                      <a:t>11%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DFF-41F9-A017-E049DF6DD9CA}"/>
                </c:ext>
              </c:extLst>
            </c:dLbl>
            <c:dLbl>
              <c:idx val="1"/>
              <c:tx>
                <c:rich>
                  <a:bodyPr/>
                  <a:lstStyle/>
                  <a:p>
                    <a:pPr algn="ctr">
                      <a:defRPr>
                        <a:solidFill>
                          <a:schemeClr val="bg1"/>
                        </a:solidFill>
                      </a:defRPr>
                    </a:pPr>
                    <a:r>
                      <a:rPr lang="en-US" baseline="0">
                        <a:solidFill>
                          <a:schemeClr val="bg1"/>
                        </a:solidFill>
                        <a:latin typeface="Tahoma"/>
                        <a:ea typeface="Tahoma"/>
                        <a:cs typeface="Tahoma"/>
                      </a:rPr>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FF-41F9-A017-E049DF6DD9CA}"/>
                </c:ext>
              </c:extLst>
            </c:dLbl>
            <c:dLbl>
              <c:idx val="2"/>
              <c:tx>
                <c:rich>
                  <a:bodyPr/>
                  <a:lstStyle/>
                  <a:p>
                    <a:pPr algn="ctr">
                      <a:defRPr>
                        <a:solidFill>
                          <a:schemeClr val="bg1"/>
                        </a:solidFill>
                      </a:defRPr>
                    </a:pPr>
                    <a:r>
                      <a:rPr lang="en-US" baseline="0">
                        <a:solidFill>
                          <a:schemeClr val="bg1"/>
                        </a:solidFill>
                        <a:latin typeface="Tahoma"/>
                        <a:ea typeface="Tahoma"/>
                        <a:cs typeface="Tahoma"/>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FF-41F9-A017-E049DF6DD9CA}"/>
                </c:ext>
              </c:extLst>
            </c:dLbl>
            <c:dLbl>
              <c:idx val="3"/>
              <c:tx>
                <c:rich>
                  <a:bodyPr/>
                  <a:lstStyle/>
                  <a:p>
                    <a:pPr algn="ctr">
                      <a:defRPr>
                        <a:solidFill>
                          <a:schemeClr val="bg1"/>
                        </a:solidFill>
                      </a:defRPr>
                    </a:pPr>
                    <a:r>
                      <a:rPr lang="en-US" baseline="0">
                        <a:solidFill>
                          <a:schemeClr val="bg1"/>
                        </a:solidFill>
                        <a:latin typeface="Tahoma"/>
                        <a:ea typeface="Tahoma"/>
                        <a:cs typeface="Tahoma"/>
                      </a:rPr>
                      <a:t>26%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DFF-41F9-A017-E049DF6DD9CA}"/>
                </c:ext>
              </c:extLst>
            </c:dLbl>
            <c:dLbl>
              <c:idx val="4"/>
              <c:tx>
                <c:rich>
                  <a:bodyPr/>
                  <a:lstStyle/>
                  <a:p>
                    <a:pPr algn="ctr">
                      <a:defRPr>
                        <a:solidFill>
                          <a:schemeClr val="bg1"/>
                        </a:solidFill>
                      </a:defRPr>
                    </a:pPr>
                    <a:r>
                      <a:rPr lang="en-US" baseline="0">
                        <a:solidFill>
                          <a:schemeClr val="bg1"/>
                        </a:solidFill>
                        <a:latin typeface="Tahoma"/>
                        <a:ea typeface="Tahoma"/>
                        <a:cs typeface="Tahoma"/>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DFF-41F9-A017-E049DF6DD9CA}"/>
                </c:ext>
              </c:extLst>
            </c:dLbl>
            <c:dLbl>
              <c:idx val="5"/>
              <c:tx>
                <c:rich>
                  <a:bodyPr/>
                  <a:lstStyle/>
                  <a:p>
                    <a:pPr algn="ctr">
                      <a:defRPr>
                        <a:solidFill>
                          <a:schemeClr val="bg1"/>
                        </a:solidFill>
                      </a:defRPr>
                    </a:pPr>
                    <a:r>
                      <a:rPr lang="en-US" baseline="0">
                        <a:solidFill>
                          <a:schemeClr val="bg1"/>
                        </a:solidFill>
                        <a:latin typeface="Tahoma"/>
                        <a:ea typeface="Tahoma"/>
                        <a:cs typeface="Tahoma"/>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DFF-41F9-A017-E049DF6DD9CA}"/>
                </c:ext>
              </c:extLst>
            </c:dLbl>
            <c:dLbl>
              <c:idx val="6"/>
              <c:tx>
                <c:rich>
                  <a:bodyPr/>
                  <a:lstStyle/>
                  <a:p>
                    <a:pPr algn="ctr">
                      <a:defRPr>
                        <a:solidFill>
                          <a:schemeClr val="bg1"/>
                        </a:solidFill>
                      </a:defRPr>
                    </a:pPr>
                    <a:r>
                      <a:rPr lang="en-US" baseline="0">
                        <a:solidFill>
                          <a:schemeClr val="bg1"/>
                        </a:solidFill>
                        <a:latin typeface="Tahoma"/>
                        <a:ea typeface="Tahoma"/>
                        <a:cs typeface="Tahoma"/>
                      </a:rPr>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DFF-41F9-A017-E049DF6DD9CA}"/>
                </c:ext>
              </c:extLst>
            </c:dLbl>
            <c:dLbl>
              <c:idx val="7"/>
              <c:tx>
                <c:rich>
                  <a:bodyPr/>
                  <a:lstStyle/>
                  <a:p>
                    <a:pPr algn="ctr">
                      <a:defRPr>
                        <a:solidFill>
                          <a:schemeClr val="bg1"/>
                        </a:solidFill>
                      </a:defRPr>
                    </a:pPr>
                    <a:r>
                      <a:rPr lang="en-US" baseline="0">
                        <a:solidFill>
                          <a:schemeClr val="bg1"/>
                        </a:solidFill>
                        <a:latin typeface="Tahoma"/>
                        <a:ea typeface="Tahoma"/>
                        <a:cs typeface="Tahoma"/>
                      </a:rPr>
                      <a:t>38%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1DFF-41F9-A017-E049DF6DD9CA}"/>
                </c:ext>
              </c:extLst>
            </c:dLbl>
            <c:spPr>
              <a:noFill/>
              <a:ln w="31875">
                <a:noFill/>
                <a:round/>
              </a:ln>
            </c:spPr>
            <c:txPr>
              <a:bodyPr/>
              <a:lstStyle/>
              <a:p>
                <a:pPr>
                  <a:defRPr b="1"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...physical assault or other violent behaviour?</c:v>
                </c:pt>
                <c:pt idx="1">
                  <c:v>...noisy neighbours or loud parties?</c:v>
                </c:pt>
                <c:pt idx="2">
                  <c:v>...antisocial street drinking?</c:v>
                </c:pt>
                <c:pt idx="3">
                  <c:v>....burglary and theft from private property?</c:v>
                </c:pt>
                <c:pt idx="4">
                  <c:v>...people being drunk or rowdy in public places?</c:v>
                </c:pt>
                <c:pt idx="5">
                  <c:v>...vandalism, graffiti and other deliberate damage to property or vehicles?</c:v>
                </c:pt>
                <c:pt idx="6">
                  <c:v>...people using or dealing drugs?</c:v>
                </c:pt>
                <c:pt idx="7">
                  <c:v>...speeding traffic?</c:v>
                </c:pt>
              </c:strCache>
            </c:strRef>
          </c:cat>
          <c:val>
            <c:numRef>
              <c:f>Sheet1!$D$2:$D$9</c:f>
              <c:numCache>
                <c:formatCode>0%</c:formatCode>
                <c:ptCount val="8"/>
                <c:pt idx="0">
                  <c:v>0.11</c:v>
                </c:pt>
                <c:pt idx="1">
                  <c:v>0.08</c:v>
                </c:pt>
                <c:pt idx="2">
                  <c:v>0.12</c:v>
                </c:pt>
                <c:pt idx="3">
                  <c:v>0.26</c:v>
                </c:pt>
                <c:pt idx="4">
                  <c:v>0.14000000000000001</c:v>
                </c:pt>
                <c:pt idx="5">
                  <c:v>0.17</c:v>
                </c:pt>
                <c:pt idx="6">
                  <c:v>0.22</c:v>
                </c:pt>
                <c:pt idx="7">
                  <c:v>0.38</c:v>
                </c:pt>
              </c:numCache>
            </c:numRef>
          </c:val>
          <c:extLst>
            <c:ext xmlns:c16="http://schemas.microsoft.com/office/drawing/2014/chart" uri="{C3380CC4-5D6E-409C-BE32-E72D297353CC}">
              <c16:uniqueId val="{00000011-1DFF-41F9-A017-E049DF6DD9CA}"/>
            </c:ext>
          </c:extLst>
        </c:ser>
        <c:ser>
          <c:idx val="2"/>
          <c:order val="2"/>
          <c:tx>
            <c:strRef>
              <c:f>Sheet1!$E$1</c:f>
              <c:strCache>
                <c:ptCount val="1"/>
                <c:pt idx="0">
                  <c:v>2020/Not a very big problem</c:v>
                </c:pt>
              </c:strCache>
            </c:strRef>
          </c:tx>
          <c:spPr>
            <a:solidFill>
              <a:srgbClr val="92D050"/>
            </a:solidFill>
          </c:spPr>
          <c:invertIfNegative val="0"/>
          <c:dPt>
            <c:idx val="0"/>
            <c:invertIfNegative val="0"/>
            <c:bubble3D val="0"/>
            <c:extLst>
              <c:ext xmlns:c16="http://schemas.microsoft.com/office/drawing/2014/chart" uri="{C3380CC4-5D6E-409C-BE32-E72D297353CC}">
                <c16:uniqueId val="{00000017-1DFF-41F9-A017-E049DF6DD9CA}"/>
              </c:ext>
            </c:extLst>
          </c:dPt>
          <c:dPt>
            <c:idx val="1"/>
            <c:invertIfNegative val="0"/>
            <c:bubble3D val="0"/>
            <c:extLst>
              <c:ext xmlns:c16="http://schemas.microsoft.com/office/drawing/2014/chart" uri="{C3380CC4-5D6E-409C-BE32-E72D297353CC}">
                <c16:uniqueId val="{00000013-1DFF-41F9-A017-E049DF6DD9CA}"/>
              </c:ext>
            </c:extLst>
          </c:dPt>
          <c:dPt>
            <c:idx val="2"/>
            <c:invertIfNegative val="0"/>
            <c:bubble3D val="0"/>
            <c:extLst>
              <c:ext xmlns:c16="http://schemas.microsoft.com/office/drawing/2014/chart" uri="{C3380CC4-5D6E-409C-BE32-E72D297353CC}">
                <c16:uniqueId val="{00000015-1DFF-41F9-A017-E049DF6DD9CA}"/>
              </c:ext>
            </c:extLst>
          </c:dPt>
          <c:dPt>
            <c:idx val="3"/>
            <c:invertIfNegative val="0"/>
            <c:bubble3D val="0"/>
            <c:extLst>
              <c:ext xmlns:c16="http://schemas.microsoft.com/office/drawing/2014/chart" uri="{C3380CC4-5D6E-409C-BE32-E72D297353CC}">
                <c16:uniqueId val="{00000018-1DFF-41F9-A017-E049DF6DD9CA}"/>
              </c:ext>
            </c:extLst>
          </c:dPt>
          <c:dPt>
            <c:idx val="4"/>
            <c:invertIfNegative val="0"/>
            <c:bubble3D val="0"/>
            <c:extLst>
              <c:ext xmlns:c16="http://schemas.microsoft.com/office/drawing/2014/chart" uri="{C3380CC4-5D6E-409C-BE32-E72D297353CC}">
                <c16:uniqueId val="{00000019-1DFF-41F9-A017-E049DF6DD9CA}"/>
              </c:ext>
            </c:extLst>
          </c:dPt>
          <c:dPt>
            <c:idx val="5"/>
            <c:invertIfNegative val="0"/>
            <c:bubble3D val="0"/>
            <c:extLst>
              <c:ext xmlns:c16="http://schemas.microsoft.com/office/drawing/2014/chart" uri="{C3380CC4-5D6E-409C-BE32-E72D297353CC}">
                <c16:uniqueId val="{0000001A-1DFF-41F9-A017-E049DF6DD9CA}"/>
              </c:ext>
            </c:extLst>
          </c:dPt>
          <c:dPt>
            <c:idx val="6"/>
            <c:invertIfNegative val="0"/>
            <c:bubble3D val="0"/>
            <c:extLst>
              <c:ext xmlns:c16="http://schemas.microsoft.com/office/drawing/2014/chart" uri="{C3380CC4-5D6E-409C-BE32-E72D297353CC}">
                <c16:uniqueId val="{0000001B-1DFF-41F9-A017-E049DF6DD9CA}"/>
              </c:ext>
            </c:extLst>
          </c:dPt>
          <c:dPt>
            <c:idx val="7"/>
            <c:invertIfNegative val="0"/>
            <c:bubble3D val="0"/>
            <c:extLst>
              <c:ext xmlns:c16="http://schemas.microsoft.com/office/drawing/2014/chart" uri="{C3380CC4-5D6E-409C-BE32-E72D297353CC}">
                <c16:uniqueId val="{0000001C-1DFF-41F9-A017-E049DF6DD9CA}"/>
              </c:ext>
            </c:extLst>
          </c:dPt>
          <c:dLbls>
            <c:dLbl>
              <c:idx val="0"/>
              <c:tx>
                <c:rich>
                  <a:bodyPr/>
                  <a:lstStyle/>
                  <a:p>
                    <a:pPr algn="ctr">
                      <a:defRPr/>
                    </a:pPr>
                    <a:r>
                      <a:rPr lang="en-US" baseline="0">
                        <a:latin typeface="Tahoma"/>
                        <a:ea typeface="Tahoma"/>
                        <a:cs typeface="Tahoma"/>
                      </a:rPr>
                      <a:t>48%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DFF-41F9-A017-E049DF6DD9CA}"/>
                </c:ext>
              </c:extLst>
            </c:dLbl>
            <c:dLbl>
              <c:idx val="1"/>
              <c:tx>
                <c:rich>
                  <a:bodyPr/>
                  <a:lstStyle/>
                  <a:p>
                    <a:pPr algn="ctr">
                      <a:defRPr/>
                    </a:pPr>
                    <a:r>
                      <a:rPr lang="en-US" baseline="0">
                        <a:latin typeface="Tahoma"/>
                        <a:ea typeface="Tahoma"/>
                        <a:cs typeface="Tahoma"/>
                      </a:rPr>
                      <a:t>44%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DFF-41F9-A017-E049DF6DD9CA}"/>
                </c:ext>
              </c:extLst>
            </c:dLbl>
            <c:dLbl>
              <c:idx val="2"/>
              <c:tx>
                <c:rich>
                  <a:bodyPr/>
                  <a:lstStyle/>
                  <a:p>
                    <a:pPr algn="ctr">
                      <a:defRPr/>
                    </a:pPr>
                    <a:r>
                      <a:rPr lang="en-US" baseline="0">
                        <a:latin typeface="Tahoma"/>
                        <a:ea typeface="Tahoma"/>
                        <a:cs typeface="Tahoma"/>
                      </a:rPr>
                      <a:t>40%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DFF-41F9-A017-E049DF6DD9CA}"/>
                </c:ext>
              </c:extLst>
            </c:dLbl>
            <c:dLbl>
              <c:idx val="3"/>
              <c:tx>
                <c:rich>
                  <a:bodyPr/>
                  <a:lstStyle/>
                  <a:p>
                    <a:pPr algn="ctr">
                      <a:defRPr/>
                    </a:pPr>
                    <a:r>
                      <a:rPr lang="en-US" baseline="0">
                        <a:latin typeface="Tahoma"/>
                        <a:ea typeface="Tahoma"/>
                        <a:cs typeface="Tahoma"/>
                      </a:rPr>
                      <a:t>57%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DFF-41F9-A017-E049DF6DD9CA}"/>
                </c:ext>
              </c:extLst>
            </c:dLbl>
            <c:dLbl>
              <c:idx val="4"/>
              <c:tx>
                <c:rich>
                  <a:bodyPr/>
                  <a:lstStyle/>
                  <a:p>
                    <a:pPr algn="ctr">
                      <a:defRPr/>
                    </a:pPr>
                    <a:r>
                      <a:rPr lang="en-US" baseline="0">
                        <a:latin typeface="Tahoma"/>
                        <a:ea typeface="Tahoma"/>
                        <a:cs typeface="Tahoma"/>
                      </a:rPr>
                      <a:t>42%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DFF-41F9-A017-E049DF6DD9CA}"/>
                </c:ext>
              </c:extLst>
            </c:dLbl>
            <c:dLbl>
              <c:idx val="5"/>
              <c:tx>
                <c:rich>
                  <a:bodyPr/>
                  <a:lstStyle/>
                  <a:p>
                    <a:pPr algn="ctr">
                      <a:defRPr/>
                    </a:pPr>
                    <a:r>
                      <a:rPr lang="en-US" baseline="0">
                        <a:latin typeface="Tahoma"/>
                        <a:ea typeface="Tahoma"/>
                        <a:cs typeface="Tahoma"/>
                      </a:rPr>
                      <a:t>48%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1DFF-41F9-A017-E049DF6DD9CA}"/>
                </c:ext>
              </c:extLst>
            </c:dLbl>
            <c:dLbl>
              <c:idx val="6"/>
              <c:tx>
                <c:rich>
                  <a:bodyPr/>
                  <a:lstStyle/>
                  <a:p>
                    <a:pPr algn="ctr">
                      <a:defRPr/>
                    </a:pPr>
                    <a:r>
                      <a:rPr lang="en-US" baseline="0">
                        <a:latin typeface="Tahoma"/>
                        <a:ea typeface="Tahoma"/>
                        <a:cs typeface="Tahoma"/>
                      </a:rPr>
                      <a:t>37%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1DFF-41F9-A017-E049DF6DD9CA}"/>
                </c:ext>
              </c:extLst>
            </c:dLbl>
            <c:dLbl>
              <c:idx val="7"/>
              <c:tx>
                <c:rich>
                  <a:bodyPr/>
                  <a:lstStyle/>
                  <a:p>
                    <a:pPr algn="ctr">
                      <a:defRPr/>
                    </a:pPr>
                    <a:r>
                      <a:rPr lang="en-US" baseline="0">
                        <a:latin typeface="Tahoma"/>
                        <a:ea typeface="Tahoma"/>
                        <a:cs typeface="Tahoma"/>
                      </a:rPr>
                      <a:t>30%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1DFF-41F9-A017-E049DF6DD9CA}"/>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...physical assault or other violent behaviour?</c:v>
                </c:pt>
                <c:pt idx="1">
                  <c:v>...noisy neighbours or loud parties?</c:v>
                </c:pt>
                <c:pt idx="2">
                  <c:v>...antisocial street drinking?</c:v>
                </c:pt>
                <c:pt idx="3">
                  <c:v>....burglary and theft from private property?</c:v>
                </c:pt>
                <c:pt idx="4">
                  <c:v>...people being drunk or rowdy in public places?</c:v>
                </c:pt>
                <c:pt idx="5">
                  <c:v>...vandalism, graffiti and other deliberate damage to property or vehicles?</c:v>
                </c:pt>
                <c:pt idx="6">
                  <c:v>...people using or dealing drugs?</c:v>
                </c:pt>
                <c:pt idx="7">
                  <c:v>...speeding traffic?</c:v>
                </c:pt>
              </c:strCache>
            </c:strRef>
          </c:cat>
          <c:val>
            <c:numRef>
              <c:f>Sheet1!$E$2:$E$9</c:f>
              <c:numCache>
                <c:formatCode>0%</c:formatCode>
                <c:ptCount val="8"/>
                <c:pt idx="0">
                  <c:v>0.48</c:v>
                </c:pt>
                <c:pt idx="1">
                  <c:v>0.44</c:v>
                </c:pt>
                <c:pt idx="2">
                  <c:v>0.4</c:v>
                </c:pt>
                <c:pt idx="3">
                  <c:v>0.56999999999999995</c:v>
                </c:pt>
                <c:pt idx="4">
                  <c:v>0.42</c:v>
                </c:pt>
                <c:pt idx="5">
                  <c:v>0.48</c:v>
                </c:pt>
                <c:pt idx="6">
                  <c:v>0.37</c:v>
                </c:pt>
                <c:pt idx="7">
                  <c:v>0.3</c:v>
                </c:pt>
              </c:numCache>
            </c:numRef>
          </c:val>
          <c:extLst>
            <c:ext xmlns:c16="http://schemas.microsoft.com/office/drawing/2014/chart" uri="{C3380CC4-5D6E-409C-BE32-E72D297353CC}">
              <c16:uniqueId val="{0000001D-1DFF-41F9-A017-E049DF6DD9CA}"/>
            </c:ext>
          </c:extLst>
        </c:ser>
        <c:ser>
          <c:idx val="3"/>
          <c:order val="3"/>
          <c:tx>
            <c:strRef>
              <c:f>Sheet1!$F$1</c:f>
              <c:strCache>
                <c:ptCount val="1"/>
                <c:pt idx="0">
                  <c:v>2020/No problem at all</c:v>
                </c:pt>
              </c:strCache>
            </c:strRef>
          </c:tx>
          <c:spPr>
            <a:solidFill>
              <a:srgbClr val="00B050"/>
            </a:solidFill>
          </c:spPr>
          <c:invertIfNegative val="0"/>
          <c:dLbls>
            <c:dLbl>
              <c:idx val="0"/>
              <c:tx>
                <c:rich>
                  <a:bodyPr/>
                  <a:lstStyle/>
                  <a:p>
                    <a:pPr algn="ctr">
                      <a:defRPr>
                        <a:solidFill>
                          <a:schemeClr val="bg1"/>
                        </a:solidFill>
                      </a:defRPr>
                    </a:pPr>
                    <a:r>
                      <a:rPr lang="en-US" baseline="0">
                        <a:solidFill>
                          <a:schemeClr val="bg1"/>
                        </a:solidFill>
                        <a:latin typeface="Tahoma"/>
                        <a:ea typeface="Tahoma"/>
                        <a:cs typeface="Tahoma"/>
                      </a:rPr>
                      <a:t>38%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1DFF-41F9-A017-E049DF6DD9CA}"/>
                </c:ext>
              </c:extLst>
            </c:dLbl>
            <c:dLbl>
              <c:idx val="1"/>
              <c:tx>
                <c:rich>
                  <a:bodyPr/>
                  <a:lstStyle/>
                  <a:p>
                    <a:pPr algn="ctr">
                      <a:defRPr>
                        <a:solidFill>
                          <a:schemeClr val="bg1"/>
                        </a:solidFill>
                      </a:defRPr>
                    </a:pPr>
                    <a:r>
                      <a:rPr lang="en-US" baseline="0">
                        <a:solidFill>
                          <a:schemeClr val="bg1"/>
                        </a:solidFill>
                        <a:latin typeface="Tahoma"/>
                        <a:ea typeface="Tahoma"/>
                        <a:cs typeface="Tahoma"/>
                      </a:rPr>
                      <a:t>44%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1DFF-41F9-A017-E049DF6DD9CA}"/>
                </c:ext>
              </c:extLst>
            </c:dLbl>
            <c:dLbl>
              <c:idx val="2"/>
              <c:tx>
                <c:rich>
                  <a:bodyPr/>
                  <a:lstStyle/>
                  <a:p>
                    <a:pPr algn="ctr">
                      <a:defRPr>
                        <a:solidFill>
                          <a:schemeClr val="bg1"/>
                        </a:solidFill>
                      </a:defRPr>
                    </a:pPr>
                    <a:r>
                      <a:rPr lang="en-US" baseline="0">
                        <a:solidFill>
                          <a:schemeClr val="bg1"/>
                        </a:solidFill>
                        <a:latin typeface="Tahoma"/>
                        <a:ea typeface="Tahoma"/>
                        <a:cs typeface="Tahoma"/>
                      </a:rPr>
                      <a:t>41%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1DFF-41F9-A017-E049DF6DD9CA}"/>
                </c:ext>
              </c:extLst>
            </c:dLbl>
            <c:dLbl>
              <c:idx val="3"/>
              <c:tx>
                <c:rich>
                  <a:bodyPr/>
                  <a:lstStyle/>
                  <a:p>
                    <a:pPr algn="ctr">
                      <a:defRPr>
                        <a:solidFill>
                          <a:schemeClr val="bg1"/>
                        </a:solidFill>
                      </a:defRPr>
                    </a:pPr>
                    <a:r>
                      <a:rPr lang="en-US" baseline="0">
                        <a:solidFill>
                          <a:schemeClr val="bg1"/>
                        </a:solidFill>
                        <a:latin typeface="Tahoma"/>
                        <a:ea typeface="Tahoma"/>
                        <a:cs typeface="Tahoma"/>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1DFF-41F9-A017-E049DF6DD9CA}"/>
                </c:ext>
              </c:extLst>
            </c:dLbl>
            <c:dLbl>
              <c:idx val="4"/>
              <c:tx>
                <c:rich>
                  <a:bodyPr/>
                  <a:lstStyle/>
                  <a:p>
                    <a:pPr algn="ctr">
                      <a:defRPr>
                        <a:solidFill>
                          <a:schemeClr val="bg1"/>
                        </a:solidFill>
                      </a:defRPr>
                    </a:pPr>
                    <a:r>
                      <a:rPr lang="en-US" baseline="0">
                        <a:solidFill>
                          <a:schemeClr val="bg1"/>
                        </a:solidFill>
                        <a:latin typeface="Tahoma"/>
                        <a:ea typeface="Tahoma"/>
                        <a:cs typeface="Tahoma"/>
                      </a:rPr>
                      <a:t>38%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1DFF-41F9-A017-E049DF6DD9CA}"/>
                </c:ext>
              </c:extLst>
            </c:dLbl>
            <c:dLbl>
              <c:idx val="5"/>
              <c:tx>
                <c:rich>
                  <a:bodyPr/>
                  <a:lstStyle/>
                  <a:p>
                    <a:pPr algn="ctr">
                      <a:defRPr>
                        <a:solidFill>
                          <a:schemeClr val="bg1"/>
                        </a:solidFill>
                      </a:defRPr>
                    </a:pPr>
                    <a:r>
                      <a:rPr lang="en-US" baseline="0">
                        <a:solidFill>
                          <a:schemeClr val="bg1"/>
                        </a:solidFill>
                        <a:latin typeface="Tahoma"/>
                        <a:ea typeface="Tahoma"/>
                        <a:cs typeface="Tahoma"/>
                      </a:rPr>
                      <a:t>27%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1DFF-41F9-A017-E049DF6DD9CA}"/>
                </c:ext>
              </c:extLst>
            </c:dLbl>
            <c:dLbl>
              <c:idx val="6"/>
              <c:tx>
                <c:rich>
                  <a:bodyPr/>
                  <a:lstStyle/>
                  <a:p>
                    <a:pPr algn="ctr">
                      <a:defRPr>
                        <a:solidFill>
                          <a:schemeClr val="bg1"/>
                        </a:solidFill>
                      </a:defRPr>
                    </a:pPr>
                    <a:r>
                      <a:rPr lang="en-US" baseline="0">
                        <a:solidFill>
                          <a:schemeClr val="bg1"/>
                        </a:solidFill>
                        <a:latin typeface="Tahoma"/>
                        <a:ea typeface="Tahoma"/>
                        <a:cs typeface="Tahoma"/>
                      </a:rPr>
                      <a:t>27%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1DFF-41F9-A017-E049DF6DD9CA}"/>
                </c:ext>
              </c:extLst>
            </c:dLbl>
            <c:dLbl>
              <c:idx val="7"/>
              <c:tx>
                <c:rich>
                  <a:bodyPr/>
                  <a:lstStyle/>
                  <a:p>
                    <a:pPr algn="ctr">
                      <a:defRPr>
                        <a:solidFill>
                          <a:schemeClr val="bg1"/>
                        </a:solidFill>
                      </a:defRPr>
                    </a:pPr>
                    <a:r>
                      <a:rPr lang="en-US" baseline="0">
                        <a:solidFill>
                          <a:schemeClr val="bg1"/>
                        </a:solidFill>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1DFF-41F9-A017-E049DF6DD9CA}"/>
                </c:ext>
              </c:extLst>
            </c:dLbl>
            <c:spPr>
              <a:noFill/>
              <a:ln w="31875">
                <a:noFill/>
                <a:round/>
              </a:ln>
            </c:spPr>
            <c:txPr>
              <a:bodyPr/>
              <a:lstStyle/>
              <a:p>
                <a:pPr>
                  <a:defRPr b="1"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Sheet1!$B$2:$B$9</c:f>
              <c:strCache>
                <c:ptCount val="8"/>
                <c:pt idx="0">
                  <c:v>...physical assault or other violent behaviour?</c:v>
                </c:pt>
                <c:pt idx="1">
                  <c:v>...noisy neighbours or loud parties?</c:v>
                </c:pt>
                <c:pt idx="2">
                  <c:v>...antisocial street drinking?</c:v>
                </c:pt>
                <c:pt idx="3">
                  <c:v>....burglary and theft from private property?</c:v>
                </c:pt>
                <c:pt idx="4">
                  <c:v>...people being drunk or rowdy in public places?</c:v>
                </c:pt>
                <c:pt idx="5">
                  <c:v>...vandalism, graffiti and other deliberate damage to property or vehicles?</c:v>
                </c:pt>
                <c:pt idx="6">
                  <c:v>...people using or dealing drugs?</c:v>
                </c:pt>
                <c:pt idx="7">
                  <c:v>...speeding traffic?</c:v>
                </c:pt>
              </c:strCache>
            </c:strRef>
          </c:cat>
          <c:val>
            <c:numRef>
              <c:f>Sheet1!$F$2:$F$9</c:f>
              <c:numCache>
                <c:formatCode>0%</c:formatCode>
                <c:ptCount val="8"/>
                <c:pt idx="0">
                  <c:v>0.38</c:v>
                </c:pt>
                <c:pt idx="1">
                  <c:v>0.44</c:v>
                </c:pt>
                <c:pt idx="2">
                  <c:v>0.41</c:v>
                </c:pt>
                <c:pt idx="3">
                  <c:v>0.1</c:v>
                </c:pt>
                <c:pt idx="4">
                  <c:v>0.38</c:v>
                </c:pt>
                <c:pt idx="5">
                  <c:v>0.27</c:v>
                </c:pt>
                <c:pt idx="6">
                  <c:v>0.27</c:v>
                </c:pt>
                <c:pt idx="7">
                  <c:v>0.06</c:v>
                </c:pt>
              </c:numCache>
            </c:numRef>
          </c:val>
          <c:extLst>
            <c:ext xmlns:c16="http://schemas.microsoft.com/office/drawing/2014/chart" uri="{C3380CC4-5D6E-409C-BE32-E72D297353CC}">
              <c16:uniqueId val="{00000026-1DFF-41F9-A017-E049DF6DD9CA}"/>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sz="1000" b="0" baseline="0">
                    <a:latin typeface="Tahoma"/>
                    <a:ea typeface="Tahoma"/>
                    <a:cs typeface="Tahoma"/>
                  </a:rPr>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5056"/>
        <c:crosses val="autoZero"/>
        <c:crossBetween val="between"/>
      </c:valAx>
      <c:spPr>
        <a:noFill/>
        <a:ln>
          <a:noFill/>
          <a:round/>
        </a:ln>
      </c:spPr>
    </c:plotArea>
    <c:legend>
      <c:legendPos val="t"/>
      <c:overlay val="0"/>
      <c:spPr>
        <a:ln>
          <a:noFill/>
          <a:round/>
        </a:ln>
      </c:spPr>
      <c:txPr>
        <a:bodyPr/>
        <a:lstStyle/>
        <a:p>
          <a:pPr>
            <a:defRPr sz="10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6199717899353"/>
          <c:y val="0.13861460634287806"/>
          <c:w val="0.73901599493728809"/>
          <c:h val="0.71761935857826786"/>
        </c:manualLayout>
      </c:layout>
      <c:barChart>
        <c:barDir val="bar"/>
        <c:grouping val="percentStacked"/>
        <c:varyColors val="0"/>
        <c:ser>
          <c:idx val="0"/>
          <c:order val="0"/>
          <c:tx>
            <c:strRef>
              <c:f>Sheet1!$C$1</c:f>
              <c:strCache>
                <c:ptCount val="1"/>
                <c:pt idx="0">
                  <c:v>A very big problem</c:v>
                </c:pt>
              </c:strCache>
            </c:strRef>
          </c:tx>
          <c:spPr>
            <a:solidFill>
              <a:srgbClr val="C0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0.33</c:v>
                </c:pt>
                <c:pt idx="1">
                  <c:v>0.26</c:v>
                </c:pt>
                <c:pt idx="2">
                  <c:v>0.2</c:v>
                </c:pt>
                <c:pt idx="3">
                  <c:v>0.23</c:v>
                </c:pt>
                <c:pt idx="4">
                  <c:v>0.35</c:v>
                </c:pt>
                <c:pt idx="5">
                  <c:v>0.26</c:v>
                </c:pt>
                <c:pt idx="6">
                  <c:v>0.25</c:v>
                </c:pt>
              </c:numCache>
            </c:numRef>
          </c:val>
          <c:extLst>
            <c:ext xmlns:c16="http://schemas.microsoft.com/office/drawing/2014/chart" uri="{C3380CC4-5D6E-409C-BE32-E72D297353CC}">
              <c16:uniqueId val="{00000003-76B7-497E-88A7-8BD9390F003A}"/>
            </c:ext>
          </c:extLst>
        </c:ser>
        <c:ser>
          <c:idx val="1"/>
          <c:order val="1"/>
          <c:tx>
            <c:strRef>
              <c:f>Sheet1!$D$1</c:f>
              <c:strCache>
                <c:ptCount val="1"/>
                <c:pt idx="0">
                  <c:v>A fairly big problem</c:v>
                </c:pt>
              </c:strCache>
            </c:strRef>
          </c:tx>
          <c:spPr>
            <a:solidFill>
              <a:srgbClr val="FF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0.36</c:v>
                </c:pt>
                <c:pt idx="1">
                  <c:v>0.37</c:v>
                </c:pt>
                <c:pt idx="2">
                  <c:v>0.35</c:v>
                </c:pt>
                <c:pt idx="3">
                  <c:v>0.37</c:v>
                </c:pt>
                <c:pt idx="4">
                  <c:v>0.39</c:v>
                </c:pt>
                <c:pt idx="5">
                  <c:v>0.4</c:v>
                </c:pt>
                <c:pt idx="6">
                  <c:v>0.39</c:v>
                </c:pt>
              </c:numCache>
            </c:numRef>
          </c:val>
          <c:extLst>
            <c:ext xmlns:c16="http://schemas.microsoft.com/office/drawing/2014/chart" uri="{C3380CC4-5D6E-409C-BE32-E72D297353CC}">
              <c16:uniqueId val="{00000007-76B7-497E-88A7-8BD9390F003A}"/>
            </c:ext>
          </c:extLst>
        </c:ser>
        <c:ser>
          <c:idx val="2"/>
          <c:order val="2"/>
          <c:tx>
            <c:strRef>
              <c:f>Sheet1!$E$1</c:f>
              <c:strCache>
                <c:ptCount val="1"/>
                <c:pt idx="0">
                  <c:v>Not a very big problem</c:v>
                </c:pt>
              </c:strCache>
            </c:strRef>
          </c:tx>
          <c:spPr>
            <a:solidFill>
              <a:srgbClr val="92D050"/>
            </a:solidFill>
          </c:spPr>
          <c:invertIfNegative val="0"/>
          <c:dPt>
            <c:idx val="0"/>
            <c:invertIfNegative val="0"/>
            <c:bubble3D val="0"/>
            <c:extLst>
              <c:ext xmlns:c16="http://schemas.microsoft.com/office/drawing/2014/chart" uri="{C3380CC4-5D6E-409C-BE32-E72D297353CC}">
                <c16:uniqueId val="{0000000D-76B7-497E-88A7-8BD9390F003A}"/>
              </c:ext>
            </c:extLst>
          </c:dPt>
          <c:dPt>
            <c:idx val="1"/>
            <c:invertIfNegative val="0"/>
            <c:bubble3D val="0"/>
            <c:extLst>
              <c:ext xmlns:c16="http://schemas.microsoft.com/office/drawing/2014/chart" uri="{C3380CC4-5D6E-409C-BE32-E72D297353CC}">
                <c16:uniqueId val="{00000009-76B7-497E-88A7-8BD9390F003A}"/>
              </c:ext>
            </c:extLst>
          </c:dPt>
          <c:dPt>
            <c:idx val="2"/>
            <c:invertIfNegative val="0"/>
            <c:bubble3D val="0"/>
            <c:extLst>
              <c:ext xmlns:c16="http://schemas.microsoft.com/office/drawing/2014/chart" uri="{C3380CC4-5D6E-409C-BE32-E72D297353CC}">
                <c16:uniqueId val="{0000000B-76B7-497E-88A7-8BD9390F003A}"/>
              </c:ext>
            </c:extLst>
          </c:dPt>
          <c:dPt>
            <c:idx val="3"/>
            <c:invertIfNegative val="0"/>
            <c:bubble3D val="0"/>
            <c:extLst>
              <c:ext xmlns:c16="http://schemas.microsoft.com/office/drawing/2014/chart" uri="{C3380CC4-5D6E-409C-BE32-E72D297353CC}">
                <c16:uniqueId val="{0000000E-76B7-497E-88A7-8BD9390F003A}"/>
              </c:ext>
            </c:extLst>
          </c:dPt>
          <c:dPt>
            <c:idx val="4"/>
            <c:invertIfNegative val="0"/>
            <c:bubble3D val="0"/>
            <c:extLst>
              <c:ext xmlns:c16="http://schemas.microsoft.com/office/drawing/2014/chart" uri="{C3380CC4-5D6E-409C-BE32-E72D297353CC}">
                <c16:uniqueId val="{0000000F-76B7-497E-88A7-8BD9390F003A}"/>
              </c:ext>
            </c:extLst>
          </c:dPt>
          <c:dPt>
            <c:idx val="5"/>
            <c:invertIfNegative val="0"/>
            <c:bubble3D val="0"/>
            <c:extLst>
              <c:ext xmlns:c16="http://schemas.microsoft.com/office/drawing/2014/chart" uri="{C3380CC4-5D6E-409C-BE32-E72D297353CC}">
                <c16:uniqueId val="{00000010-76B7-497E-88A7-8BD9390F003A}"/>
              </c:ext>
            </c:extLst>
          </c:dPt>
          <c:dPt>
            <c:idx val="6"/>
            <c:invertIfNegative val="0"/>
            <c:bubble3D val="0"/>
            <c:extLst>
              <c:ext xmlns:c16="http://schemas.microsoft.com/office/drawing/2014/chart" uri="{C3380CC4-5D6E-409C-BE32-E72D297353CC}">
                <c16:uniqueId val="{00000011-76B7-497E-88A7-8BD9390F003A}"/>
              </c:ext>
            </c:extLst>
          </c:dPt>
          <c:dLbls>
            <c:spPr>
              <a:noFill/>
              <a:ln w="31875">
                <a:noFill/>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0.27</c:v>
                </c:pt>
                <c:pt idx="1">
                  <c:v>0.3</c:v>
                </c:pt>
                <c:pt idx="2">
                  <c:v>0.38</c:v>
                </c:pt>
                <c:pt idx="3">
                  <c:v>0.34</c:v>
                </c:pt>
                <c:pt idx="4">
                  <c:v>0.21</c:v>
                </c:pt>
                <c:pt idx="5">
                  <c:v>0.28000000000000003</c:v>
                </c:pt>
                <c:pt idx="6">
                  <c:v>0.31</c:v>
                </c:pt>
              </c:numCache>
            </c:numRef>
          </c:val>
          <c:extLst>
            <c:ext xmlns:c16="http://schemas.microsoft.com/office/drawing/2014/chart" uri="{C3380CC4-5D6E-409C-BE32-E72D297353CC}">
              <c16:uniqueId val="{00000012-76B7-497E-88A7-8BD9390F003A}"/>
            </c:ext>
          </c:extLst>
        </c:ser>
        <c:ser>
          <c:idx val="3"/>
          <c:order val="3"/>
          <c:tx>
            <c:strRef>
              <c:f>Sheet1!$F$1</c:f>
              <c:strCache>
                <c:ptCount val="1"/>
                <c:pt idx="0">
                  <c:v>No problem at all</c:v>
                </c:pt>
              </c:strCache>
            </c:strRef>
          </c:tx>
          <c:spPr>
            <a:solidFill>
              <a:srgbClr val="00B05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0.05</c:v>
                </c:pt>
                <c:pt idx="1">
                  <c:v>7.0000000000000007E-2</c:v>
                </c:pt>
                <c:pt idx="2">
                  <c:v>7.0000000000000007E-2</c:v>
                </c:pt>
                <c:pt idx="3">
                  <c:v>0.06</c:v>
                </c:pt>
                <c:pt idx="4">
                  <c:v>0.05</c:v>
                </c:pt>
                <c:pt idx="5">
                  <c:v>0.06</c:v>
                </c:pt>
                <c:pt idx="6">
                  <c:v>0.06</c:v>
                </c:pt>
              </c:numCache>
            </c:numRef>
          </c:val>
          <c:extLst>
            <c:ext xmlns:c16="http://schemas.microsoft.com/office/drawing/2014/chart" uri="{C3380CC4-5D6E-409C-BE32-E72D297353CC}">
              <c16:uniqueId val="{00000015-76B7-497E-88A7-8BD9390F003A}"/>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14276813161213758"/>
          <c:y val="0"/>
          <c:w val="0.74968225282068357"/>
          <c:h val="0.17026002604626278"/>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9649788424514"/>
          <c:y val="9.2765043658933316E-2"/>
          <c:w val="0.74820859486922453"/>
          <c:h val="0.77065529158404389"/>
        </c:manualLayout>
      </c:layout>
      <c:barChart>
        <c:barDir val="bar"/>
        <c:grouping val="percentStacked"/>
        <c:varyColors val="0"/>
        <c:ser>
          <c:idx val="0"/>
          <c:order val="0"/>
          <c:tx>
            <c:strRef>
              <c:f>Sheet1!$C$1</c:f>
              <c:strCache>
                <c:ptCount val="1"/>
                <c:pt idx="0">
                  <c:v>A very big problem</c:v>
                </c:pt>
              </c:strCache>
            </c:strRef>
          </c:tx>
          <c:spPr>
            <a:solidFill>
              <a:srgbClr val="C0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0.31</c:v>
                </c:pt>
                <c:pt idx="1">
                  <c:v>0.11</c:v>
                </c:pt>
                <c:pt idx="2">
                  <c:v>0.18</c:v>
                </c:pt>
                <c:pt idx="3">
                  <c:v>0.08</c:v>
                </c:pt>
                <c:pt idx="4">
                  <c:v>0.17</c:v>
                </c:pt>
                <c:pt idx="5">
                  <c:v>0.14000000000000001</c:v>
                </c:pt>
                <c:pt idx="6">
                  <c:v>0.09</c:v>
                </c:pt>
              </c:numCache>
            </c:numRef>
          </c:val>
          <c:extLst>
            <c:ext xmlns:c16="http://schemas.microsoft.com/office/drawing/2014/chart" uri="{C3380CC4-5D6E-409C-BE32-E72D297353CC}">
              <c16:uniqueId val="{00000000-9A29-46F8-AD05-6EA816BFD77E}"/>
            </c:ext>
          </c:extLst>
        </c:ser>
        <c:ser>
          <c:idx val="1"/>
          <c:order val="1"/>
          <c:tx>
            <c:strRef>
              <c:f>Sheet1!$D$1</c:f>
              <c:strCache>
                <c:ptCount val="1"/>
                <c:pt idx="0">
                  <c:v>A fairly big problem</c:v>
                </c:pt>
              </c:strCache>
            </c:strRef>
          </c:tx>
          <c:spPr>
            <a:solidFill>
              <a:srgbClr val="FF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0.24</c:v>
                </c:pt>
                <c:pt idx="1">
                  <c:v>0.21</c:v>
                </c:pt>
                <c:pt idx="2">
                  <c:v>0.31</c:v>
                </c:pt>
                <c:pt idx="3">
                  <c:v>0.19</c:v>
                </c:pt>
                <c:pt idx="4">
                  <c:v>0.3</c:v>
                </c:pt>
                <c:pt idx="5">
                  <c:v>0.21</c:v>
                </c:pt>
                <c:pt idx="6">
                  <c:v>0.16</c:v>
                </c:pt>
              </c:numCache>
            </c:numRef>
          </c:val>
          <c:extLst>
            <c:ext xmlns:c16="http://schemas.microsoft.com/office/drawing/2014/chart" uri="{C3380CC4-5D6E-409C-BE32-E72D297353CC}">
              <c16:uniqueId val="{00000001-9A29-46F8-AD05-6EA816BFD77E}"/>
            </c:ext>
          </c:extLst>
        </c:ser>
        <c:ser>
          <c:idx val="2"/>
          <c:order val="2"/>
          <c:tx>
            <c:strRef>
              <c:f>Sheet1!$E$1</c:f>
              <c:strCache>
                <c:ptCount val="1"/>
                <c:pt idx="0">
                  <c:v>Not a very big problem</c:v>
                </c:pt>
              </c:strCache>
            </c:strRef>
          </c:tx>
          <c:spPr>
            <a:solidFill>
              <a:srgbClr val="92D050"/>
            </a:solidFill>
          </c:spPr>
          <c:invertIfNegative val="0"/>
          <c:dPt>
            <c:idx val="0"/>
            <c:invertIfNegative val="0"/>
            <c:bubble3D val="0"/>
            <c:extLst>
              <c:ext xmlns:c16="http://schemas.microsoft.com/office/drawing/2014/chart" uri="{C3380CC4-5D6E-409C-BE32-E72D297353CC}">
                <c16:uniqueId val="{00000003-9A29-46F8-AD05-6EA816BFD77E}"/>
              </c:ext>
            </c:extLst>
          </c:dPt>
          <c:dPt>
            <c:idx val="1"/>
            <c:invertIfNegative val="0"/>
            <c:bubble3D val="0"/>
            <c:extLst>
              <c:ext xmlns:c16="http://schemas.microsoft.com/office/drawing/2014/chart" uri="{C3380CC4-5D6E-409C-BE32-E72D297353CC}">
                <c16:uniqueId val="{00000005-9A29-46F8-AD05-6EA816BFD77E}"/>
              </c:ext>
            </c:extLst>
          </c:dPt>
          <c:dPt>
            <c:idx val="2"/>
            <c:invertIfNegative val="0"/>
            <c:bubble3D val="0"/>
            <c:extLst>
              <c:ext xmlns:c16="http://schemas.microsoft.com/office/drawing/2014/chart" uri="{C3380CC4-5D6E-409C-BE32-E72D297353CC}">
                <c16:uniqueId val="{00000007-9A29-46F8-AD05-6EA816BFD77E}"/>
              </c:ext>
            </c:extLst>
          </c:dPt>
          <c:dPt>
            <c:idx val="3"/>
            <c:invertIfNegative val="0"/>
            <c:bubble3D val="0"/>
            <c:extLst>
              <c:ext xmlns:c16="http://schemas.microsoft.com/office/drawing/2014/chart" uri="{C3380CC4-5D6E-409C-BE32-E72D297353CC}">
                <c16:uniqueId val="{00000008-9A29-46F8-AD05-6EA816BFD77E}"/>
              </c:ext>
            </c:extLst>
          </c:dPt>
          <c:dPt>
            <c:idx val="4"/>
            <c:invertIfNegative val="0"/>
            <c:bubble3D val="0"/>
            <c:extLst>
              <c:ext xmlns:c16="http://schemas.microsoft.com/office/drawing/2014/chart" uri="{C3380CC4-5D6E-409C-BE32-E72D297353CC}">
                <c16:uniqueId val="{00000009-9A29-46F8-AD05-6EA816BFD77E}"/>
              </c:ext>
            </c:extLst>
          </c:dPt>
          <c:dPt>
            <c:idx val="5"/>
            <c:invertIfNegative val="0"/>
            <c:bubble3D val="0"/>
            <c:extLst>
              <c:ext xmlns:c16="http://schemas.microsoft.com/office/drawing/2014/chart" uri="{C3380CC4-5D6E-409C-BE32-E72D297353CC}">
                <c16:uniqueId val="{0000000A-9A29-46F8-AD05-6EA816BFD77E}"/>
              </c:ext>
            </c:extLst>
          </c:dPt>
          <c:dPt>
            <c:idx val="6"/>
            <c:invertIfNegative val="0"/>
            <c:bubble3D val="0"/>
            <c:extLst>
              <c:ext xmlns:c16="http://schemas.microsoft.com/office/drawing/2014/chart" uri="{C3380CC4-5D6E-409C-BE32-E72D297353CC}">
                <c16:uniqueId val="{0000000B-9A29-46F8-AD05-6EA816BFD77E}"/>
              </c:ext>
            </c:extLst>
          </c:dPt>
          <c:dLbls>
            <c:spPr>
              <a:noFill/>
              <a:ln w="31875">
                <a:noFill/>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0.25</c:v>
                </c:pt>
                <c:pt idx="1">
                  <c:v>0.39</c:v>
                </c:pt>
                <c:pt idx="2">
                  <c:v>0.33</c:v>
                </c:pt>
                <c:pt idx="3">
                  <c:v>0.42</c:v>
                </c:pt>
                <c:pt idx="4">
                  <c:v>0.35</c:v>
                </c:pt>
                <c:pt idx="5">
                  <c:v>0.37</c:v>
                </c:pt>
                <c:pt idx="6">
                  <c:v>0.4</c:v>
                </c:pt>
              </c:numCache>
            </c:numRef>
          </c:val>
          <c:extLst>
            <c:ext xmlns:c16="http://schemas.microsoft.com/office/drawing/2014/chart" uri="{C3380CC4-5D6E-409C-BE32-E72D297353CC}">
              <c16:uniqueId val="{0000000C-9A29-46F8-AD05-6EA816BFD77E}"/>
            </c:ext>
          </c:extLst>
        </c:ser>
        <c:ser>
          <c:idx val="3"/>
          <c:order val="3"/>
          <c:tx>
            <c:strRef>
              <c:f>Sheet1!$F$1</c:f>
              <c:strCache>
                <c:ptCount val="1"/>
                <c:pt idx="0">
                  <c:v>No problem at all</c:v>
                </c:pt>
              </c:strCache>
            </c:strRef>
          </c:tx>
          <c:spPr>
            <a:solidFill>
              <a:srgbClr val="00B05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c:v>
                </c:pt>
                <c:pt idx="1">
                  <c:v>0.28999999999999998</c:v>
                </c:pt>
                <c:pt idx="2">
                  <c:v>0.18</c:v>
                </c:pt>
                <c:pt idx="3">
                  <c:v>0.3</c:v>
                </c:pt>
                <c:pt idx="4">
                  <c:v>0.18</c:v>
                </c:pt>
                <c:pt idx="5">
                  <c:v>0.27</c:v>
                </c:pt>
                <c:pt idx="6">
                  <c:v>0.35</c:v>
                </c:pt>
              </c:numCache>
            </c:numRef>
          </c:val>
          <c:extLst>
            <c:ext xmlns:c16="http://schemas.microsoft.com/office/drawing/2014/chart" uri="{C3380CC4-5D6E-409C-BE32-E72D297353CC}">
              <c16:uniqueId val="{0000000E-9A29-46F8-AD05-6EA816BFD77E}"/>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15883845984587092"/>
          <c:y val="7.2810702599820313E-3"/>
          <c:w val="0.61147931029879787"/>
          <c:h val="9.8954166650868813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'Sheet1'!$C$2:$C$9</c:f>
              <c:numCache>
                <c:formatCode>#,##0.00</c:formatCode>
                <c:ptCount val="8"/>
                <c:pt idx="0">
                  <c:v>1.87</c:v>
                </c:pt>
                <c:pt idx="1">
                  <c:v>2.15</c:v>
                </c:pt>
                <c:pt idx="2">
                  <c:v>2.25</c:v>
                </c:pt>
                <c:pt idx="3">
                  <c:v>2.5</c:v>
                </c:pt>
                <c:pt idx="4">
                  <c:v>2.44</c:v>
                </c:pt>
                <c:pt idx="5">
                  <c:v>2.1800000000000002</c:v>
                </c:pt>
                <c:pt idx="6">
                  <c:v>2.06</c:v>
                </c:pt>
                <c:pt idx="7">
                  <c:v>2.88</c:v>
                </c:pt>
              </c:numCache>
            </c:numRef>
          </c:val>
          <c:extLst>
            <c:ext xmlns:c16="http://schemas.microsoft.com/office/drawing/2014/chart" uri="{C3380CC4-5D6E-409C-BE32-E72D297353CC}">
              <c16:uniqueId val="{00000002-5D07-4E3D-AC2C-63D62642C3E7}"/>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'Sheet1'!$D$2:$D$9</c:f>
              <c:numCache>
                <c:formatCode>#,##0.00</c:formatCode>
                <c:ptCount val="8"/>
                <c:pt idx="0">
                  <c:v>1.72</c:v>
                </c:pt>
                <c:pt idx="1">
                  <c:v>1.94</c:v>
                </c:pt>
                <c:pt idx="2">
                  <c:v>2.08</c:v>
                </c:pt>
                <c:pt idx="3">
                  <c:v>2.39</c:v>
                </c:pt>
                <c:pt idx="4">
                  <c:v>2.21</c:v>
                </c:pt>
                <c:pt idx="5">
                  <c:v>2</c:v>
                </c:pt>
                <c:pt idx="6">
                  <c:v>1.91</c:v>
                </c:pt>
                <c:pt idx="7">
                  <c:v>2.78</c:v>
                </c:pt>
              </c:numCache>
            </c:numRef>
          </c:val>
          <c:extLst>
            <c:ext xmlns:c16="http://schemas.microsoft.com/office/drawing/2014/chart" uri="{C3380CC4-5D6E-409C-BE32-E72D297353CC}">
              <c16:uniqueId val="{00000005-5D07-4E3D-AC2C-63D62642C3E7}"/>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'Sheet1'!$E$2:$E$9</c:f>
              <c:numCache>
                <c:formatCode>#,##0.00</c:formatCode>
                <c:ptCount val="8"/>
                <c:pt idx="0">
                  <c:v>1.74</c:v>
                </c:pt>
                <c:pt idx="1">
                  <c:v>1.97</c:v>
                </c:pt>
                <c:pt idx="2">
                  <c:v>2.13</c:v>
                </c:pt>
                <c:pt idx="3">
                  <c:v>2.41</c:v>
                </c:pt>
                <c:pt idx="4">
                  <c:v>2.2999999999999998</c:v>
                </c:pt>
                <c:pt idx="5">
                  <c:v>2.02</c:v>
                </c:pt>
                <c:pt idx="6">
                  <c:v>1.95</c:v>
                </c:pt>
                <c:pt idx="7">
                  <c:v>2.81</c:v>
                </c:pt>
              </c:numCache>
            </c:numRef>
          </c:val>
          <c:extLst>
            <c:ext xmlns:c16="http://schemas.microsoft.com/office/drawing/2014/chart" uri="{C3380CC4-5D6E-409C-BE32-E72D297353CC}">
              <c16:uniqueId val="{00000008-5D07-4E3D-AC2C-63D62642C3E7}"/>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'Sheet1'!$F$2:$F$9</c:f>
              <c:numCache>
                <c:formatCode>#,##0.00</c:formatCode>
                <c:ptCount val="8"/>
                <c:pt idx="0">
                  <c:v>1.73</c:v>
                </c:pt>
                <c:pt idx="1">
                  <c:v>1.84</c:v>
                </c:pt>
                <c:pt idx="2">
                  <c:v>2.0499999999999998</c:v>
                </c:pt>
                <c:pt idx="3">
                  <c:v>2.2799999999999998</c:v>
                </c:pt>
                <c:pt idx="4">
                  <c:v>2.2200000000000002</c:v>
                </c:pt>
                <c:pt idx="5">
                  <c:v>1.88</c:v>
                </c:pt>
                <c:pt idx="6">
                  <c:v>1.79</c:v>
                </c:pt>
                <c:pt idx="7">
                  <c:v>2.84</c:v>
                </c:pt>
              </c:numCache>
            </c:numRef>
          </c:val>
          <c:extLst>
            <c:ext xmlns:c16="http://schemas.microsoft.com/office/drawing/2014/chart" uri="{C3380CC4-5D6E-409C-BE32-E72D297353CC}">
              <c16:uniqueId val="{0000000B-5D07-4E3D-AC2C-63D62642C3E7}"/>
            </c:ext>
          </c:extLst>
        </c:ser>
        <c:dLbls>
          <c:showLegendKey val="0"/>
          <c:showVal val="0"/>
          <c:showCatName val="0"/>
          <c:showSerName val="0"/>
          <c:showPercent val="0"/>
          <c:showBubbleSize val="0"/>
        </c:dLbls>
        <c:gapWidth val="5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ax val="4"/>
          <c:min val="1"/>
        </c:scaling>
        <c:delete val="0"/>
        <c:axPos val="l"/>
        <c:numFmt formatCode="#,##0.0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layout>
        <c:manualLayout>
          <c:xMode val="edge"/>
          <c:yMode val="edge"/>
          <c:x val="0.39378370309397981"/>
          <c:y val="0.24663271973556727"/>
          <c:w val="0.20172173578629729"/>
          <c:h val="6.1177419014875882E-2"/>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'Sheet1'!$B$2:$B$10</c:f>
              <c:strCache>
                <c:ptCount val="9"/>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pt idx="7">
                  <c:v>...been subject to telephone fraud</c:v>
                </c:pt>
                <c:pt idx="8">
                  <c:v>None of the above</c:v>
                </c:pt>
              </c:strCache>
            </c:strRef>
          </c:cat>
          <c:val>
            <c:numRef>
              <c:f>'Sheet1'!$C$2:$C$10</c:f>
              <c:numCache>
                <c:formatCode>0%</c:formatCode>
                <c:ptCount val="9"/>
                <c:pt idx="0">
                  <c:v>0.01</c:v>
                </c:pt>
                <c:pt idx="1">
                  <c:v>0.05</c:v>
                </c:pt>
                <c:pt idx="2">
                  <c:v>0.04</c:v>
                </c:pt>
                <c:pt idx="3">
                  <c:v>0.04</c:v>
                </c:pt>
                <c:pt idx="4">
                  <c:v>0.05</c:v>
                </c:pt>
                <c:pt idx="5">
                  <c:v>0.17</c:v>
                </c:pt>
                <c:pt idx="6">
                  <c:v>0.13</c:v>
                </c:pt>
                <c:pt idx="7">
                  <c:v>0.12</c:v>
                </c:pt>
                <c:pt idx="8">
                  <c:v>0.63</c:v>
                </c:pt>
              </c:numCache>
            </c:numRef>
          </c:val>
          <c:extLst>
            <c:ext xmlns:c16="http://schemas.microsoft.com/office/drawing/2014/chart" uri="{C3380CC4-5D6E-409C-BE32-E72D297353CC}">
              <c16:uniqueId val="{00000002-0452-4873-A3B5-03411FBA2991}"/>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'Sheet1'!$B$2:$B$10</c:f>
              <c:strCache>
                <c:ptCount val="9"/>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pt idx="7">
                  <c:v>...been subject to telephone fraud</c:v>
                </c:pt>
                <c:pt idx="8">
                  <c:v>None of the above</c:v>
                </c:pt>
              </c:strCache>
            </c:strRef>
          </c:cat>
          <c:val>
            <c:numRef>
              <c:f>'Sheet1'!$D$2:$D$10</c:f>
              <c:numCache>
                <c:formatCode>0%</c:formatCode>
                <c:ptCount val="9"/>
                <c:pt idx="0">
                  <c:v>0.01</c:v>
                </c:pt>
                <c:pt idx="1">
                  <c:v>0.03</c:v>
                </c:pt>
                <c:pt idx="2">
                  <c:v>0.03</c:v>
                </c:pt>
                <c:pt idx="3">
                  <c:v>0.02</c:v>
                </c:pt>
                <c:pt idx="4">
                  <c:v>0.03</c:v>
                </c:pt>
                <c:pt idx="5">
                  <c:v>0.13</c:v>
                </c:pt>
                <c:pt idx="6">
                  <c:v>0.13</c:v>
                </c:pt>
                <c:pt idx="7">
                  <c:v>0.13</c:v>
                </c:pt>
                <c:pt idx="8">
                  <c:v>0.66</c:v>
                </c:pt>
              </c:numCache>
            </c:numRef>
          </c:val>
          <c:extLst>
            <c:ext xmlns:c16="http://schemas.microsoft.com/office/drawing/2014/chart" uri="{C3380CC4-5D6E-409C-BE32-E72D297353CC}">
              <c16:uniqueId val="{00000005-0452-4873-A3B5-03411FBA2991}"/>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US"/>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r"/>
      <c:overlay val="1"/>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2020/White British</c:v>
                </c:pt>
              </c:strCache>
            </c:strRef>
          </c:tx>
          <c:spPr>
            <a:solidFill>
              <a:schemeClr val="bg1">
                <a:lumMod val="85000"/>
              </a:schemeClr>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ABE-49EC-A453-FE40CF4347A0}"/>
                </c:ext>
              </c:extLst>
            </c:dLbl>
            <c:dLbl>
              <c:idx val="1"/>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ABE-49EC-A453-FE40CF4347A0}"/>
                </c:ext>
              </c:extLst>
            </c:dLbl>
            <c:dLbl>
              <c:idx val="2"/>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9ABE-49EC-A453-FE40CF4347A0}"/>
                </c:ext>
              </c:extLst>
            </c:dLbl>
            <c:dLbl>
              <c:idx val="3"/>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9ABE-49EC-A453-FE40CF4347A0}"/>
                </c:ext>
              </c:extLst>
            </c:dLbl>
            <c:dLbl>
              <c:idx val="4"/>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9ABE-49EC-A453-FE40CF4347A0}"/>
                </c:ext>
              </c:extLst>
            </c:dLbl>
            <c:dLbl>
              <c:idx val="5"/>
              <c:tx>
                <c:rich>
                  <a:bodyPr/>
                  <a:lstStyle/>
                  <a:p>
                    <a:pPr algn="ctr">
                      <a:defRPr/>
                    </a:pPr>
                    <a:r>
                      <a:rPr lang="en-US" baseline="0">
                        <a:latin typeface="Tahoma"/>
                        <a:ea typeface="Tahoma"/>
                        <a:cs typeface="Tahoma"/>
                      </a:rPr>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9ABE-49EC-A453-FE40CF4347A0}"/>
                </c:ext>
              </c:extLst>
            </c:dLbl>
            <c:dLbl>
              <c:idx val="6"/>
              <c:tx>
                <c:rich>
                  <a:bodyPr/>
                  <a:lstStyle/>
                  <a:p>
                    <a:pPr algn="ctr">
                      <a:defRPr/>
                    </a:pPr>
                    <a:r>
                      <a:rPr lang="en-US" baseline="0">
                        <a:latin typeface="Tahoma"/>
                        <a:ea typeface="Tahoma"/>
                        <a:cs typeface="Tahoma"/>
                      </a:rPr>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9ABE-49EC-A453-FE40CF4347A0}"/>
                </c:ext>
              </c:extLst>
            </c:dLbl>
            <c:dLbl>
              <c:idx val="7"/>
              <c:tx>
                <c:rich>
                  <a:bodyPr/>
                  <a:lstStyle/>
                  <a:p>
                    <a:pPr algn="ctr">
                      <a:defRPr/>
                    </a:pPr>
                    <a:r>
                      <a:rPr lang="en-US" baseline="0">
                        <a:latin typeface="Tahoma"/>
                        <a:ea typeface="Tahoma"/>
                        <a:cs typeface="Tahoma"/>
                      </a:rPr>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9ABE-49EC-A453-FE40CF4347A0}"/>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...had a car, van, motorcycle, or other motor vehicle stolen?</c:v>
                </c:pt>
                <c:pt idx="1">
                  <c:v>...had any personal possessions stolen whilst in a public place?</c:v>
                </c:pt>
                <c:pt idx="2">
                  <c:v>...had anything stolen from your home?</c:v>
                </c:pt>
                <c:pt idx="3">
                  <c:v>...been physically attacked by another person?</c:v>
                </c:pt>
                <c:pt idx="4">
                  <c:v>...had anything stolen, off or from inside, a vehicle?</c:v>
                </c:pt>
                <c:pt idx="5">
                  <c:v>...been subject to telephone fraud</c:v>
                </c:pt>
                <c:pt idx="6">
                  <c:v>...been subject to online crime, cyber crime and/or identity theft?</c:v>
                </c:pt>
                <c:pt idx="7">
                  <c:v>...been threatened in any way?</c:v>
                </c:pt>
              </c:strCache>
            </c:strRef>
          </c:cat>
          <c:val>
            <c:numRef>
              <c:f>'Sheet1'!$C$2:$C$9</c:f>
              <c:numCache>
                <c:formatCode>0%</c:formatCode>
                <c:ptCount val="8"/>
                <c:pt idx="0">
                  <c:v>0.01</c:v>
                </c:pt>
                <c:pt idx="1">
                  <c:v>0.02</c:v>
                </c:pt>
                <c:pt idx="2">
                  <c:v>0.03</c:v>
                </c:pt>
                <c:pt idx="3">
                  <c:v>0.03</c:v>
                </c:pt>
                <c:pt idx="4">
                  <c:v>0.03</c:v>
                </c:pt>
                <c:pt idx="5">
                  <c:v>0.13</c:v>
                </c:pt>
                <c:pt idx="6">
                  <c:v>0.13</c:v>
                </c:pt>
                <c:pt idx="7">
                  <c:v>0.13</c:v>
                </c:pt>
              </c:numCache>
            </c:numRef>
          </c:val>
          <c:extLst>
            <c:ext xmlns:c16="http://schemas.microsoft.com/office/drawing/2014/chart" uri="{C3380CC4-5D6E-409C-BE32-E72D297353CC}">
              <c16:uniqueId val="{00000008-9ABE-49EC-A453-FE40CF4347A0}"/>
            </c:ext>
          </c:extLst>
        </c:ser>
        <c:ser>
          <c:idx val="1"/>
          <c:order val="1"/>
          <c:tx>
            <c:strRef>
              <c:f>Sheet1!$D$1</c:f>
              <c:strCache>
                <c:ptCount val="1"/>
                <c:pt idx="0">
                  <c:v>2020/Not White British</c:v>
                </c:pt>
              </c:strCache>
            </c:strRef>
          </c:tx>
          <c:spPr>
            <a:solidFill>
              <a:schemeClr val="tx1"/>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9ABE-49EC-A453-FE40CF4347A0}"/>
                </c:ext>
              </c:extLst>
            </c:dLbl>
            <c:dLbl>
              <c:idx val="1"/>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9ABE-49EC-A453-FE40CF4347A0}"/>
                </c:ext>
              </c:extLst>
            </c:dLbl>
            <c:dLbl>
              <c:idx val="2"/>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9ABE-49EC-A453-FE40CF4347A0}"/>
                </c:ext>
              </c:extLst>
            </c:dLbl>
            <c:dLbl>
              <c:idx val="3"/>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9ABE-49EC-A453-FE40CF4347A0}"/>
                </c:ext>
              </c:extLst>
            </c:dLbl>
            <c:dLbl>
              <c:idx val="4"/>
              <c:tx>
                <c:rich>
                  <a:bodyPr/>
                  <a:lstStyle/>
                  <a:p>
                    <a:pPr algn="ctr">
                      <a:defRPr/>
                    </a:pPr>
                    <a:r>
                      <a:rPr lang="en-US" baseline="0">
                        <a:latin typeface="Tahoma"/>
                        <a:ea typeface="Tahoma"/>
                        <a:cs typeface="Tahoma"/>
                      </a:rPr>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9ABE-49EC-A453-FE40CF4347A0}"/>
                </c:ext>
              </c:extLst>
            </c:dLbl>
            <c:dLbl>
              <c:idx val="5"/>
              <c:tx>
                <c:rich>
                  <a:bodyPr/>
                  <a:lstStyle/>
                  <a:p>
                    <a:pPr algn="ctr">
                      <a:defRPr/>
                    </a:pPr>
                    <a:r>
                      <a:rPr lang="en-US" baseline="0">
                        <a:latin typeface="Tahoma"/>
                        <a:ea typeface="Tahoma"/>
                        <a:cs typeface="Tahoma"/>
                      </a:rPr>
                      <a:t>14%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9ABE-49EC-A453-FE40CF4347A0}"/>
                </c:ext>
              </c:extLst>
            </c:dLbl>
            <c:dLbl>
              <c:idx val="6"/>
              <c:tx>
                <c:rich>
                  <a:bodyPr/>
                  <a:lstStyle/>
                  <a:p>
                    <a:pPr algn="ctr">
                      <a:defRPr/>
                    </a:pPr>
                    <a:r>
                      <a:rPr lang="en-US" baseline="0">
                        <a:latin typeface="Tahoma"/>
                        <a:ea typeface="Tahoma"/>
                        <a:cs typeface="Tahoma"/>
                      </a:rPr>
                      <a:t>16%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9ABE-49EC-A453-FE40CF4347A0}"/>
                </c:ext>
              </c:extLst>
            </c:dLbl>
            <c:dLbl>
              <c:idx val="7"/>
              <c:tx>
                <c:rich>
                  <a:bodyPr/>
                  <a:lstStyle/>
                  <a:p>
                    <a:pPr algn="ctr">
                      <a:defRPr b="1"/>
                    </a:pPr>
                    <a:r>
                      <a:rPr lang="en-US" b="1" baseline="0">
                        <a:latin typeface="Tahoma"/>
                        <a:ea typeface="Tahoma"/>
                        <a:cs typeface="Tahoma"/>
                      </a:rPr>
                      <a:t>21%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9ABE-49EC-A453-FE40CF4347A0}"/>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...had a car, van, motorcycle, or other motor vehicle stolen?</c:v>
                </c:pt>
                <c:pt idx="1">
                  <c:v>...had any personal possessions stolen whilst in a public place?</c:v>
                </c:pt>
                <c:pt idx="2">
                  <c:v>...had anything stolen from your home?</c:v>
                </c:pt>
                <c:pt idx="3">
                  <c:v>...been physically attacked by another person?</c:v>
                </c:pt>
                <c:pt idx="4">
                  <c:v>...had anything stolen, off or from inside, a vehicle?</c:v>
                </c:pt>
                <c:pt idx="5">
                  <c:v>...been subject to telephone fraud</c:v>
                </c:pt>
                <c:pt idx="6">
                  <c:v>...been subject to online crime, cyber crime and/or identity theft?</c:v>
                </c:pt>
                <c:pt idx="7">
                  <c:v>...been threatened in any way?</c:v>
                </c:pt>
              </c:strCache>
            </c:strRef>
          </c:cat>
          <c:val>
            <c:numRef>
              <c:f>'Sheet1'!$D$2:$D$9</c:f>
              <c:numCache>
                <c:formatCode>0%</c:formatCode>
                <c:ptCount val="8"/>
                <c:pt idx="0">
                  <c:v>0</c:v>
                </c:pt>
                <c:pt idx="1">
                  <c:v>0.02</c:v>
                </c:pt>
                <c:pt idx="2">
                  <c:v>0.04</c:v>
                </c:pt>
                <c:pt idx="3">
                  <c:v>0.04</c:v>
                </c:pt>
                <c:pt idx="4">
                  <c:v>0.05</c:v>
                </c:pt>
                <c:pt idx="5">
                  <c:v>0.14000000000000001</c:v>
                </c:pt>
                <c:pt idx="6">
                  <c:v>0.16</c:v>
                </c:pt>
                <c:pt idx="7">
                  <c:v>0.21</c:v>
                </c:pt>
              </c:numCache>
            </c:numRef>
          </c:val>
          <c:extLst>
            <c:ext xmlns:c16="http://schemas.microsoft.com/office/drawing/2014/chart" uri="{C3380CC4-5D6E-409C-BE32-E72D297353CC}">
              <c16:uniqueId val="{00000011-9ABE-49EC-A453-FE40CF4347A0}"/>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sz="1000" b="0" baseline="0">
                    <a:latin typeface="Tahoma"/>
                    <a:ea typeface="Tahoma"/>
                    <a:cs typeface="Tahoma"/>
                  </a:rPr>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t"/>
      <c:overlay val="0"/>
      <c:spPr>
        <a:ln>
          <a:noFill/>
          <a:round/>
        </a:ln>
      </c:spPr>
      <c:txPr>
        <a:bodyPr/>
        <a:lstStyle/>
        <a:p>
          <a:pPr>
            <a:defRPr sz="10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2020/ABC1</c:v>
                </c:pt>
              </c:strCache>
            </c:strRef>
          </c:tx>
          <c:spPr>
            <a:solidFill>
              <a:srgbClr val="7030A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D534-45D7-8FD8-DF687B5764EA}"/>
                </c:ext>
              </c:extLst>
            </c:dLbl>
            <c:dLbl>
              <c:idx val="1"/>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D534-45D7-8FD8-DF687B5764EA}"/>
                </c:ext>
              </c:extLst>
            </c:dLbl>
            <c:dLbl>
              <c:idx val="2"/>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D534-45D7-8FD8-DF687B5764EA}"/>
                </c:ext>
              </c:extLst>
            </c:dLbl>
            <c:dLbl>
              <c:idx val="3"/>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D534-45D7-8FD8-DF687B5764EA}"/>
                </c:ext>
              </c:extLst>
            </c:dLbl>
            <c:dLbl>
              <c:idx val="4"/>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D534-45D7-8FD8-DF687B5764EA}"/>
                </c:ext>
              </c:extLst>
            </c:dLbl>
            <c:dLbl>
              <c:idx val="5"/>
              <c:tx>
                <c:rich>
                  <a:bodyPr/>
                  <a:lstStyle/>
                  <a:p>
                    <a:pPr algn="ctr">
                      <a:defRPr/>
                    </a:pPr>
                    <a:r>
                      <a:rPr lang="en-US" baseline="0">
                        <a:latin typeface="Tahoma"/>
                        <a:ea typeface="Tahoma"/>
                        <a:cs typeface="Tahoma"/>
                      </a:rPr>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D534-45D7-8FD8-DF687B5764EA}"/>
                </c:ext>
              </c:extLst>
            </c:dLbl>
            <c:dLbl>
              <c:idx val="6"/>
              <c:tx>
                <c:rich>
                  <a:bodyPr/>
                  <a:lstStyle/>
                  <a:p>
                    <a:pPr algn="ctr">
                      <a:defRPr/>
                    </a:pPr>
                    <a:r>
                      <a:rPr lang="en-US" baseline="0">
                        <a:latin typeface="Tahoma"/>
                        <a:ea typeface="Tahoma"/>
                        <a:cs typeface="Tahoma"/>
                      </a:rPr>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D534-45D7-8FD8-DF687B5764EA}"/>
                </c:ext>
              </c:extLst>
            </c:dLbl>
            <c:dLbl>
              <c:idx val="7"/>
              <c:tx>
                <c:rich>
                  <a:bodyPr/>
                  <a:lstStyle/>
                  <a:p>
                    <a:pPr algn="ctr">
                      <a:defRPr/>
                    </a:pPr>
                    <a:r>
                      <a:rPr lang="en-US" baseline="0">
                        <a:latin typeface="Tahoma"/>
                        <a:ea typeface="Tahoma"/>
                        <a:cs typeface="Tahoma"/>
                      </a:rPr>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D534-45D7-8FD8-DF687B5764E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...had any personal possessions stolen whilst in a public place?</c:v>
                </c:pt>
                <c:pt idx="1">
                  <c:v>...had anything stolen from your home?</c:v>
                </c:pt>
                <c:pt idx="2">
                  <c:v>...had a car, van, motorcycle, or other motor vehicle stolen?</c:v>
                </c:pt>
                <c:pt idx="3">
                  <c:v>...been physically attacked by another person?</c:v>
                </c:pt>
                <c:pt idx="4">
                  <c:v>...had anything stolen, off or from inside, a vehicle?</c:v>
                </c:pt>
                <c:pt idx="5">
                  <c:v>...been subject to online crime, cyber crime and/or identity theft?</c:v>
                </c:pt>
                <c:pt idx="6">
                  <c:v>...been subject to telephone fraud</c:v>
                </c:pt>
                <c:pt idx="7">
                  <c:v>...been threatened in any way?</c:v>
                </c:pt>
              </c:strCache>
            </c:strRef>
          </c:cat>
          <c:val>
            <c:numRef>
              <c:f>'Sheet1'!$C$2:$C$9</c:f>
              <c:numCache>
                <c:formatCode>0%</c:formatCode>
                <c:ptCount val="8"/>
                <c:pt idx="0">
                  <c:v>0.02</c:v>
                </c:pt>
                <c:pt idx="1">
                  <c:v>0.03</c:v>
                </c:pt>
                <c:pt idx="2">
                  <c:v>0.01</c:v>
                </c:pt>
                <c:pt idx="3">
                  <c:v>0.03</c:v>
                </c:pt>
                <c:pt idx="4">
                  <c:v>0.02</c:v>
                </c:pt>
                <c:pt idx="5">
                  <c:v>0.12</c:v>
                </c:pt>
                <c:pt idx="6">
                  <c:v>0.13</c:v>
                </c:pt>
                <c:pt idx="7">
                  <c:v>0.12</c:v>
                </c:pt>
              </c:numCache>
            </c:numRef>
          </c:val>
          <c:extLst>
            <c:ext xmlns:c16="http://schemas.microsoft.com/office/drawing/2014/chart" uri="{C3380CC4-5D6E-409C-BE32-E72D297353CC}">
              <c16:uniqueId val="{00000008-D534-45D7-8FD8-DF687B5764EA}"/>
            </c:ext>
          </c:extLst>
        </c:ser>
        <c:ser>
          <c:idx val="1"/>
          <c:order val="1"/>
          <c:tx>
            <c:strRef>
              <c:f>Sheet1!$D$1</c:f>
              <c:strCache>
                <c:ptCount val="1"/>
                <c:pt idx="0">
                  <c:v>2020/C2DE</c:v>
                </c:pt>
              </c:strCache>
            </c:strRef>
          </c:tx>
          <c:spPr>
            <a:solidFill>
              <a:schemeClr val="bg2">
                <a:lumMod val="75000"/>
              </a:schemeClr>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D534-45D7-8FD8-DF687B5764EA}"/>
                </c:ext>
              </c:extLst>
            </c:dLbl>
            <c:dLbl>
              <c:idx val="1"/>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D534-45D7-8FD8-DF687B5764EA}"/>
                </c:ext>
              </c:extLst>
            </c:dLbl>
            <c:dLbl>
              <c:idx val="2"/>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D534-45D7-8FD8-DF687B5764EA}"/>
                </c:ext>
              </c:extLst>
            </c:dLbl>
            <c:dLbl>
              <c:idx val="3"/>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D534-45D7-8FD8-DF687B5764EA}"/>
                </c:ext>
              </c:extLst>
            </c:dLbl>
            <c:dLbl>
              <c:idx val="4"/>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D534-45D7-8FD8-DF687B5764EA}"/>
                </c:ext>
              </c:extLst>
            </c:dLbl>
            <c:dLbl>
              <c:idx val="5"/>
              <c:tx>
                <c:rich>
                  <a:bodyPr/>
                  <a:lstStyle/>
                  <a:p>
                    <a:pPr algn="ctr">
                      <a:defRPr/>
                    </a:pPr>
                    <a:r>
                      <a:rPr lang="en-US" baseline="0">
                        <a:latin typeface="Tahoma"/>
                        <a:ea typeface="Tahoma"/>
                        <a:cs typeface="Tahoma"/>
                      </a:rPr>
                      <a:t>14%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D534-45D7-8FD8-DF687B5764EA}"/>
                </c:ext>
              </c:extLst>
            </c:dLbl>
            <c:dLbl>
              <c:idx val="6"/>
              <c:tx>
                <c:rich>
                  <a:bodyPr/>
                  <a:lstStyle/>
                  <a:p>
                    <a:pPr algn="ctr">
                      <a:defRPr/>
                    </a:pPr>
                    <a:r>
                      <a:rPr lang="en-US" baseline="0">
                        <a:latin typeface="Tahoma"/>
                        <a:ea typeface="Tahoma"/>
                        <a:cs typeface="Tahoma"/>
                      </a:rPr>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D534-45D7-8FD8-DF687B5764EA}"/>
                </c:ext>
              </c:extLst>
            </c:dLbl>
            <c:dLbl>
              <c:idx val="7"/>
              <c:tx>
                <c:rich>
                  <a:bodyPr/>
                  <a:lstStyle/>
                  <a:p>
                    <a:pPr algn="ctr">
                      <a:defRPr/>
                    </a:pPr>
                    <a:r>
                      <a:rPr lang="en-US" baseline="0">
                        <a:latin typeface="Tahoma"/>
                        <a:ea typeface="Tahoma"/>
                        <a:cs typeface="Tahoma"/>
                      </a:rPr>
                      <a:t>16%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D534-45D7-8FD8-DF687B5764E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...had any personal possessions stolen whilst in a public place?</c:v>
                </c:pt>
                <c:pt idx="1">
                  <c:v>...had anything stolen from your home?</c:v>
                </c:pt>
                <c:pt idx="2">
                  <c:v>...had a car, van, motorcycle, or other motor vehicle stolen?</c:v>
                </c:pt>
                <c:pt idx="3">
                  <c:v>...been physically attacked by another person?</c:v>
                </c:pt>
                <c:pt idx="4">
                  <c:v>...had anything stolen, off or from inside, a vehicle?</c:v>
                </c:pt>
                <c:pt idx="5">
                  <c:v>...been subject to online crime, cyber crime and/or identity theft?</c:v>
                </c:pt>
                <c:pt idx="6">
                  <c:v>...been subject to telephone fraud</c:v>
                </c:pt>
                <c:pt idx="7">
                  <c:v>...been threatened in any way?</c:v>
                </c:pt>
              </c:strCache>
            </c:strRef>
          </c:cat>
          <c:val>
            <c:numRef>
              <c:f>'Sheet1'!$D$2:$D$9</c:f>
              <c:numCache>
                <c:formatCode>0%</c:formatCode>
                <c:ptCount val="8"/>
                <c:pt idx="0">
                  <c:v>0.01</c:v>
                </c:pt>
                <c:pt idx="1">
                  <c:v>0.03</c:v>
                </c:pt>
                <c:pt idx="2">
                  <c:v>0.01</c:v>
                </c:pt>
                <c:pt idx="3">
                  <c:v>0.04</c:v>
                </c:pt>
                <c:pt idx="4">
                  <c:v>0.04</c:v>
                </c:pt>
                <c:pt idx="5">
                  <c:v>0.14000000000000001</c:v>
                </c:pt>
                <c:pt idx="6">
                  <c:v>0.13</c:v>
                </c:pt>
                <c:pt idx="7">
                  <c:v>0.16</c:v>
                </c:pt>
              </c:numCache>
            </c:numRef>
          </c:val>
          <c:extLst>
            <c:ext xmlns:c16="http://schemas.microsoft.com/office/drawing/2014/chart" uri="{C3380CC4-5D6E-409C-BE32-E72D297353CC}">
              <c16:uniqueId val="{00000011-D534-45D7-8FD8-DF687B5764EA}"/>
            </c:ext>
          </c:extLst>
        </c:ser>
        <c:ser>
          <c:idx val="2"/>
          <c:order val="2"/>
          <c:tx>
            <c:strRef>
              <c:f>Sheet1!$E$1</c:f>
              <c:strCache>
                <c:ptCount val="1"/>
                <c:pt idx="0">
                  <c:v>2020/Student</c:v>
                </c:pt>
              </c:strCache>
            </c:strRef>
          </c:tx>
          <c:spPr>
            <a:solidFill>
              <a:srgbClr val="92D05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D534-45D7-8FD8-DF687B5764EA}"/>
                </c:ext>
              </c:extLst>
            </c:dLbl>
            <c:dLbl>
              <c:idx val="1"/>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3-D534-45D7-8FD8-DF687B5764EA}"/>
                </c:ext>
              </c:extLst>
            </c:dLbl>
            <c:dLbl>
              <c:idx val="2"/>
              <c:tx>
                <c:rich>
                  <a:bodyPr/>
                  <a:lstStyle/>
                  <a:p>
                    <a:pPr algn="ctr">
                      <a:defRPr/>
                    </a:pPr>
                    <a:r>
                      <a:rPr lang="en-US" baseline="0">
                        <a:latin typeface="Tahoma"/>
                        <a:ea typeface="Tahoma"/>
                        <a:cs typeface="Tahoma"/>
                      </a:rPr>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D534-45D7-8FD8-DF687B5764EA}"/>
                </c:ext>
              </c:extLst>
            </c:dLbl>
            <c:dLbl>
              <c:idx val="3"/>
              <c:tx>
                <c:rich>
                  <a:bodyPr/>
                  <a:lstStyle/>
                  <a:p>
                    <a:pPr algn="ctr">
                      <a:defRPr/>
                    </a:pPr>
                    <a:r>
                      <a:rPr lang="en-US" baseline="0">
                        <a:latin typeface="Tahoma"/>
                        <a:ea typeface="Tahoma"/>
                        <a:cs typeface="Tahoma"/>
                      </a:rPr>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5-D534-45D7-8FD8-DF687B5764EA}"/>
                </c:ext>
              </c:extLst>
            </c:dLbl>
            <c:dLbl>
              <c:idx val="4"/>
              <c:tx>
                <c:rich>
                  <a:bodyPr/>
                  <a:lstStyle/>
                  <a:p>
                    <a:pPr algn="ctr">
                      <a:defRPr/>
                    </a:pPr>
                    <a:r>
                      <a:rPr lang="en-US" baseline="0">
                        <a:latin typeface="Tahoma"/>
                        <a:ea typeface="Tahoma"/>
                        <a:cs typeface="Tahoma"/>
                      </a:rPr>
                      <a:t>17%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6-D534-45D7-8FD8-DF687B5764EA}"/>
                </c:ext>
              </c:extLst>
            </c:dLbl>
            <c:dLbl>
              <c:idx val="5"/>
              <c:tx>
                <c:rich>
                  <a:bodyPr/>
                  <a:lstStyle/>
                  <a:p>
                    <a:pPr algn="ctr">
                      <a:defRPr/>
                    </a:pPr>
                    <a:r>
                      <a:rPr lang="en-US" baseline="0">
                        <a:latin typeface="Tahoma"/>
                        <a:ea typeface="Tahoma"/>
                        <a:cs typeface="Tahoma"/>
                      </a:rPr>
                      <a:t>17%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7-D534-45D7-8FD8-DF687B5764EA}"/>
                </c:ext>
              </c:extLst>
            </c:dLbl>
            <c:dLbl>
              <c:idx val="6"/>
              <c:tx>
                <c:rich>
                  <a:bodyPr/>
                  <a:lstStyle/>
                  <a:p>
                    <a:pPr algn="ctr">
                      <a:defRPr/>
                    </a:pPr>
                    <a:r>
                      <a:rPr lang="en-US" baseline="0">
                        <a:latin typeface="Tahoma"/>
                        <a:ea typeface="Tahoma"/>
                        <a:cs typeface="Tahoma"/>
                      </a:rPr>
                      <a:t>17%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8-D534-45D7-8FD8-DF687B5764EA}"/>
                </c:ext>
              </c:extLst>
            </c:dLbl>
            <c:dLbl>
              <c:idx val="7"/>
              <c:tx>
                <c:rich>
                  <a:bodyPr/>
                  <a:lstStyle/>
                  <a:p>
                    <a:pPr algn="ctr">
                      <a:defRPr b="1"/>
                    </a:pPr>
                    <a:r>
                      <a:rPr lang="en-US" b="1" baseline="0">
                        <a:latin typeface="Tahoma"/>
                        <a:ea typeface="Tahoma"/>
                        <a:cs typeface="Tahoma"/>
                      </a:rPr>
                      <a:t>42%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9-D534-45D7-8FD8-DF687B5764E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...had any personal possessions stolen whilst in a public place?</c:v>
                </c:pt>
                <c:pt idx="1">
                  <c:v>...had anything stolen from your home?</c:v>
                </c:pt>
                <c:pt idx="2">
                  <c:v>...had a car, van, motorcycle, or other motor vehicle stolen?</c:v>
                </c:pt>
                <c:pt idx="3">
                  <c:v>...been physically attacked by another person?</c:v>
                </c:pt>
                <c:pt idx="4">
                  <c:v>...had anything stolen, off or from inside, a vehicle?</c:v>
                </c:pt>
                <c:pt idx="5">
                  <c:v>...been subject to online crime, cyber crime and/or identity theft?</c:v>
                </c:pt>
                <c:pt idx="6">
                  <c:v>...been subject to telephone fraud</c:v>
                </c:pt>
                <c:pt idx="7">
                  <c:v>...been threatened in any way?</c:v>
                </c:pt>
              </c:strCache>
            </c:strRef>
          </c:cat>
          <c:val>
            <c:numRef>
              <c:f>'Sheet1'!$E$2:$E$9</c:f>
              <c:numCache>
                <c:formatCode>0%</c:formatCode>
                <c:ptCount val="8"/>
                <c:pt idx="0">
                  <c:v>0</c:v>
                </c:pt>
                <c:pt idx="1">
                  <c:v>0</c:v>
                </c:pt>
                <c:pt idx="2">
                  <c:v>0.08</c:v>
                </c:pt>
                <c:pt idx="3">
                  <c:v>0.08</c:v>
                </c:pt>
                <c:pt idx="4">
                  <c:v>0.17</c:v>
                </c:pt>
                <c:pt idx="5">
                  <c:v>0.17</c:v>
                </c:pt>
                <c:pt idx="6">
                  <c:v>0.17</c:v>
                </c:pt>
                <c:pt idx="7">
                  <c:v>0.42</c:v>
                </c:pt>
              </c:numCache>
            </c:numRef>
          </c:val>
          <c:extLst>
            <c:ext xmlns:c16="http://schemas.microsoft.com/office/drawing/2014/chart" uri="{C3380CC4-5D6E-409C-BE32-E72D297353CC}">
              <c16:uniqueId val="{0000001A-D534-45D7-8FD8-DF687B5764EA}"/>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sz="1000" b="0" baseline="0">
                    <a:latin typeface="Tahoma"/>
                    <a:ea typeface="Tahoma"/>
                    <a:cs typeface="Tahoma"/>
                  </a:rPr>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t"/>
      <c:overlay val="0"/>
      <c:spPr>
        <a:ln>
          <a:noFill/>
          <a:round/>
        </a:ln>
      </c:spPr>
      <c:txPr>
        <a:bodyPr/>
        <a:lstStyle/>
        <a:p>
          <a:pPr>
            <a:defRPr sz="10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Sheet1!$C$1</c:f>
              <c:strCache>
                <c:ptCount val="1"/>
                <c:pt idx="0">
                  <c:v>Once</c:v>
                </c:pt>
              </c:strCache>
            </c:strRef>
          </c:tx>
          <c:spPr>
            <a:solidFill>
              <a:srgbClr val="F79646">
                <a:lumMod val="60000"/>
                <a:lumOff val="40000"/>
              </a:srgbClr>
            </a:solidFill>
          </c:spPr>
          <c:invertIfNegative val="0"/>
          <c:dLbls>
            <c:dLbl>
              <c:idx val="0"/>
              <c:tx>
                <c:rich>
                  <a:bodyPr/>
                  <a:lstStyle/>
                  <a:p>
                    <a:pPr algn="ctr">
                      <a:defRPr/>
                    </a:pPr>
                    <a:r>
                      <a:rPr lang="en-US" baseline="0">
                        <a:latin typeface="Tahoma"/>
                        <a:ea typeface="Tahoma"/>
                        <a:cs typeface="Tahoma"/>
                      </a:rPr>
                      <a:t>88%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253-451A-91E4-531DBFDBC013}"/>
                </c:ext>
              </c:extLst>
            </c:dLbl>
            <c:dLbl>
              <c:idx val="1"/>
              <c:tx>
                <c:rich>
                  <a:bodyPr/>
                  <a:lstStyle/>
                  <a:p>
                    <a:pPr algn="ctr">
                      <a:defRPr/>
                    </a:pPr>
                    <a:r>
                      <a:rPr lang="en-US" baseline="0">
                        <a:latin typeface="Tahoma"/>
                        <a:ea typeface="Tahoma"/>
                        <a:cs typeface="Tahoma"/>
                      </a:rPr>
                      <a:t>84%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253-451A-91E4-531DBFDBC013}"/>
                </c:ext>
              </c:extLst>
            </c:dLbl>
            <c:dLbl>
              <c:idx val="2"/>
              <c:tx>
                <c:rich>
                  <a:bodyPr/>
                  <a:lstStyle/>
                  <a:p>
                    <a:pPr algn="ctr">
                      <a:defRPr/>
                    </a:pPr>
                    <a:r>
                      <a:rPr lang="en-US" baseline="0">
                        <a:latin typeface="Tahoma"/>
                        <a:ea typeface="Tahoma"/>
                        <a:cs typeface="Tahoma"/>
                      </a:rPr>
                      <a:t>74%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53-451A-91E4-531DBFDBC013}"/>
                </c:ext>
              </c:extLst>
            </c:dLbl>
            <c:dLbl>
              <c:idx val="3"/>
              <c:tx>
                <c:rich>
                  <a:bodyPr/>
                  <a:lstStyle/>
                  <a:p>
                    <a:pPr algn="ctr">
                      <a:defRPr/>
                    </a:pPr>
                    <a:r>
                      <a:rPr lang="en-US" baseline="0">
                        <a:latin typeface="Tahoma"/>
                        <a:ea typeface="Tahoma"/>
                        <a:cs typeface="Tahoma"/>
                      </a:rPr>
                      <a:t>82%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253-451A-91E4-531DBFDBC013}"/>
                </c:ext>
              </c:extLst>
            </c:dLbl>
            <c:dLbl>
              <c:idx val="4"/>
              <c:tx>
                <c:rich>
                  <a:bodyPr/>
                  <a:lstStyle/>
                  <a:p>
                    <a:pPr algn="ctr">
                      <a:defRPr/>
                    </a:pPr>
                    <a:r>
                      <a:rPr lang="en-US" baseline="0">
                        <a:latin typeface="Tahoma"/>
                        <a:ea typeface="Tahoma"/>
                        <a:cs typeface="Tahoma"/>
                      </a:rPr>
                      <a:t>65%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253-451A-91E4-531DBFDBC013}"/>
                </c:ext>
              </c:extLst>
            </c:dLbl>
            <c:dLbl>
              <c:idx val="5"/>
              <c:tx>
                <c:rich>
                  <a:bodyPr/>
                  <a:lstStyle/>
                  <a:p>
                    <a:pPr algn="ctr">
                      <a:defRPr/>
                    </a:pPr>
                    <a:r>
                      <a:rPr lang="en-US" baseline="0">
                        <a:latin typeface="Tahoma"/>
                        <a:ea typeface="Tahoma"/>
                        <a:cs typeface="Tahoma"/>
                      </a:rPr>
                      <a:t>47%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253-451A-91E4-531DBFDBC013}"/>
                </c:ext>
              </c:extLst>
            </c:dLbl>
            <c:dLbl>
              <c:idx val="6"/>
              <c:tx>
                <c:rich>
                  <a:bodyPr/>
                  <a:lstStyle/>
                  <a:p>
                    <a:pPr algn="ctr">
                      <a:defRPr/>
                    </a:pPr>
                    <a:r>
                      <a:rPr lang="en-US" baseline="0">
                        <a:latin typeface="Tahoma"/>
                        <a:ea typeface="Tahoma"/>
                        <a:cs typeface="Tahoma"/>
                      </a:rPr>
                      <a:t>49%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253-451A-91E4-531DBFDBC013}"/>
                </c:ext>
              </c:extLst>
            </c:dLbl>
            <c:spPr>
              <a:noFill/>
              <a:ln w="31875">
                <a:noFill/>
                <a:round/>
              </a:ln>
            </c:spPr>
            <c:txPr>
              <a:bodyPr/>
              <a:lstStyle/>
              <a:p>
                <a:pPr>
                  <a:defRPr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Sheet1!$C$2:$C$8</c:f>
              <c:numCache>
                <c:formatCode>0%</c:formatCode>
                <c:ptCount val="7"/>
                <c:pt idx="0">
                  <c:v>0.88</c:v>
                </c:pt>
                <c:pt idx="1">
                  <c:v>0.84</c:v>
                </c:pt>
                <c:pt idx="2">
                  <c:v>0.74</c:v>
                </c:pt>
                <c:pt idx="3">
                  <c:v>0.82</c:v>
                </c:pt>
                <c:pt idx="4">
                  <c:v>0.65</c:v>
                </c:pt>
                <c:pt idx="5">
                  <c:v>0.47</c:v>
                </c:pt>
                <c:pt idx="6">
                  <c:v>0.49</c:v>
                </c:pt>
              </c:numCache>
            </c:numRef>
          </c:val>
          <c:extLst>
            <c:ext xmlns:c16="http://schemas.microsoft.com/office/drawing/2014/chart" uri="{C3380CC4-5D6E-409C-BE32-E72D297353CC}">
              <c16:uniqueId val="{00000007-9253-451A-91E4-531DBFDBC013}"/>
            </c:ext>
          </c:extLst>
        </c:ser>
        <c:ser>
          <c:idx val="1"/>
          <c:order val="1"/>
          <c:tx>
            <c:strRef>
              <c:f>Sheet1!$D$1</c:f>
              <c:strCache>
                <c:ptCount val="1"/>
                <c:pt idx="0">
                  <c:v>Twice</c:v>
                </c:pt>
              </c:strCache>
            </c:strRef>
          </c:tx>
          <c:spPr>
            <a:solidFill>
              <a:srgbClr val="F79646">
                <a:lumMod val="75000"/>
              </a:srgbClr>
            </a:solidFill>
          </c:spPr>
          <c:invertIfNegative val="0"/>
          <c:dLbls>
            <c:dLbl>
              <c:idx val="0"/>
              <c:tx>
                <c:rich>
                  <a:bodyPr/>
                  <a:lstStyle/>
                  <a:p>
                    <a:pPr algn="ctr">
                      <a:defRPr/>
                    </a:pPr>
                    <a:r>
                      <a:rPr lang="en-US" baseline="0">
                        <a:latin typeface="Tahoma"/>
                        <a:ea typeface="Tahoma"/>
                        <a:cs typeface="Tahoma"/>
                      </a:rPr>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253-451A-91E4-531DBFDBC013}"/>
                </c:ext>
              </c:extLst>
            </c:dLbl>
            <c:dLbl>
              <c:idx val="1"/>
              <c:tx>
                <c:rich>
                  <a:bodyPr/>
                  <a:lstStyle/>
                  <a:p>
                    <a:pPr algn="ctr">
                      <a:defRPr/>
                    </a:pPr>
                    <a:r>
                      <a:rPr lang="en-US" baseline="0">
                        <a:latin typeface="Tahoma"/>
                        <a:ea typeface="Tahoma"/>
                        <a:cs typeface="Tahoma"/>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253-451A-91E4-531DBFDBC013}"/>
                </c:ext>
              </c:extLst>
            </c:dLbl>
            <c:dLbl>
              <c:idx val="2"/>
              <c:tx>
                <c:rich>
                  <a:bodyPr/>
                  <a:lstStyle/>
                  <a:p>
                    <a:pPr algn="ctr">
                      <a:defRPr/>
                    </a:pPr>
                    <a:r>
                      <a:rPr lang="en-US" baseline="0">
                        <a:latin typeface="Tahoma"/>
                        <a:ea typeface="Tahoma"/>
                        <a:cs typeface="Tahoma"/>
                      </a:rPr>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253-451A-91E4-531DBFDBC013}"/>
                </c:ext>
              </c:extLst>
            </c:dLbl>
            <c:dLbl>
              <c:idx val="3"/>
              <c:tx>
                <c:rich>
                  <a:bodyPr/>
                  <a:lstStyle/>
                  <a:p>
                    <a:pPr algn="ctr">
                      <a:defRPr/>
                    </a:pPr>
                    <a:r>
                      <a:rPr lang="en-US" baseline="0">
                        <a:latin typeface="Tahoma"/>
                        <a:ea typeface="Tahoma"/>
                        <a:cs typeface="Tahoma"/>
                      </a:rPr>
                      <a:t>15%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253-451A-91E4-531DBFDBC013}"/>
                </c:ext>
              </c:extLst>
            </c:dLbl>
            <c:dLbl>
              <c:idx val="4"/>
              <c:tx>
                <c:rich>
                  <a:bodyPr/>
                  <a:lstStyle/>
                  <a:p>
                    <a:pPr algn="ctr">
                      <a:defRPr/>
                    </a:pPr>
                    <a:r>
                      <a:rPr lang="en-US" baseline="0">
                        <a:latin typeface="Tahoma"/>
                        <a:ea typeface="Tahoma"/>
                        <a:cs typeface="Tahoma"/>
                      </a:rPr>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9253-451A-91E4-531DBFDBC013}"/>
                </c:ext>
              </c:extLst>
            </c:dLbl>
            <c:dLbl>
              <c:idx val="5"/>
              <c:tx>
                <c:rich>
                  <a:bodyPr/>
                  <a:lstStyle/>
                  <a:p>
                    <a:pPr algn="ctr">
                      <a:defRPr/>
                    </a:pPr>
                    <a:r>
                      <a:rPr lang="en-US" baseline="0">
                        <a:latin typeface="Tahoma"/>
                        <a:ea typeface="Tahoma"/>
                        <a:cs typeface="Tahoma"/>
                      </a:rPr>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253-451A-91E4-531DBFDBC013}"/>
                </c:ext>
              </c:extLst>
            </c:dLbl>
            <c:dLbl>
              <c:idx val="6"/>
              <c:tx>
                <c:rich>
                  <a:bodyPr/>
                  <a:lstStyle/>
                  <a:p>
                    <a:pPr algn="ctr">
                      <a:defRPr/>
                    </a:pPr>
                    <a:r>
                      <a:rPr lang="en-US" baseline="0">
                        <a:latin typeface="Tahoma"/>
                        <a:ea typeface="Tahoma"/>
                        <a:cs typeface="Tahoma"/>
                      </a:rPr>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253-451A-91E4-531DBFDBC013}"/>
                </c:ext>
              </c:extLst>
            </c:dLbl>
            <c:spPr>
              <a:noFill/>
              <a:ln w="31875">
                <a:noFill/>
                <a:round/>
              </a:ln>
            </c:spPr>
            <c:txPr>
              <a:bodyPr/>
              <a:lstStyle/>
              <a:p>
                <a:pPr>
                  <a:defRPr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Sheet1!$D$2:$D$8</c:f>
              <c:numCache>
                <c:formatCode>0%</c:formatCode>
                <c:ptCount val="7"/>
                <c:pt idx="0">
                  <c:v>0.08</c:v>
                </c:pt>
                <c:pt idx="1">
                  <c:v>0.14000000000000001</c:v>
                </c:pt>
                <c:pt idx="2">
                  <c:v>0.2</c:v>
                </c:pt>
                <c:pt idx="3">
                  <c:v>0.15</c:v>
                </c:pt>
                <c:pt idx="4">
                  <c:v>0.19</c:v>
                </c:pt>
                <c:pt idx="5">
                  <c:v>0.21</c:v>
                </c:pt>
                <c:pt idx="6">
                  <c:v>0.22</c:v>
                </c:pt>
              </c:numCache>
            </c:numRef>
          </c:val>
          <c:extLst>
            <c:ext xmlns:c16="http://schemas.microsoft.com/office/drawing/2014/chart" uri="{C3380CC4-5D6E-409C-BE32-E72D297353CC}">
              <c16:uniqueId val="{0000000F-9253-451A-91E4-531DBFDBC013}"/>
            </c:ext>
          </c:extLst>
        </c:ser>
        <c:ser>
          <c:idx val="2"/>
          <c:order val="2"/>
          <c:tx>
            <c:strRef>
              <c:f>Sheet1!$E$1</c:f>
              <c:strCache>
                <c:ptCount val="1"/>
                <c:pt idx="0">
                  <c:v>3-5 times</c:v>
                </c:pt>
              </c:strCache>
            </c:strRef>
          </c:tx>
          <c:spPr>
            <a:solidFill>
              <a:srgbClr val="F79646">
                <a:lumMod val="50000"/>
              </a:srgbClr>
            </a:solidFill>
          </c:spPr>
          <c:invertIfNegative val="0"/>
          <c:dPt>
            <c:idx val="0"/>
            <c:invertIfNegative val="0"/>
            <c:bubble3D val="0"/>
            <c:extLst>
              <c:ext xmlns:c16="http://schemas.microsoft.com/office/drawing/2014/chart" uri="{C3380CC4-5D6E-409C-BE32-E72D297353CC}">
                <c16:uniqueId val="{00000015-9253-451A-91E4-531DBFDBC013}"/>
              </c:ext>
            </c:extLst>
          </c:dPt>
          <c:dPt>
            <c:idx val="1"/>
            <c:invertIfNegative val="0"/>
            <c:bubble3D val="0"/>
            <c:extLst>
              <c:ext xmlns:c16="http://schemas.microsoft.com/office/drawing/2014/chart" uri="{C3380CC4-5D6E-409C-BE32-E72D297353CC}">
                <c16:uniqueId val="{00000011-9253-451A-91E4-531DBFDBC013}"/>
              </c:ext>
            </c:extLst>
          </c:dPt>
          <c:dPt>
            <c:idx val="2"/>
            <c:invertIfNegative val="0"/>
            <c:bubble3D val="0"/>
            <c:extLst>
              <c:ext xmlns:c16="http://schemas.microsoft.com/office/drawing/2014/chart" uri="{C3380CC4-5D6E-409C-BE32-E72D297353CC}">
                <c16:uniqueId val="{00000013-9253-451A-91E4-531DBFDBC013}"/>
              </c:ext>
            </c:extLst>
          </c:dPt>
          <c:dPt>
            <c:idx val="3"/>
            <c:invertIfNegative val="0"/>
            <c:bubble3D val="0"/>
            <c:extLst>
              <c:ext xmlns:c16="http://schemas.microsoft.com/office/drawing/2014/chart" uri="{C3380CC4-5D6E-409C-BE32-E72D297353CC}">
                <c16:uniqueId val="{00000016-9253-451A-91E4-531DBFDBC013}"/>
              </c:ext>
            </c:extLst>
          </c:dPt>
          <c:dPt>
            <c:idx val="4"/>
            <c:invertIfNegative val="0"/>
            <c:bubble3D val="0"/>
            <c:extLst>
              <c:ext xmlns:c16="http://schemas.microsoft.com/office/drawing/2014/chart" uri="{C3380CC4-5D6E-409C-BE32-E72D297353CC}">
                <c16:uniqueId val="{00000017-9253-451A-91E4-531DBFDBC013}"/>
              </c:ext>
            </c:extLst>
          </c:dPt>
          <c:dPt>
            <c:idx val="5"/>
            <c:invertIfNegative val="0"/>
            <c:bubble3D val="0"/>
            <c:extLst>
              <c:ext xmlns:c16="http://schemas.microsoft.com/office/drawing/2014/chart" uri="{C3380CC4-5D6E-409C-BE32-E72D297353CC}">
                <c16:uniqueId val="{00000018-9253-451A-91E4-531DBFDBC013}"/>
              </c:ext>
            </c:extLst>
          </c:dPt>
          <c:dPt>
            <c:idx val="6"/>
            <c:invertIfNegative val="0"/>
            <c:bubble3D val="0"/>
            <c:extLst>
              <c:ext xmlns:c16="http://schemas.microsoft.com/office/drawing/2014/chart" uri="{C3380CC4-5D6E-409C-BE32-E72D297353CC}">
                <c16:uniqueId val="{00000019-9253-451A-91E4-531DBFDBC013}"/>
              </c:ext>
            </c:extLst>
          </c:dPt>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9253-451A-91E4-531DBFDBC013}"/>
                </c:ext>
              </c:extLst>
            </c:dLbl>
            <c:dLbl>
              <c:idx val="1"/>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9253-451A-91E4-531DBFDBC013}"/>
                </c:ext>
              </c:extLst>
            </c:dLbl>
            <c:dLbl>
              <c:idx val="2"/>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9253-451A-91E4-531DBFDBC013}"/>
                </c:ext>
              </c:extLst>
            </c:dLbl>
            <c:dLbl>
              <c:idx val="3"/>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9253-451A-91E4-531DBFDBC013}"/>
                </c:ext>
              </c:extLst>
            </c:dLbl>
            <c:dLbl>
              <c:idx val="4"/>
              <c:tx>
                <c:rich>
                  <a:bodyPr/>
                  <a:lstStyle/>
                  <a:p>
                    <a:pPr algn="ctr">
                      <a:defRPr/>
                    </a:pPr>
                    <a:r>
                      <a:rPr lang="en-US" baseline="0">
                        <a:latin typeface="Tahoma"/>
                        <a:ea typeface="Tahoma"/>
                        <a:cs typeface="Tahoma"/>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9253-451A-91E4-531DBFDBC013}"/>
                </c:ext>
              </c:extLst>
            </c:dLbl>
            <c:dLbl>
              <c:idx val="5"/>
              <c:tx>
                <c:rich>
                  <a:bodyPr/>
                  <a:lstStyle/>
                  <a:p>
                    <a:pPr algn="ctr">
                      <a:defRPr/>
                    </a:pPr>
                    <a:r>
                      <a:rPr lang="en-US" baseline="0">
                        <a:latin typeface="Tahoma"/>
                        <a:ea typeface="Tahoma"/>
                        <a:cs typeface="Tahoma"/>
                      </a:rPr>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9253-451A-91E4-531DBFDBC013}"/>
                </c:ext>
              </c:extLst>
            </c:dLbl>
            <c:dLbl>
              <c:idx val="6"/>
              <c:tx>
                <c:rich>
                  <a:bodyPr/>
                  <a:lstStyle/>
                  <a:p>
                    <a:pPr algn="ctr">
                      <a:defRPr/>
                    </a:pPr>
                    <a:r>
                      <a:rPr lang="en-US" baseline="0">
                        <a:latin typeface="Tahoma"/>
                        <a:ea typeface="Tahoma"/>
                        <a:cs typeface="Tahoma"/>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9253-451A-91E4-531DBFDBC013}"/>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Sheet1!$E$2:$E$8</c:f>
              <c:numCache>
                <c:formatCode>0%</c:formatCode>
                <c:ptCount val="7"/>
                <c:pt idx="0">
                  <c:v>0</c:v>
                </c:pt>
                <c:pt idx="1">
                  <c:v>0.01</c:v>
                </c:pt>
                <c:pt idx="2">
                  <c:v>0.03</c:v>
                </c:pt>
                <c:pt idx="3">
                  <c:v>0.02</c:v>
                </c:pt>
                <c:pt idx="4">
                  <c:v>0.12</c:v>
                </c:pt>
                <c:pt idx="5">
                  <c:v>0.2</c:v>
                </c:pt>
                <c:pt idx="6">
                  <c:v>0.14000000000000001</c:v>
                </c:pt>
              </c:numCache>
            </c:numRef>
          </c:val>
          <c:extLst>
            <c:ext xmlns:c16="http://schemas.microsoft.com/office/drawing/2014/chart" uri="{C3380CC4-5D6E-409C-BE32-E72D297353CC}">
              <c16:uniqueId val="{0000001A-9253-451A-91E4-531DBFDBC013}"/>
            </c:ext>
          </c:extLst>
        </c:ser>
        <c:ser>
          <c:idx val="3"/>
          <c:order val="3"/>
          <c:tx>
            <c:strRef>
              <c:f>Sheet1!$F$1</c:f>
              <c:strCache>
                <c:ptCount val="1"/>
                <c:pt idx="0">
                  <c:v>6-10 times</c:v>
                </c:pt>
              </c:strCache>
            </c:strRef>
          </c:tx>
          <c:spPr>
            <a:solidFill>
              <a:srgbClr val="FF0000"/>
            </a:solidFill>
          </c:spPr>
          <c:invertIfNegative val="0"/>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9253-451A-91E4-531DBFDBC013}"/>
                </c:ext>
              </c:extLst>
            </c:dLbl>
            <c:dLbl>
              <c:idx val="1"/>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9253-451A-91E4-531DBFDBC013}"/>
                </c:ext>
              </c:extLst>
            </c:dLbl>
            <c:dLbl>
              <c:idx val="2"/>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9253-451A-91E4-531DBFDBC013}"/>
                </c:ext>
              </c:extLst>
            </c:dLbl>
            <c:dLbl>
              <c:idx val="3"/>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9253-451A-91E4-531DBFDBC013}"/>
                </c:ext>
              </c:extLst>
            </c:dLbl>
            <c:dLbl>
              <c:idx val="4"/>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9253-451A-91E4-531DBFDBC013}"/>
                </c:ext>
              </c:extLst>
            </c:dLbl>
            <c:dLbl>
              <c:idx val="5"/>
              <c:tx>
                <c:rich>
                  <a:bodyPr/>
                  <a:lstStyle/>
                  <a:p>
                    <a:pPr algn="ctr">
                      <a:defRPr/>
                    </a:pPr>
                    <a:r>
                      <a:rPr lang="en-US" baseline="0">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9253-451A-91E4-531DBFDBC013}"/>
                </c:ext>
              </c:extLst>
            </c:dLbl>
            <c:dLbl>
              <c:idx val="6"/>
              <c:tx>
                <c:rich>
                  <a:bodyPr/>
                  <a:lstStyle/>
                  <a:p>
                    <a:pPr algn="ctr">
                      <a:defRPr/>
                    </a:pPr>
                    <a:r>
                      <a:rPr lang="en-US" baseline="0">
                        <a:latin typeface="Tahoma"/>
                        <a:ea typeface="Tahoma"/>
                        <a:cs typeface="Tahoma"/>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9253-451A-91E4-531DBFDBC013}"/>
                </c:ext>
              </c:extLst>
            </c:dLbl>
            <c:spPr>
              <a:noFill/>
              <a:ln w="31875">
                <a:noFill/>
                <a:round/>
              </a:ln>
            </c:spPr>
            <c:txPr>
              <a:bodyPr/>
              <a:lstStyle/>
              <a:p>
                <a:pPr>
                  <a:defRPr b="1"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Sheet1!$F$2:$F$8</c:f>
              <c:numCache>
                <c:formatCode>0%</c:formatCode>
                <c:ptCount val="7"/>
                <c:pt idx="0">
                  <c:v>0</c:v>
                </c:pt>
                <c:pt idx="1">
                  <c:v>0</c:v>
                </c:pt>
                <c:pt idx="2">
                  <c:v>0.01</c:v>
                </c:pt>
                <c:pt idx="3">
                  <c:v>0</c:v>
                </c:pt>
                <c:pt idx="4">
                  <c:v>0.02</c:v>
                </c:pt>
                <c:pt idx="5">
                  <c:v>0.06</c:v>
                </c:pt>
                <c:pt idx="6">
                  <c:v>0.06</c:v>
                </c:pt>
              </c:numCache>
            </c:numRef>
          </c:val>
          <c:extLst>
            <c:ext xmlns:c16="http://schemas.microsoft.com/office/drawing/2014/chart" uri="{C3380CC4-5D6E-409C-BE32-E72D297353CC}">
              <c16:uniqueId val="{00000022-9253-451A-91E4-531DBFDBC013}"/>
            </c:ext>
          </c:extLst>
        </c:ser>
        <c:ser>
          <c:idx val="4"/>
          <c:order val="4"/>
          <c:tx>
            <c:strRef>
              <c:f>Sheet1!$G$1</c:f>
              <c:strCache>
                <c:ptCount val="1"/>
                <c:pt idx="0">
                  <c:v>10+ times</c:v>
                </c:pt>
              </c:strCache>
            </c:strRef>
          </c:tx>
          <c:spPr>
            <a:solidFill>
              <a:srgbClr val="C00000"/>
            </a:solidFill>
          </c:spPr>
          <c:invertIfNegative val="0"/>
          <c:dLbls>
            <c:dLbl>
              <c:idx val="0"/>
              <c:tx>
                <c:rich>
                  <a:bodyPr/>
                  <a:lstStyle/>
                  <a:p>
                    <a:pPr algn="ctr">
                      <a:defRPr>
                        <a:solidFill>
                          <a:schemeClr val="bg1"/>
                        </a:solidFill>
                      </a:defRPr>
                    </a:pPr>
                    <a:r>
                      <a:rPr lang="en-US" baseline="0">
                        <a:solidFill>
                          <a:schemeClr val="bg1"/>
                        </a:solidFill>
                        <a:latin typeface="Tahoma"/>
                        <a:ea typeface="Tahoma"/>
                        <a:cs typeface="Tahoma"/>
                      </a:rPr>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9253-451A-91E4-531DBFDBC013}"/>
                </c:ext>
              </c:extLst>
            </c:dLbl>
            <c:dLbl>
              <c:idx val="1"/>
              <c:tx>
                <c:rich>
                  <a:bodyPr/>
                  <a:lstStyle/>
                  <a:p>
                    <a:pPr algn="ctr">
                      <a:defRPr>
                        <a:solidFill>
                          <a:schemeClr val="bg1"/>
                        </a:solidFill>
                      </a:defRPr>
                    </a:pPr>
                    <a:r>
                      <a:rPr lang="en-US" baseline="0">
                        <a:solidFill>
                          <a:schemeClr val="bg1"/>
                        </a:solidFill>
                        <a:latin typeface="Tahoma"/>
                        <a:ea typeface="Tahoma"/>
                        <a:cs typeface="Tahoma"/>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9253-451A-91E4-531DBFDBC013}"/>
                </c:ext>
              </c:extLst>
            </c:dLbl>
            <c:dLbl>
              <c:idx val="2"/>
              <c:tx>
                <c:rich>
                  <a:bodyPr/>
                  <a:lstStyle/>
                  <a:p>
                    <a:pPr algn="ctr">
                      <a:defRPr>
                        <a:solidFill>
                          <a:schemeClr val="bg1"/>
                        </a:solidFill>
                      </a:defRPr>
                    </a:pPr>
                    <a:r>
                      <a:rPr lang="en-US" baseline="0">
                        <a:solidFill>
                          <a:schemeClr val="bg1"/>
                        </a:solidFill>
                        <a:latin typeface="Tahoma"/>
                        <a:ea typeface="Tahoma"/>
                        <a:cs typeface="Tahoma"/>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9253-451A-91E4-531DBFDBC013}"/>
                </c:ext>
              </c:extLst>
            </c:dLbl>
            <c:dLbl>
              <c:idx val="3"/>
              <c:tx>
                <c:rich>
                  <a:bodyPr/>
                  <a:lstStyle/>
                  <a:p>
                    <a:pPr algn="ctr">
                      <a:defRPr>
                        <a:solidFill>
                          <a:schemeClr val="bg1"/>
                        </a:solidFill>
                      </a:defRPr>
                    </a:pPr>
                    <a:r>
                      <a:rPr lang="en-US" baseline="0">
                        <a:solidFill>
                          <a:schemeClr val="bg1"/>
                        </a:solidFill>
                        <a:latin typeface="Tahoma"/>
                        <a:ea typeface="Tahoma"/>
                        <a:cs typeface="Tahoma"/>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9253-451A-91E4-531DBFDBC013}"/>
                </c:ext>
              </c:extLst>
            </c:dLbl>
            <c:dLbl>
              <c:idx val="4"/>
              <c:tx>
                <c:rich>
                  <a:bodyPr/>
                  <a:lstStyle/>
                  <a:p>
                    <a:pPr algn="ctr">
                      <a:defRPr>
                        <a:solidFill>
                          <a:schemeClr val="bg1"/>
                        </a:solidFill>
                      </a:defRPr>
                    </a:pPr>
                    <a:r>
                      <a:rPr lang="en-US" baseline="0">
                        <a:solidFill>
                          <a:schemeClr val="bg1"/>
                        </a:solidFill>
                        <a:latin typeface="Tahoma"/>
                        <a:ea typeface="Tahoma"/>
                        <a:cs typeface="Tahoma"/>
                      </a:rPr>
                      <a:t>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9253-451A-91E4-531DBFDBC013}"/>
                </c:ext>
              </c:extLst>
            </c:dLbl>
            <c:dLbl>
              <c:idx val="5"/>
              <c:tx>
                <c:rich>
                  <a:bodyPr/>
                  <a:lstStyle/>
                  <a:p>
                    <a:pPr algn="ctr">
                      <a:defRPr>
                        <a:solidFill>
                          <a:schemeClr val="bg1"/>
                        </a:solidFill>
                      </a:defRPr>
                    </a:pPr>
                    <a:r>
                      <a:rPr lang="en-US" baseline="0">
                        <a:solidFill>
                          <a:schemeClr val="bg1"/>
                        </a:solidFill>
                        <a:latin typeface="Tahoma"/>
                        <a:ea typeface="Tahoma"/>
                        <a:cs typeface="Tahoma"/>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9253-451A-91E4-531DBFDBC013}"/>
                </c:ext>
              </c:extLst>
            </c:dLbl>
            <c:dLbl>
              <c:idx val="6"/>
              <c:tx>
                <c:rich>
                  <a:bodyPr/>
                  <a:lstStyle/>
                  <a:p>
                    <a:pPr algn="ctr">
                      <a:defRPr>
                        <a:solidFill>
                          <a:schemeClr val="bg1"/>
                        </a:solidFill>
                      </a:defRPr>
                    </a:pPr>
                    <a:r>
                      <a:rPr lang="en-US" baseline="0">
                        <a:solidFill>
                          <a:schemeClr val="bg1"/>
                        </a:solidFill>
                        <a:latin typeface="Tahoma"/>
                        <a:ea typeface="Tahoma"/>
                        <a:cs typeface="Tahoma"/>
                      </a:rPr>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9253-451A-91E4-531DBFDBC013}"/>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Sheet1!$G$2:$G$8</c:f>
              <c:numCache>
                <c:formatCode>0%</c:formatCode>
                <c:ptCount val="7"/>
                <c:pt idx="0">
                  <c:v>0.04</c:v>
                </c:pt>
                <c:pt idx="1">
                  <c:v>0.01</c:v>
                </c:pt>
                <c:pt idx="2">
                  <c:v>0.02</c:v>
                </c:pt>
                <c:pt idx="3">
                  <c:v>0.02</c:v>
                </c:pt>
                <c:pt idx="4">
                  <c:v>0.01</c:v>
                </c:pt>
                <c:pt idx="5">
                  <c:v>0.05</c:v>
                </c:pt>
                <c:pt idx="6">
                  <c:v>0.09</c:v>
                </c:pt>
              </c:numCache>
            </c:numRef>
          </c:val>
          <c:extLst>
            <c:ext xmlns:c16="http://schemas.microsoft.com/office/drawing/2014/chart" uri="{C3380CC4-5D6E-409C-BE32-E72D297353CC}">
              <c16:uniqueId val="{0000002A-9253-451A-91E4-531DBFDBC013}"/>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sz="1000" b="0" baseline="0">
                    <a:latin typeface="Tahoma"/>
                    <a:ea typeface="Tahoma"/>
                    <a:cs typeface="Tahoma"/>
                  </a:rPr>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5056"/>
        <c:crosses val="autoZero"/>
        <c:crossBetween val="between"/>
      </c:valAx>
      <c:spPr>
        <a:noFill/>
        <a:ln>
          <a:noFill/>
          <a:round/>
        </a:ln>
      </c:spPr>
    </c:plotArea>
    <c:legend>
      <c:legendPos val="t"/>
      <c:overlay val="0"/>
      <c:spPr>
        <a:ln>
          <a:noFill/>
          <a:round/>
        </a:ln>
      </c:spPr>
      <c:txPr>
        <a:bodyPr/>
        <a:lstStyle/>
        <a:p>
          <a:pPr>
            <a:defRPr sz="10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1DAF-4827-B027-25595C1EB15F}"/>
                </c:ext>
              </c:extLst>
            </c:dLbl>
            <c:dLbl>
              <c:idx val="1"/>
              <c:tx>
                <c:rich>
                  <a:bodyPr/>
                  <a:lstStyle/>
                  <a:p>
                    <a:pPr algn="ctr">
                      <a:defRPr/>
                    </a:pPr>
                    <a:r>
                      <a:rPr lang="en-US" baseline="0">
                        <a:latin typeface="Tahoma"/>
                        <a:ea typeface="Tahoma"/>
                        <a:cs typeface="Tahoma"/>
                      </a:rPr>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1DAF-4827-B027-25595C1EB15F}"/>
                </c:ext>
              </c:extLst>
            </c:dLbl>
            <c:dLbl>
              <c:idx val="2"/>
              <c:tx>
                <c:rich>
                  <a:bodyPr/>
                  <a:lstStyle/>
                  <a:p>
                    <a:pPr algn="ctr">
                      <a:defRPr/>
                    </a:pPr>
                    <a:r>
                      <a:rPr lang="en-US" baseline="0">
                        <a:latin typeface="Tahoma"/>
                        <a:ea typeface="Tahoma"/>
                        <a:cs typeface="Tahoma"/>
                      </a:rPr>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1DAF-4827-B027-25595C1EB15F}"/>
                </c:ext>
              </c:extLst>
            </c:dLbl>
            <c:dLbl>
              <c:idx val="3"/>
              <c:tx>
                <c:rich>
                  <a:bodyPr/>
                  <a:lstStyle/>
                  <a:p>
                    <a:pPr algn="ctr">
                      <a:defRPr/>
                    </a:pPr>
                    <a:r>
                      <a:rPr lang="en-US" baseline="0">
                        <a:latin typeface="Tahoma"/>
                        <a:ea typeface="Tahoma"/>
                        <a:cs typeface="Tahoma"/>
                      </a:rPr>
                      <a:t>16%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1DAF-4827-B027-25595C1EB15F}"/>
                </c:ext>
              </c:extLst>
            </c:dLbl>
            <c:dLbl>
              <c:idx val="4"/>
              <c:tx>
                <c:rich>
                  <a:bodyPr/>
                  <a:lstStyle/>
                  <a:p>
                    <a:pPr algn="ctr">
                      <a:defRPr/>
                    </a:pPr>
                    <a:r>
                      <a:rPr lang="en-US" baseline="0">
                        <a:latin typeface="Tahoma"/>
                        <a:ea typeface="Tahoma"/>
                        <a:cs typeface="Tahoma"/>
                      </a:rPr>
                      <a:t>24%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1DAF-4827-B027-25595C1EB15F}"/>
                </c:ext>
              </c:extLst>
            </c:dLbl>
            <c:dLbl>
              <c:idx val="5"/>
              <c:tx>
                <c:rich>
                  <a:bodyPr/>
                  <a:lstStyle/>
                  <a:p>
                    <a:pPr algn="ctr">
                      <a:defRPr/>
                    </a:pPr>
                    <a:r>
                      <a:rPr lang="en-US" baseline="0">
                        <a:latin typeface="Tahoma"/>
                        <a:ea typeface="Tahoma"/>
                        <a:cs typeface="Tahoma"/>
                      </a:rPr>
                      <a:t>27%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1DAF-4827-B027-25595C1EB15F}"/>
                </c:ext>
              </c:extLst>
            </c:dLbl>
            <c:dLbl>
              <c:idx val="6"/>
              <c:tx>
                <c:rich>
                  <a:bodyPr/>
                  <a:lstStyle/>
                  <a:p>
                    <a:pPr algn="ctr">
                      <a:defRPr/>
                    </a:pPr>
                    <a:r>
                      <a:rPr lang="en-US" baseline="0">
                        <a:latin typeface="Tahoma"/>
                        <a:ea typeface="Tahoma"/>
                        <a:cs typeface="Tahoma"/>
                      </a:rPr>
                      <a:t>41%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1DAF-4827-B027-25595C1EB15F}"/>
                </c:ext>
              </c:extLst>
            </c:dLbl>
            <c:dLbl>
              <c:idx val="7"/>
              <c:tx>
                <c:rich>
                  <a:bodyPr/>
                  <a:lstStyle/>
                  <a:p>
                    <a:pPr algn="ctr">
                      <a:defRPr/>
                    </a:pPr>
                    <a:r>
                      <a:rPr lang="en-US" baseline="0">
                        <a:latin typeface="Tahoma"/>
                        <a:ea typeface="Tahoma"/>
                        <a:cs typeface="Tahoma"/>
                      </a:rPr>
                      <a:t>73%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1DAF-4827-B027-25595C1EB15F}"/>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None of the above</c:v>
                </c:pt>
                <c:pt idx="1">
                  <c:v>Threat of blackmail or extortion</c:v>
                </c:pt>
                <c:pt idx="2">
                  <c:v>Cyberbullying</c:v>
                </c:pt>
                <c:pt idx="3">
                  <c:v>Stalking or harassment</c:v>
                </c:pt>
                <c:pt idx="4">
                  <c:v>Threat of violence to a family member, friend or relation</c:v>
                </c:pt>
                <c:pt idx="5">
                  <c:v>Threat of violence or damage to possessions or property</c:v>
                </c:pt>
                <c:pt idx="6">
                  <c:v>Threat of violence to the individual concerned</c:v>
                </c:pt>
                <c:pt idx="7">
                  <c:v>General verbal abuse</c:v>
                </c:pt>
              </c:strCache>
            </c:strRef>
          </c:cat>
          <c:val>
            <c:numRef>
              <c:f>'Sheet1'!$C$2:$C$9</c:f>
              <c:numCache>
                <c:formatCode>0%</c:formatCode>
                <c:ptCount val="8"/>
                <c:pt idx="0">
                  <c:v>0</c:v>
                </c:pt>
                <c:pt idx="1">
                  <c:v>7.0000000000000007E-2</c:v>
                </c:pt>
                <c:pt idx="2">
                  <c:v>0.1</c:v>
                </c:pt>
                <c:pt idx="3">
                  <c:v>0.16</c:v>
                </c:pt>
                <c:pt idx="4">
                  <c:v>0.24</c:v>
                </c:pt>
                <c:pt idx="5">
                  <c:v>0.27</c:v>
                </c:pt>
                <c:pt idx="6">
                  <c:v>0.41</c:v>
                </c:pt>
                <c:pt idx="7">
                  <c:v>0.73</c:v>
                </c:pt>
              </c:numCache>
            </c:numRef>
          </c:val>
          <c:extLst>
            <c:ext xmlns:c16="http://schemas.microsoft.com/office/drawing/2014/chart" uri="{C3380CC4-5D6E-409C-BE32-E72D297353CC}">
              <c16:uniqueId val="{00000008-1DAF-4827-B027-25595C1EB15F}"/>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1DAF-4827-B027-25595C1EB15F}"/>
                </c:ext>
              </c:extLst>
            </c:dLbl>
            <c:dLbl>
              <c:idx val="1"/>
              <c:tx>
                <c:rich>
                  <a:bodyPr/>
                  <a:lstStyle/>
                  <a:p>
                    <a:pPr algn="ctr">
                      <a:defRPr/>
                    </a:pPr>
                    <a:r>
                      <a:rPr lang="en-US" baseline="0">
                        <a:latin typeface="Tahoma"/>
                        <a:ea typeface="Tahoma"/>
                        <a:cs typeface="Tahoma"/>
                      </a:rPr>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1DAF-4827-B027-25595C1EB15F}"/>
                </c:ext>
              </c:extLst>
            </c:dLbl>
            <c:dLbl>
              <c:idx val="2"/>
              <c:tx>
                <c:rich>
                  <a:bodyPr/>
                  <a:lstStyle/>
                  <a:p>
                    <a:pPr algn="ctr">
                      <a:defRPr b="1"/>
                    </a:pPr>
                    <a:r>
                      <a:rPr lang="en-US" b="1" baseline="0">
                        <a:latin typeface="Tahoma"/>
                        <a:ea typeface="Tahoma"/>
                        <a:cs typeface="Tahoma"/>
                      </a:rPr>
                      <a:t>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1DAF-4827-B027-25595C1EB15F}"/>
                </c:ext>
              </c:extLst>
            </c:dLbl>
            <c:dLbl>
              <c:idx val="3"/>
              <c:tx>
                <c:rich>
                  <a:bodyPr/>
                  <a:lstStyle/>
                  <a:p>
                    <a:pPr algn="ctr">
                      <a:defRPr/>
                    </a:pPr>
                    <a:r>
                      <a:rPr lang="en-US" baseline="0">
                        <a:latin typeface="Tahoma"/>
                        <a:ea typeface="Tahoma"/>
                        <a:cs typeface="Tahoma"/>
                      </a:rPr>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1DAF-4827-B027-25595C1EB15F}"/>
                </c:ext>
              </c:extLst>
            </c:dLbl>
            <c:dLbl>
              <c:idx val="4"/>
              <c:tx>
                <c:rich>
                  <a:bodyPr/>
                  <a:lstStyle/>
                  <a:p>
                    <a:pPr algn="ctr">
                      <a:defRPr/>
                    </a:pPr>
                    <a:r>
                      <a:rPr lang="en-US" baseline="0">
                        <a:latin typeface="Tahoma"/>
                        <a:ea typeface="Tahoma"/>
                        <a:cs typeface="Tahoma"/>
                      </a:rPr>
                      <a:t>23%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1DAF-4827-B027-25595C1EB15F}"/>
                </c:ext>
              </c:extLst>
            </c:dLbl>
            <c:dLbl>
              <c:idx val="5"/>
              <c:tx>
                <c:rich>
                  <a:bodyPr/>
                  <a:lstStyle/>
                  <a:p>
                    <a:pPr algn="ctr">
                      <a:defRPr/>
                    </a:pPr>
                    <a:r>
                      <a:rPr lang="en-US" baseline="0">
                        <a:latin typeface="Tahoma"/>
                        <a:ea typeface="Tahoma"/>
                        <a:cs typeface="Tahoma"/>
                      </a:rPr>
                      <a:t>27%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1DAF-4827-B027-25595C1EB15F}"/>
                </c:ext>
              </c:extLst>
            </c:dLbl>
            <c:dLbl>
              <c:idx val="6"/>
              <c:tx>
                <c:rich>
                  <a:bodyPr/>
                  <a:lstStyle/>
                  <a:p>
                    <a:pPr algn="ctr">
                      <a:defRPr b="1"/>
                    </a:pPr>
                    <a:r>
                      <a:rPr lang="en-US" b="1" baseline="0">
                        <a:latin typeface="Tahoma"/>
                        <a:ea typeface="Tahoma"/>
                        <a:cs typeface="Tahoma"/>
                      </a:rPr>
                      <a:t>45%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1DAF-4827-B027-25595C1EB15F}"/>
                </c:ext>
              </c:extLst>
            </c:dLbl>
            <c:dLbl>
              <c:idx val="7"/>
              <c:tx>
                <c:rich>
                  <a:bodyPr/>
                  <a:lstStyle/>
                  <a:p>
                    <a:pPr algn="ctr">
                      <a:defRPr/>
                    </a:pPr>
                    <a:r>
                      <a:rPr lang="en-US" baseline="0">
                        <a:latin typeface="Tahoma"/>
                        <a:ea typeface="Tahoma"/>
                        <a:cs typeface="Tahoma"/>
                      </a:rPr>
                      <a:t>72%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1DAF-4827-B027-25595C1EB15F}"/>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'Sheet1'!$B$2:$B$9</c:f>
              <c:strCache>
                <c:ptCount val="8"/>
                <c:pt idx="0">
                  <c:v>None of the above</c:v>
                </c:pt>
                <c:pt idx="1">
                  <c:v>Threat of blackmail or extortion</c:v>
                </c:pt>
                <c:pt idx="2">
                  <c:v>Cyberbullying</c:v>
                </c:pt>
                <c:pt idx="3">
                  <c:v>Stalking or harassment</c:v>
                </c:pt>
                <c:pt idx="4">
                  <c:v>Threat of violence to a family member, friend or relation</c:v>
                </c:pt>
                <c:pt idx="5">
                  <c:v>Threat of violence or damage to possessions or property</c:v>
                </c:pt>
                <c:pt idx="6">
                  <c:v>Threat of violence to the individual concerned</c:v>
                </c:pt>
                <c:pt idx="7">
                  <c:v>General verbal abuse</c:v>
                </c:pt>
              </c:strCache>
            </c:strRef>
          </c:cat>
          <c:val>
            <c:numRef>
              <c:f>'Sheet1'!$D$2:$D$9</c:f>
              <c:numCache>
                <c:formatCode>0%</c:formatCode>
                <c:ptCount val="8"/>
                <c:pt idx="0">
                  <c:v>0</c:v>
                </c:pt>
                <c:pt idx="1">
                  <c:v>0.05</c:v>
                </c:pt>
                <c:pt idx="2">
                  <c:v>0.06</c:v>
                </c:pt>
                <c:pt idx="3">
                  <c:v>0.19</c:v>
                </c:pt>
                <c:pt idx="4">
                  <c:v>0.23</c:v>
                </c:pt>
                <c:pt idx="5">
                  <c:v>0.27</c:v>
                </c:pt>
                <c:pt idx="6">
                  <c:v>0.45</c:v>
                </c:pt>
                <c:pt idx="7">
                  <c:v>0.72</c:v>
                </c:pt>
              </c:numCache>
            </c:numRef>
          </c:val>
          <c:extLst>
            <c:ext xmlns:c16="http://schemas.microsoft.com/office/drawing/2014/chart" uri="{C3380CC4-5D6E-409C-BE32-E72D297353CC}">
              <c16:uniqueId val="{00000011-1DAF-4827-B027-25595C1EB15F}"/>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sz="1000" b="0" baseline="0">
                    <a:latin typeface="Tahoma"/>
                    <a:ea typeface="Tahoma"/>
                    <a:cs typeface="Tahoma"/>
                  </a:rPr>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r"/>
      <c:overlay val="1"/>
      <c:spPr>
        <a:ln>
          <a:noFill/>
          <a:round/>
        </a:ln>
      </c:spPr>
      <c:txPr>
        <a:bodyPr/>
        <a:lstStyle/>
        <a:p>
          <a:pPr>
            <a:defRPr sz="14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99672763632323"/>
          <c:y val="5.0875753997702581E-3"/>
          <c:w val="0.49416752515713741"/>
          <c:h val="0.85421552691958325"/>
        </c:manualLayout>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526-4550-9F5A-18E45E89D96C}"/>
                </c:ext>
              </c:extLst>
            </c:dLbl>
            <c:dLbl>
              <c:idx val="1"/>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526-4550-9F5A-18E45E89D96C}"/>
                </c:ext>
              </c:extLst>
            </c:dLbl>
            <c:dLbl>
              <c:idx val="2"/>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9526-4550-9F5A-18E45E89D96C}"/>
                </c:ext>
              </c:extLst>
            </c:dLbl>
            <c:dLbl>
              <c:idx val="3"/>
              <c:tx>
                <c:rich>
                  <a:bodyPr/>
                  <a:lstStyle/>
                  <a:p>
                    <a:pPr algn="ctr">
                      <a:defRPr/>
                    </a:pPr>
                    <a:r>
                      <a:rPr lang="en-US" baseline="0">
                        <a:latin typeface="Tahoma"/>
                        <a:ea typeface="Tahoma"/>
                        <a:cs typeface="Tahoma"/>
                      </a:rPr>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9526-4550-9F5A-18E45E89D96C}"/>
                </c:ext>
              </c:extLst>
            </c:dLbl>
            <c:dLbl>
              <c:idx val="4"/>
              <c:tx>
                <c:rich>
                  <a:bodyPr/>
                  <a:lstStyle/>
                  <a:p>
                    <a:pPr algn="ctr">
                      <a:defRPr/>
                    </a:pPr>
                    <a:r>
                      <a:rPr lang="en-US" baseline="0">
                        <a:latin typeface="Tahoma"/>
                        <a:ea typeface="Tahoma"/>
                        <a:cs typeface="Tahoma"/>
                      </a:rPr>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9526-4550-9F5A-18E45E89D96C}"/>
                </c:ext>
              </c:extLst>
            </c:dLbl>
            <c:dLbl>
              <c:idx val="5"/>
              <c:tx>
                <c:rich>
                  <a:bodyPr/>
                  <a:lstStyle/>
                  <a:p>
                    <a:pPr algn="ctr">
                      <a:defRPr/>
                    </a:pPr>
                    <a:r>
                      <a:rPr lang="en-US" baseline="0">
                        <a:latin typeface="Tahoma"/>
                        <a:ea typeface="Tahoma"/>
                        <a:cs typeface="Tahoma"/>
                      </a:rPr>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9526-4550-9F5A-18E45E89D96C}"/>
                </c:ext>
              </c:extLst>
            </c:dLbl>
            <c:dLbl>
              <c:idx val="6"/>
              <c:tx>
                <c:rich>
                  <a:bodyPr/>
                  <a:lstStyle/>
                  <a:p>
                    <a:pPr algn="ctr">
                      <a:defRPr/>
                    </a:pPr>
                    <a:r>
                      <a:rPr lang="en-US" baseline="0">
                        <a:latin typeface="Tahoma"/>
                        <a:ea typeface="Tahoma"/>
                        <a:cs typeface="Tahoma"/>
                      </a:rPr>
                      <a:t>23%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9526-4550-9F5A-18E45E89D96C}"/>
                </c:ext>
              </c:extLst>
            </c:dLbl>
            <c:dLbl>
              <c:idx val="7"/>
              <c:tx>
                <c:rich>
                  <a:bodyPr/>
                  <a:lstStyle/>
                  <a:p>
                    <a:pPr algn="ctr">
                      <a:defRPr/>
                    </a:pPr>
                    <a:r>
                      <a:rPr lang="en-US" baseline="0">
                        <a:latin typeface="Tahoma"/>
                        <a:ea typeface="Tahoma"/>
                        <a:cs typeface="Tahoma"/>
                      </a:rPr>
                      <a:t>31%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9526-4550-9F5A-18E45E89D96C}"/>
                </c:ext>
              </c:extLst>
            </c:dLbl>
            <c:dLbl>
              <c:idx val="8"/>
              <c:tx>
                <c:rich>
                  <a:bodyPr/>
                  <a:lstStyle/>
                  <a:p>
                    <a:pPr algn="ctr">
                      <a:defRPr/>
                    </a:pPr>
                    <a:r>
                      <a:rPr lang="en-US" baseline="0">
                        <a:latin typeface="Tahoma"/>
                        <a:ea typeface="Tahoma"/>
                        <a:cs typeface="Tahoma"/>
                      </a:rPr>
                      <a:t>49%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9526-4550-9F5A-18E45E89D96C}"/>
                </c:ext>
              </c:extLst>
            </c:dLbl>
            <c:dLbl>
              <c:idx val="9"/>
              <c:tx>
                <c:rich>
                  <a:bodyPr/>
                  <a:lstStyle/>
                  <a:p>
                    <a:pPr algn="ctr">
                      <a:defRPr/>
                    </a:pPr>
                    <a:r>
                      <a:rPr lang="en-US" baseline="0">
                        <a:latin typeface="Tahoma"/>
                        <a:ea typeface="Tahoma"/>
                        <a:cs typeface="Tahoma"/>
                      </a:rPr>
                      <a:t>58%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9526-4550-9F5A-18E45E89D96C}"/>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'Sheet1'!$B$2:$B$11</c:f>
              <c:strCache>
                <c:ptCount val="10"/>
                <c:pt idx="0">
                  <c:v>Grooming: making sexual advances to a minor(s)</c:v>
                </c:pt>
                <c:pt idx="1">
                  <c:v>Distribution of indecent images e.g. sexting</c:v>
                </c:pt>
                <c:pt idx="2">
                  <c:v>Online incitement of racial hatred, violence or terrorism</c:v>
                </c:pt>
                <c:pt idx="3">
                  <c:v>None of the above</c:v>
                </c:pt>
                <c:pt idx="4">
                  <c:v>Cyberbullying: the use of electronic communication to bully a person, typically by sending messages of an intimidating or threatening nature</c:v>
                </c:pt>
                <c:pt idx="5">
                  <c:v>Hacking: unauthorised access to, or control over, computer network security systems for an illicit purpose</c:v>
                </c:pt>
                <c:pt idx="6">
                  <c:v>Identity theft: Misuse of personal information to impersonate another individual</c:v>
                </c:pt>
                <c:pt idx="7">
                  <c:v>Malware or computer virus: presence of software designed to disrupt, damage, or gain unauthorized access to a computer system</c:v>
                </c:pt>
                <c:pt idx="8">
                  <c:v>Phishing: use fake email messages in an attempt to get personal information from internet users</c:v>
                </c:pt>
                <c:pt idx="9">
                  <c:v>Online scam or fraud</c:v>
                </c:pt>
              </c:strCache>
            </c:strRef>
          </c:cat>
          <c:val>
            <c:numRef>
              <c:f>'Sheet1'!$C$2:$C$11</c:f>
              <c:numCache>
                <c:formatCode>0%</c:formatCode>
                <c:ptCount val="10"/>
                <c:pt idx="0">
                  <c:v>0.01</c:v>
                </c:pt>
                <c:pt idx="1">
                  <c:v>0.01</c:v>
                </c:pt>
                <c:pt idx="2">
                  <c:v>0.03</c:v>
                </c:pt>
                <c:pt idx="3">
                  <c:v>0.05</c:v>
                </c:pt>
                <c:pt idx="4">
                  <c:v>0.1</c:v>
                </c:pt>
                <c:pt idx="5">
                  <c:v>0.19</c:v>
                </c:pt>
                <c:pt idx="6">
                  <c:v>0.23</c:v>
                </c:pt>
                <c:pt idx="7">
                  <c:v>0.31</c:v>
                </c:pt>
                <c:pt idx="8">
                  <c:v>0.49</c:v>
                </c:pt>
                <c:pt idx="9">
                  <c:v>0.57999999999999996</c:v>
                </c:pt>
              </c:numCache>
            </c:numRef>
          </c:val>
          <c:extLst>
            <c:ext xmlns:c16="http://schemas.microsoft.com/office/drawing/2014/chart" uri="{C3380CC4-5D6E-409C-BE32-E72D297353CC}">
              <c16:uniqueId val="{0000000A-9526-4550-9F5A-18E45E89D96C}"/>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9526-4550-9F5A-18E45E89D96C}"/>
                </c:ext>
              </c:extLst>
            </c:dLbl>
            <c:dLbl>
              <c:idx val="1"/>
              <c:tx>
                <c:rich>
                  <a:bodyPr/>
                  <a:lstStyle/>
                  <a:p>
                    <a:pPr algn="ctr">
                      <a:defRPr/>
                    </a:pPr>
                    <a:r>
                      <a:rPr lang="en-US" baseline="0">
                        <a:latin typeface="Tahoma"/>
                        <a:ea typeface="Tahoma"/>
                        <a:cs typeface="Tahoma"/>
                      </a:rPr>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9526-4550-9F5A-18E45E89D96C}"/>
                </c:ext>
              </c:extLst>
            </c:dLbl>
            <c:dLbl>
              <c:idx val="2"/>
              <c:tx>
                <c:rich>
                  <a:bodyPr/>
                  <a:lstStyle/>
                  <a:p>
                    <a:pPr algn="ctr">
                      <a:defRPr/>
                    </a:pPr>
                    <a:r>
                      <a:rPr lang="en-US" baseline="0">
                        <a:latin typeface="Tahoma"/>
                        <a:ea typeface="Tahoma"/>
                        <a:cs typeface="Tahoma"/>
                      </a:rPr>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9526-4550-9F5A-18E45E89D96C}"/>
                </c:ext>
              </c:extLst>
            </c:dLbl>
            <c:dLbl>
              <c:idx val="3"/>
              <c:tx>
                <c:rich>
                  <a:bodyPr/>
                  <a:lstStyle/>
                  <a:p>
                    <a:pPr algn="ctr">
                      <a:defRPr/>
                    </a:pPr>
                    <a:r>
                      <a:rPr lang="en-US" baseline="0">
                        <a:latin typeface="Tahoma"/>
                        <a:ea typeface="Tahoma"/>
                        <a:cs typeface="Tahoma"/>
                      </a:rPr>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9526-4550-9F5A-18E45E89D96C}"/>
                </c:ext>
              </c:extLst>
            </c:dLbl>
            <c:dLbl>
              <c:idx val="4"/>
              <c:tx>
                <c:rich>
                  <a:bodyPr/>
                  <a:lstStyle/>
                  <a:p>
                    <a:pPr algn="ctr">
                      <a:defRPr/>
                    </a:pPr>
                    <a:r>
                      <a:rPr lang="en-US" baseline="0">
                        <a:latin typeface="Tahoma"/>
                        <a:ea typeface="Tahoma"/>
                        <a:cs typeface="Tahoma"/>
                      </a:rPr>
                      <a:t>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9526-4550-9F5A-18E45E89D96C}"/>
                </c:ext>
              </c:extLst>
            </c:dLbl>
            <c:dLbl>
              <c:idx val="5"/>
              <c:tx>
                <c:rich>
                  <a:bodyPr/>
                  <a:lstStyle/>
                  <a:p>
                    <a:pPr algn="ctr">
                      <a:defRPr/>
                    </a:pPr>
                    <a:r>
                      <a:rPr lang="en-US" baseline="0">
                        <a:latin typeface="Tahoma"/>
                        <a:ea typeface="Tahoma"/>
                        <a:cs typeface="Tahoma"/>
                      </a:rPr>
                      <a:t>18%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9526-4550-9F5A-18E45E89D96C}"/>
                </c:ext>
              </c:extLst>
            </c:dLbl>
            <c:dLbl>
              <c:idx val="6"/>
              <c:tx>
                <c:rich>
                  <a:bodyPr/>
                  <a:lstStyle/>
                  <a:p>
                    <a:pPr algn="ctr">
                      <a:defRPr/>
                    </a:pPr>
                    <a:r>
                      <a:rPr lang="en-US" baseline="0">
                        <a:latin typeface="Tahoma"/>
                        <a:ea typeface="Tahoma"/>
                        <a:cs typeface="Tahoma"/>
                      </a:rPr>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9526-4550-9F5A-18E45E89D96C}"/>
                </c:ext>
              </c:extLst>
            </c:dLbl>
            <c:dLbl>
              <c:idx val="7"/>
              <c:tx>
                <c:rich>
                  <a:bodyPr/>
                  <a:lstStyle/>
                  <a:p>
                    <a:pPr algn="ctr">
                      <a:defRPr/>
                    </a:pPr>
                    <a:r>
                      <a:rPr lang="en-US" baseline="0">
                        <a:latin typeface="Tahoma"/>
                        <a:ea typeface="Tahoma"/>
                        <a:cs typeface="Tahoma"/>
                      </a:rPr>
                      <a:t>22%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9526-4550-9F5A-18E45E89D96C}"/>
                </c:ext>
              </c:extLst>
            </c:dLbl>
            <c:dLbl>
              <c:idx val="8"/>
              <c:tx>
                <c:rich>
                  <a:bodyPr/>
                  <a:lstStyle/>
                  <a:p>
                    <a:pPr algn="ctr">
                      <a:defRPr b="1"/>
                    </a:pPr>
                    <a:r>
                      <a:rPr lang="en-US" b="1" baseline="0">
                        <a:latin typeface="Tahoma"/>
                        <a:ea typeface="Tahoma"/>
                        <a:cs typeface="Tahoma"/>
                      </a:rPr>
                      <a:t>63%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3-9526-4550-9F5A-18E45E89D96C}"/>
                </c:ext>
              </c:extLst>
            </c:dLbl>
            <c:dLbl>
              <c:idx val="9"/>
              <c:tx>
                <c:rich>
                  <a:bodyPr/>
                  <a:lstStyle/>
                  <a:p>
                    <a:pPr algn="ctr">
                      <a:defRPr b="1"/>
                    </a:pPr>
                    <a:r>
                      <a:rPr lang="en-US" b="1" baseline="0">
                        <a:latin typeface="Tahoma"/>
                        <a:ea typeface="Tahoma"/>
                        <a:cs typeface="Tahoma"/>
                      </a:rPr>
                      <a:t>74%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9526-4550-9F5A-18E45E89D96C}"/>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'Sheet1'!$B$2:$B$11</c:f>
              <c:strCache>
                <c:ptCount val="10"/>
                <c:pt idx="0">
                  <c:v>Grooming: making sexual advances to a minor(s)</c:v>
                </c:pt>
                <c:pt idx="1">
                  <c:v>Distribution of indecent images e.g. sexting</c:v>
                </c:pt>
                <c:pt idx="2">
                  <c:v>Online incitement of racial hatred, violence or terrorism</c:v>
                </c:pt>
                <c:pt idx="3">
                  <c:v>None of the above</c:v>
                </c:pt>
                <c:pt idx="4">
                  <c:v>Cyberbullying: the use of electronic communication to bully a person, typically by sending messages of an intimidating or threatening nature</c:v>
                </c:pt>
                <c:pt idx="5">
                  <c:v>Hacking: unauthorised access to, or control over, computer network security systems for an illicit purpose</c:v>
                </c:pt>
                <c:pt idx="6">
                  <c:v>Identity theft: Misuse of personal information to impersonate another individual</c:v>
                </c:pt>
                <c:pt idx="7">
                  <c:v>Malware or computer virus: presence of software designed to disrupt, damage, or gain unauthorized access to a computer system</c:v>
                </c:pt>
                <c:pt idx="8">
                  <c:v>Phishing: use fake email messages in an attempt to get personal information from internet users</c:v>
                </c:pt>
                <c:pt idx="9">
                  <c:v>Online scam or fraud</c:v>
                </c:pt>
              </c:strCache>
            </c:strRef>
          </c:cat>
          <c:val>
            <c:numRef>
              <c:f>'Sheet1'!$D$2:$D$11</c:f>
              <c:numCache>
                <c:formatCode>0%</c:formatCode>
                <c:ptCount val="10"/>
                <c:pt idx="0">
                  <c:v>0.01</c:v>
                </c:pt>
                <c:pt idx="1">
                  <c:v>0.01</c:v>
                </c:pt>
                <c:pt idx="2">
                  <c:v>0.02</c:v>
                </c:pt>
                <c:pt idx="3">
                  <c:v>0</c:v>
                </c:pt>
                <c:pt idx="4">
                  <c:v>0.06</c:v>
                </c:pt>
                <c:pt idx="5">
                  <c:v>0.18</c:v>
                </c:pt>
                <c:pt idx="6">
                  <c:v>0.2</c:v>
                </c:pt>
                <c:pt idx="7">
                  <c:v>0.22</c:v>
                </c:pt>
                <c:pt idx="8">
                  <c:v>0.63</c:v>
                </c:pt>
                <c:pt idx="9">
                  <c:v>0.74</c:v>
                </c:pt>
              </c:numCache>
            </c:numRef>
          </c:val>
          <c:extLst>
            <c:ext xmlns:c16="http://schemas.microsoft.com/office/drawing/2014/chart" uri="{C3380CC4-5D6E-409C-BE32-E72D297353CC}">
              <c16:uniqueId val="{00000015-9526-4550-9F5A-18E45E89D96C}"/>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sz="1000" b="0" baseline="0">
                    <a:latin typeface="Tahoma"/>
                    <a:ea typeface="Tahoma"/>
                    <a:cs typeface="Tahoma"/>
                  </a:rPr>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r"/>
      <c:legendEntry>
        <c:idx val="0"/>
        <c:txPr>
          <a:bodyPr/>
          <a:lstStyle/>
          <a:p>
            <a:pPr>
              <a:defRPr sz="1200" baseline="0">
                <a:latin typeface="Tahoma"/>
                <a:ea typeface="Tahoma"/>
                <a:cs typeface="Tahoma"/>
              </a:defRPr>
            </a:pPr>
            <a:endParaRPr lang="en-US"/>
          </a:p>
        </c:txPr>
      </c:legendEntry>
      <c:layout>
        <c:manualLayout>
          <c:xMode val="edge"/>
          <c:yMode val="edge"/>
          <c:x val="0.91417157352886713"/>
          <c:y val="0.20659902594963903"/>
          <c:w val="6.0441937427827885E-2"/>
          <c:h val="0.10348208482430341"/>
        </c:manualLayout>
      </c:layout>
      <c:overlay val="1"/>
      <c:spPr>
        <a:ln>
          <a:noFill/>
          <a:round/>
        </a:ln>
      </c:spPr>
      <c:txPr>
        <a:bodyPr/>
        <a:lstStyle/>
        <a:p>
          <a:pPr>
            <a:defRPr sz="12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Female</c:v>
                </c:pt>
              </c:strCache>
            </c:strRef>
          </c:tx>
          <c:spPr>
            <a:solidFill>
              <a:schemeClr val="accent2"/>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Sheet1!$C$2:$C$5</c:f>
              <c:numCache>
                <c:formatCode>0%</c:formatCode>
                <c:ptCount val="3"/>
                <c:pt idx="0">
                  <c:v>0</c:v>
                </c:pt>
                <c:pt idx="1">
                  <c:v>7.0000000000000007E-2</c:v>
                </c:pt>
                <c:pt idx="2">
                  <c:v>0.93</c:v>
                </c:pt>
              </c:numCache>
            </c:numRef>
          </c:val>
          <c:extLst>
            <c:ext xmlns:c16="http://schemas.microsoft.com/office/drawing/2014/chart" uri="{C3380CC4-5D6E-409C-BE32-E72D297353CC}">
              <c16:uniqueId val="{00000002-E09D-408F-8977-2A132DF308A1}"/>
            </c:ext>
          </c:extLst>
        </c:ser>
        <c:ser>
          <c:idx val="1"/>
          <c:order val="1"/>
          <c:tx>
            <c:strRef>
              <c:f>Sheet1!$D$1</c:f>
              <c:strCache>
                <c:ptCount val="1"/>
                <c:pt idx="0">
                  <c:v>Male</c:v>
                </c:pt>
              </c:strCache>
            </c:strRef>
          </c:tx>
          <c:spPr>
            <a:solidFill>
              <a:srgbClr val="0070C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Sheet1!$D$2:$D$5</c:f>
              <c:numCache>
                <c:formatCode>0%</c:formatCode>
                <c:ptCount val="3"/>
                <c:pt idx="0">
                  <c:v>0.02</c:v>
                </c:pt>
                <c:pt idx="1">
                  <c:v>0.12</c:v>
                </c:pt>
                <c:pt idx="2">
                  <c:v>0.86</c:v>
                </c:pt>
              </c:numCache>
            </c:numRef>
          </c:val>
          <c:extLst>
            <c:ext xmlns:c16="http://schemas.microsoft.com/office/drawing/2014/chart" uri="{C3380CC4-5D6E-409C-BE32-E72D297353CC}">
              <c16:uniqueId val="{00000005-E09D-408F-8977-2A132DF308A1}"/>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28%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0D6B-455D-B95F-FA244AB3A708}"/>
                </c:ext>
              </c:extLst>
            </c:dLbl>
            <c:dLbl>
              <c:idx val="1"/>
              <c:tx>
                <c:rich>
                  <a:bodyPr/>
                  <a:lstStyle/>
                  <a:p>
                    <a:pPr algn="ctr">
                      <a:defRPr/>
                    </a:pPr>
                    <a:r>
                      <a:rPr lang="en-US"/>
                      <a:t>72%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0D6B-455D-B95F-FA244AB3A708}"/>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'Sheet1'!$B$2:$B$3</c:f>
              <c:strCache>
                <c:ptCount val="2"/>
                <c:pt idx="0">
                  <c:v>Yes</c:v>
                </c:pt>
                <c:pt idx="1">
                  <c:v>No</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2-0D6B-455D-B95F-FA244AB3A708}"/>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25%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0D6B-455D-B95F-FA244AB3A708}"/>
                </c:ext>
              </c:extLst>
            </c:dLbl>
            <c:dLbl>
              <c:idx val="1"/>
              <c:tx>
                <c:rich>
                  <a:bodyPr/>
                  <a:lstStyle/>
                  <a:p>
                    <a:pPr algn="ctr">
                      <a:defRPr/>
                    </a:pPr>
                    <a:r>
                      <a:rPr lang="en-US"/>
                      <a:t>75%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0D6B-455D-B95F-FA244AB3A708}"/>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'Sheet1'!$B$2:$B$3</c:f>
              <c:strCache>
                <c:ptCount val="2"/>
                <c:pt idx="0">
                  <c:v>Yes</c:v>
                </c:pt>
                <c:pt idx="1">
                  <c:v>No</c:v>
                </c:pt>
              </c:strCache>
            </c:strRef>
          </c:cat>
          <c:val>
            <c:numRef>
              <c:f>'Sheet1'!$D$2:$D$3</c:f>
              <c:numCache>
                <c:formatCode>0%</c:formatCode>
                <c:ptCount val="2"/>
                <c:pt idx="0">
                  <c:v>0.25</c:v>
                </c:pt>
                <c:pt idx="1">
                  <c:v>0.75</c:v>
                </c:pt>
              </c:numCache>
            </c:numRef>
          </c:val>
          <c:extLst>
            <c:ext xmlns:c16="http://schemas.microsoft.com/office/drawing/2014/chart" uri="{C3380CC4-5D6E-409C-BE32-E72D297353CC}">
              <c16:uniqueId val="{00000005-0D6B-455D-B95F-FA244AB3A708}"/>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Yes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6"/>
                <c:pt idx="0">
                  <c:v>Female</c:v>
                </c:pt>
                <c:pt idx="1">
                  <c:v>Male</c:v>
                </c:pt>
                <c:pt idx="2">
                  <c:v>16 to 34</c:v>
                </c:pt>
                <c:pt idx="3">
                  <c:v>35 to 49</c:v>
                </c:pt>
                <c:pt idx="4">
                  <c:v>50 to 64</c:v>
                </c:pt>
                <c:pt idx="5">
                  <c:v>65+</c:v>
                </c:pt>
                <c:pt idx="6">
                  <c:v>ABC1</c:v>
                </c:pt>
                <c:pt idx="7">
                  <c:v>C2DE</c:v>
                </c:pt>
                <c:pt idx="8">
                  <c:v>Student</c:v>
                </c:pt>
                <c:pt idx="9">
                  <c:v>Boston Borough</c:v>
                </c:pt>
                <c:pt idx="10">
                  <c:v>East Lindsey</c:v>
                </c:pt>
                <c:pt idx="11">
                  <c:v>Lincoln City</c:v>
                </c:pt>
                <c:pt idx="12">
                  <c:v>North Kesteven</c:v>
                </c:pt>
                <c:pt idx="13">
                  <c:v>South Holland</c:v>
                </c:pt>
                <c:pt idx="14">
                  <c:v>South Kesteven</c:v>
                </c:pt>
                <c:pt idx="15">
                  <c:v>West Lindsey</c:v>
                </c:pt>
              </c:strCache>
            </c:strRef>
          </c:cat>
          <c:val>
            <c:numRef>
              <c:f>Sheet1!$B$2:$R$2</c:f>
              <c:numCache>
                <c:formatCode>0%</c:formatCode>
                <c:ptCount val="16"/>
                <c:pt idx="0">
                  <c:v>0.24441340782122906</c:v>
                </c:pt>
                <c:pt idx="1">
                  <c:v>0.24955856386109476</c:v>
                </c:pt>
                <c:pt idx="2">
                  <c:v>0.3263888888888889</c:v>
                </c:pt>
                <c:pt idx="3">
                  <c:v>0.33630289532293989</c:v>
                </c:pt>
                <c:pt idx="4">
                  <c:v>0.26768128916741274</c:v>
                </c:pt>
                <c:pt idx="5">
                  <c:v>0.18943033630748113</c:v>
                </c:pt>
                <c:pt idx="6">
                  <c:v>0.24389267120544653</c:v>
                </c:pt>
                <c:pt idx="7">
                  <c:v>0.25110132158590309</c:v>
                </c:pt>
                <c:pt idx="8">
                  <c:v>0.33333333333333331</c:v>
                </c:pt>
                <c:pt idx="9">
                  <c:v>0.32126696832579188</c:v>
                </c:pt>
                <c:pt idx="10">
                  <c:v>0.23413897280966767</c:v>
                </c:pt>
                <c:pt idx="11">
                  <c:v>0.31306990881458968</c:v>
                </c:pt>
                <c:pt idx="12">
                  <c:v>0.19476268412438624</c:v>
                </c:pt>
                <c:pt idx="13">
                  <c:v>0.29940119760479039</c:v>
                </c:pt>
                <c:pt idx="14">
                  <c:v>0.25097276264591439</c:v>
                </c:pt>
                <c:pt idx="15">
                  <c:v>0.20576923076923076</c:v>
                </c:pt>
              </c:numCache>
            </c:numRef>
          </c:val>
          <c:extLst>
            <c:ext xmlns:c16="http://schemas.microsoft.com/office/drawing/2014/chart" uri="{C3380CC4-5D6E-409C-BE32-E72D297353CC}">
              <c16:uniqueId val="{00000000-0E86-4211-A049-F366534FA1B6}"/>
            </c:ext>
          </c:extLst>
        </c:ser>
        <c:ser>
          <c:idx val="1"/>
          <c:order val="1"/>
          <c:tx>
            <c:strRef>
              <c:f>Sheet1!$A$3</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Sheet1!$B$1:$R$1</c:f>
              <c:strCache>
                <c:ptCount val="16"/>
                <c:pt idx="0">
                  <c:v>Female</c:v>
                </c:pt>
                <c:pt idx="1">
                  <c:v>Male</c:v>
                </c:pt>
                <c:pt idx="2">
                  <c:v>16 to 34</c:v>
                </c:pt>
                <c:pt idx="3">
                  <c:v>35 to 49</c:v>
                </c:pt>
                <c:pt idx="4">
                  <c:v>50 to 64</c:v>
                </c:pt>
                <c:pt idx="5">
                  <c:v>65+</c:v>
                </c:pt>
                <c:pt idx="6">
                  <c:v>ABC1</c:v>
                </c:pt>
                <c:pt idx="7">
                  <c:v>C2DE</c:v>
                </c:pt>
                <c:pt idx="8">
                  <c:v>Student</c:v>
                </c:pt>
                <c:pt idx="9">
                  <c:v>Boston Borough</c:v>
                </c:pt>
                <c:pt idx="10">
                  <c:v>East Lindsey</c:v>
                </c:pt>
                <c:pt idx="11">
                  <c:v>Lincoln City</c:v>
                </c:pt>
                <c:pt idx="12">
                  <c:v>North Kesteven</c:v>
                </c:pt>
                <c:pt idx="13">
                  <c:v>South Holland</c:v>
                </c:pt>
                <c:pt idx="14">
                  <c:v>South Kesteven</c:v>
                </c:pt>
                <c:pt idx="15">
                  <c:v>West Lindsey</c:v>
                </c:pt>
              </c:strCache>
            </c:strRef>
          </c:cat>
          <c:val>
            <c:numRef>
              <c:f>Sheet1!$B$3:$R$3</c:f>
              <c:numCache>
                <c:formatCode>0%</c:formatCode>
                <c:ptCount val="16"/>
                <c:pt idx="0">
                  <c:v>0.755586592178771</c:v>
                </c:pt>
                <c:pt idx="1">
                  <c:v>0.75044143613890524</c:v>
                </c:pt>
                <c:pt idx="2">
                  <c:v>0.67361111111111116</c:v>
                </c:pt>
                <c:pt idx="3">
                  <c:v>0.66369710467706011</c:v>
                </c:pt>
                <c:pt idx="4">
                  <c:v>0.73231871083258726</c:v>
                </c:pt>
                <c:pt idx="5">
                  <c:v>0.81056966369251893</c:v>
                </c:pt>
                <c:pt idx="6">
                  <c:v>0.75610732879455345</c:v>
                </c:pt>
                <c:pt idx="7">
                  <c:v>0.74889867841409696</c:v>
                </c:pt>
                <c:pt idx="8">
                  <c:v>0.66666666666666663</c:v>
                </c:pt>
                <c:pt idx="9">
                  <c:v>0.67873303167420818</c:v>
                </c:pt>
                <c:pt idx="10">
                  <c:v>0.76586102719033233</c:v>
                </c:pt>
                <c:pt idx="11">
                  <c:v>0.68693009118541037</c:v>
                </c:pt>
                <c:pt idx="12">
                  <c:v>0.80523731587561376</c:v>
                </c:pt>
                <c:pt idx="13">
                  <c:v>0.70059880239520955</c:v>
                </c:pt>
                <c:pt idx="14">
                  <c:v>0.74902723735408561</c:v>
                </c:pt>
                <c:pt idx="15">
                  <c:v>0.79423076923076918</c:v>
                </c:pt>
              </c:numCache>
            </c:numRef>
          </c:val>
          <c:extLst>
            <c:ext xmlns:c16="http://schemas.microsoft.com/office/drawing/2014/chart" uri="{C3380CC4-5D6E-409C-BE32-E72D297353CC}">
              <c16:uniqueId val="{00000001-0E86-4211-A049-F366534FA1B6}"/>
            </c:ext>
          </c:extLst>
        </c:ser>
        <c:dLbls>
          <c:dLblPos val="ctr"/>
          <c:showLegendKey val="0"/>
          <c:showVal val="1"/>
          <c:showCatName val="0"/>
          <c:showSerName val="0"/>
          <c:showPercent val="0"/>
          <c:showBubbleSize val="0"/>
        </c:dLbls>
        <c:gapWidth val="61"/>
        <c:overlap val="100"/>
        <c:axId val="642513600"/>
        <c:axId val="644716816"/>
      </c:barChart>
      <c:catAx>
        <c:axId val="64251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44716816"/>
        <c:crosses val="autoZero"/>
        <c:auto val="1"/>
        <c:lblAlgn val="ctr"/>
        <c:lblOffset val="100"/>
        <c:noMultiLvlLbl val="0"/>
      </c:catAx>
      <c:valAx>
        <c:axId val="644716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4251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B47D-4E7C-8E77-B3ECE497564A}"/>
                </c:ext>
              </c:extLst>
            </c:dLbl>
            <c:dLbl>
              <c:idx val="1"/>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B47D-4E7C-8E77-B3ECE497564A}"/>
                </c:ext>
              </c:extLst>
            </c:dLbl>
            <c:dLbl>
              <c:idx val="2"/>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B47D-4E7C-8E77-B3ECE497564A}"/>
                </c:ext>
              </c:extLst>
            </c:dLbl>
            <c:dLbl>
              <c:idx val="3"/>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B47D-4E7C-8E77-B3ECE497564A}"/>
                </c:ext>
              </c:extLst>
            </c:dLbl>
            <c:dLbl>
              <c:idx val="4"/>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B47D-4E7C-8E77-B3ECE497564A}"/>
                </c:ext>
              </c:extLst>
            </c:dLbl>
            <c:dLbl>
              <c:idx val="5"/>
              <c:tx>
                <c:rich>
                  <a:bodyPr/>
                  <a:lstStyle/>
                  <a:p>
                    <a:pPr algn="ctr">
                      <a:defRPr/>
                    </a:pPr>
                    <a:r>
                      <a:rPr lang="en-US"/>
                      <a:t>14%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B47D-4E7C-8E77-B3ECE497564A}"/>
                </c:ext>
              </c:extLst>
            </c:dLbl>
            <c:dLbl>
              <c:idx val="6"/>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B47D-4E7C-8E77-B3ECE497564A}"/>
                </c:ext>
              </c:extLst>
            </c:dLbl>
            <c:dLbl>
              <c:idx val="7"/>
              <c:tx>
                <c:rich>
                  <a:bodyPr/>
                  <a:lstStyle/>
                  <a:p>
                    <a:pPr algn="ctr">
                      <a:defRPr/>
                    </a:pPr>
                    <a:r>
                      <a:rPr lang="en-US"/>
                      <a:t>21%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B47D-4E7C-8E77-B3ECE497564A}"/>
                </c:ext>
              </c:extLst>
            </c:dLbl>
            <c:dLbl>
              <c:idx val="8"/>
              <c:tx>
                <c:rich>
                  <a:bodyPr/>
                  <a:lstStyle/>
                  <a:p>
                    <a:pPr algn="ctr">
                      <a:defRPr/>
                    </a:pPr>
                    <a:r>
                      <a:rPr lang="en-US"/>
                      <a:t>70%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B47D-4E7C-8E77-B3ECE497564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Other</c:v>
                </c:pt>
                <c:pt idx="1">
                  <c:v>Via Neighbourhood Watch</c:v>
                </c:pt>
                <c:pt idx="2">
                  <c:v>Via Crimestoppers</c:v>
                </c:pt>
                <c:pt idx="3">
                  <c:v>Via social media (e.g. Facebook, Twitter, etc @lincspolice)</c:v>
                </c:pt>
                <c:pt idx="4">
                  <c:v>At a police station in person</c:v>
                </c:pt>
                <c:pt idx="5">
                  <c:v>To a police officer in person</c:v>
                </c:pt>
                <c:pt idx="6">
                  <c:v>Used online reporting (e.g. at www.lincs.police.uk )</c:v>
                </c:pt>
                <c:pt idx="7">
                  <c:v>Called 999</c:v>
                </c:pt>
                <c:pt idx="8">
                  <c:v>Called 101</c:v>
                </c:pt>
              </c:strCache>
            </c:strRef>
          </c:cat>
          <c:val>
            <c:numRef>
              <c:f>'Sheet1'!$C$2:$C$10</c:f>
              <c:numCache>
                <c:formatCode>0%</c:formatCode>
                <c:ptCount val="9"/>
                <c:pt idx="0">
                  <c:v>0</c:v>
                </c:pt>
                <c:pt idx="1">
                  <c:v>0.03</c:v>
                </c:pt>
                <c:pt idx="2">
                  <c:v>0.02</c:v>
                </c:pt>
                <c:pt idx="3">
                  <c:v>0.03</c:v>
                </c:pt>
                <c:pt idx="4">
                  <c:v>0.09</c:v>
                </c:pt>
                <c:pt idx="5">
                  <c:v>0.14000000000000001</c:v>
                </c:pt>
                <c:pt idx="6">
                  <c:v>0.15</c:v>
                </c:pt>
                <c:pt idx="7">
                  <c:v>0.21</c:v>
                </c:pt>
                <c:pt idx="8">
                  <c:v>0.7</c:v>
                </c:pt>
              </c:numCache>
            </c:numRef>
          </c:val>
          <c:extLst>
            <c:ext xmlns:c16="http://schemas.microsoft.com/office/drawing/2014/chart" uri="{C3380CC4-5D6E-409C-BE32-E72D297353CC}">
              <c16:uniqueId val="{00000009-B47D-4E7C-8E77-B3ECE497564A}"/>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B47D-4E7C-8E77-B3ECE497564A}"/>
                </c:ext>
              </c:extLst>
            </c:dLbl>
            <c:dLbl>
              <c:idx val="1"/>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B47D-4E7C-8E77-B3ECE497564A}"/>
                </c:ext>
              </c:extLst>
            </c:dLbl>
            <c:dLbl>
              <c:idx val="2"/>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B47D-4E7C-8E77-B3ECE497564A}"/>
                </c:ext>
              </c:extLst>
            </c:dLbl>
            <c:dLbl>
              <c:idx val="3"/>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B47D-4E7C-8E77-B3ECE497564A}"/>
                </c:ext>
              </c:extLst>
            </c:dLbl>
            <c:dLbl>
              <c:idx val="4"/>
              <c:tx>
                <c:rich>
                  <a:bodyPr/>
                  <a:lstStyle/>
                  <a:p>
                    <a:pPr algn="ctr">
                      <a:defRPr/>
                    </a:pPr>
                    <a:r>
                      <a:rPr lang="en-US"/>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B47D-4E7C-8E77-B3ECE497564A}"/>
                </c:ext>
              </c:extLst>
            </c:dLbl>
            <c:dLbl>
              <c:idx val="5"/>
              <c:tx>
                <c:rich>
                  <a:bodyPr/>
                  <a:lstStyle/>
                  <a:p>
                    <a:pPr algn="ctr">
                      <a:defRPr/>
                    </a:pPr>
                    <a:r>
                      <a:rPr lang="en-US"/>
                      <a:t>14%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B47D-4E7C-8E77-B3ECE497564A}"/>
                </c:ext>
              </c:extLst>
            </c:dLbl>
            <c:dLbl>
              <c:idx val="6"/>
              <c:tx>
                <c:rich>
                  <a:bodyPr/>
                  <a:lstStyle/>
                  <a:p>
                    <a:pPr algn="ctr">
                      <a:defRPr b="1"/>
                    </a:pPr>
                    <a:r>
                      <a:rPr lang="en-US" b="1"/>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B47D-4E7C-8E77-B3ECE497564A}"/>
                </c:ext>
              </c:extLst>
            </c:dLbl>
            <c:dLbl>
              <c:idx val="7"/>
              <c:tx>
                <c:rich>
                  <a:bodyPr/>
                  <a:lstStyle/>
                  <a:p>
                    <a:pPr algn="ctr">
                      <a:defRPr/>
                    </a:pPr>
                    <a:r>
                      <a:rPr lang="en-US"/>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B47D-4E7C-8E77-B3ECE497564A}"/>
                </c:ext>
              </c:extLst>
            </c:dLbl>
            <c:dLbl>
              <c:idx val="8"/>
              <c:tx>
                <c:rich>
                  <a:bodyPr/>
                  <a:lstStyle/>
                  <a:p>
                    <a:pPr algn="ctr">
                      <a:defRPr/>
                    </a:pPr>
                    <a:r>
                      <a:rPr lang="en-US"/>
                      <a:t>67%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B47D-4E7C-8E77-B3ECE497564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Other</c:v>
                </c:pt>
                <c:pt idx="1">
                  <c:v>Via Neighbourhood Watch</c:v>
                </c:pt>
                <c:pt idx="2">
                  <c:v>Via Crimestoppers</c:v>
                </c:pt>
                <c:pt idx="3">
                  <c:v>Via social media (e.g. Facebook, Twitter, etc @lincspolice)</c:v>
                </c:pt>
                <c:pt idx="4">
                  <c:v>At a police station in person</c:v>
                </c:pt>
                <c:pt idx="5">
                  <c:v>To a police officer in person</c:v>
                </c:pt>
                <c:pt idx="6">
                  <c:v>Used online reporting (e.g. at www.lincs.police.uk )</c:v>
                </c:pt>
                <c:pt idx="7">
                  <c:v>Called 999</c:v>
                </c:pt>
                <c:pt idx="8">
                  <c:v>Called 101</c:v>
                </c:pt>
              </c:strCache>
            </c:strRef>
          </c:cat>
          <c:val>
            <c:numRef>
              <c:f>'Sheet1'!$D$2:$D$10</c:f>
              <c:numCache>
                <c:formatCode>0%</c:formatCode>
                <c:ptCount val="9"/>
                <c:pt idx="0">
                  <c:v>0</c:v>
                </c:pt>
                <c:pt idx="1">
                  <c:v>0.02</c:v>
                </c:pt>
                <c:pt idx="2">
                  <c:v>0.03</c:v>
                </c:pt>
                <c:pt idx="3">
                  <c:v>0.04</c:v>
                </c:pt>
                <c:pt idx="4">
                  <c:v>7.0000000000000007E-2</c:v>
                </c:pt>
                <c:pt idx="5">
                  <c:v>0.14000000000000001</c:v>
                </c:pt>
                <c:pt idx="6">
                  <c:v>0.2</c:v>
                </c:pt>
                <c:pt idx="7">
                  <c:v>0.19</c:v>
                </c:pt>
                <c:pt idx="8">
                  <c:v>0.67</c:v>
                </c:pt>
              </c:numCache>
            </c:numRef>
          </c:val>
          <c:extLst>
            <c:ext xmlns:c16="http://schemas.microsoft.com/office/drawing/2014/chart" uri="{C3380CC4-5D6E-409C-BE32-E72D297353CC}">
              <c16:uniqueId val="{00000013-B47D-4E7C-8E77-B3ECE497564A}"/>
            </c:ext>
          </c:extLst>
        </c:ser>
        <c:dLbls>
          <c:showLegendKey val="1"/>
          <c:showVal val="1"/>
          <c:showCatName val="1"/>
          <c:showSerName val="1"/>
          <c:showPercent val="1"/>
          <c:showBubbleSize val="1"/>
        </c:dLbls>
        <c:gapWidth val="51"/>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a:noFill/>
          <a:round/>
        </a:ln>
      </c:spPr>
    </c:plotArea>
    <c:legend>
      <c:legendPos val="r"/>
      <c:overlay val="1"/>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1735230443675"/>
          <c:y val="0.12237394674613808"/>
          <c:w val="0.67774455616042661"/>
          <c:h val="0.69552015196767447"/>
        </c:manualLayout>
      </c:layout>
      <c:barChart>
        <c:barDir val="bar"/>
        <c:grouping val="percentStacked"/>
        <c:varyColors val="0"/>
        <c:ser>
          <c:idx val="0"/>
          <c:order val="0"/>
          <c:tx>
            <c:strRef>
              <c:f>Sheet1!$C$1</c:f>
              <c:strCache>
                <c:ptCount val="1"/>
                <c:pt idx="0">
                  <c:v>2020/Very Dissatisfied</c:v>
                </c:pt>
              </c:strCache>
            </c:strRef>
          </c:tx>
          <c:spPr>
            <a:solidFill>
              <a:srgbClr val="C0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Sheet1!$B$2:$B$10</c:f>
              <c:strCache>
                <c:ptCount val="9"/>
                <c:pt idx="0">
                  <c:v>Via social media (e.g. Facebook, Twitter, etc @lincspolice)</c:v>
                </c:pt>
                <c:pt idx="1">
                  <c:v>Via Crimestoppers</c:v>
                </c:pt>
                <c:pt idx="2">
                  <c:v>Used online reporting (e.g. at www.lincs.police.uk )</c:v>
                </c:pt>
                <c:pt idx="3">
                  <c:v>At a police station in person</c:v>
                </c:pt>
                <c:pt idx="4">
                  <c:v>Called 101</c:v>
                </c:pt>
                <c:pt idx="5">
                  <c:v>Other</c:v>
                </c:pt>
                <c:pt idx="6">
                  <c:v>Via Neighbourhood Watch</c:v>
                </c:pt>
                <c:pt idx="7">
                  <c:v>Called 999</c:v>
                </c:pt>
                <c:pt idx="8">
                  <c:v>To a police officer in person</c:v>
                </c:pt>
              </c:strCache>
            </c:strRef>
          </c:cat>
          <c:val>
            <c:numRef>
              <c:f>Sheet1!$C$2:$C$10</c:f>
              <c:numCache>
                <c:formatCode>0%</c:formatCode>
                <c:ptCount val="9"/>
                <c:pt idx="0">
                  <c:v>0.18</c:v>
                </c:pt>
                <c:pt idx="1">
                  <c:v>0.25</c:v>
                </c:pt>
                <c:pt idx="2">
                  <c:v>0.18</c:v>
                </c:pt>
                <c:pt idx="3">
                  <c:v>0.22</c:v>
                </c:pt>
                <c:pt idx="4">
                  <c:v>0.13</c:v>
                </c:pt>
                <c:pt idx="5">
                  <c:v>0.22</c:v>
                </c:pt>
                <c:pt idx="6">
                  <c:v>0.18</c:v>
                </c:pt>
                <c:pt idx="7">
                  <c:v>0.14000000000000001</c:v>
                </c:pt>
                <c:pt idx="8">
                  <c:v>0.17</c:v>
                </c:pt>
              </c:numCache>
            </c:numRef>
          </c:val>
          <c:extLst>
            <c:ext xmlns:c16="http://schemas.microsoft.com/office/drawing/2014/chart" uri="{C3380CC4-5D6E-409C-BE32-E72D297353CC}">
              <c16:uniqueId val="{00000003-DE60-4760-9802-115DFDE0DC1E}"/>
            </c:ext>
          </c:extLst>
        </c:ser>
        <c:ser>
          <c:idx val="1"/>
          <c:order val="1"/>
          <c:tx>
            <c:strRef>
              <c:f>Sheet1!$D$1</c:f>
              <c:strCache>
                <c:ptCount val="1"/>
                <c:pt idx="0">
                  <c:v>2020/Dissatisfied</c:v>
                </c:pt>
              </c:strCache>
            </c:strRef>
          </c:tx>
          <c:spPr>
            <a:solidFill>
              <a:srgbClr val="FF0000"/>
            </a:solidFill>
          </c:spPr>
          <c:invertIfNegative val="0"/>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Sheet1!$B$2:$B$10</c:f>
              <c:strCache>
                <c:ptCount val="9"/>
                <c:pt idx="0">
                  <c:v>Via social media (e.g. Facebook, Twitter, etc @lincspolice)</c:v>
                </c:pt>
                <c:pt idx="1">
                  <c:v>Via Crimestoppers</c:v>
                </c:pt>
                <c:pt idx="2">
                  <c:v>Used online reporting (e.g. at www.lincs.police.uk )</c:v>
                </c:pt>
                <c:pt idx="3">
                  <c:v>At a police station in person</c:v>
                </c:pt>
                <c:pt idx="4">
                  <c:v>Called 101</c:v>
                </c:pt>
                <c:pt idx="5">
                  <c:v>Other</c:v>
                </c:pt>
                <c:pt idx="6">
                  <c:v>Via Neighbourhood Watch</c:v>
                </c:pt>
                <c:pt idx="7">
                  <c:v>Called 999</c:v>
                </c:pt>
                <c:pt idx="8">
                  <c:v>To a police officer in person</c:v>
                </c:pt>
              </c:strCache>
            </c:strRef>
          </c:cat>
          <c:val>
            <c:numRef>
              <c:f>Sheet1!$D$2:$D$10</c:f>
              <c:numCache>
                <c:formatCode>0%</c:formatCode>
                <c:ptCount val="9"/>
                <c:pt idx="0">
                  <c:v>0.12</c:v>
                </c:pt>
                <c:pt idx="1">
                  <c:v>0.2</c:v>
                </c:pt>
                <c:pt idx="2">
                  <c:v>0.17</c:v>
                </c:pt>
                <c:pt idx="3">
                  <c:v>0.27</c:v>
                </c:pt>
                <c:pt idx="4">
                  <c:v>0.16</c:v>
                </c:pt>
                <c:pt idx="5">
                  <c:v>0.12</c:v>
                </c:pt>
                <c:pt idx="6">
                  <c:v>0</c:v>
                </c:pt>
                <c:pt idx="7">
                  <c:v>0.13</c:v>
                </c:pt>
                <c:pt idx="8">
                  <c:v>0.1</c:v>
                </c:pt>
              </c:numCache>
            </c:numRef>
          </c:val>
          <c:extLst>
            <c:ext xmlns:c16="http://schemas.microsoft.com/office/drawing/2014/chart" uri="{C3380CC4-5D6E-409C-BE32-E72D297353CC}">
              <c16:uniqueId val="{00000007-DE60-4760-9802-115DFDE0DC1E}"/>
            </c:ext>
          </c:extLst>
        </c:ser>
        <c:ser>
          <c:idx val="2"/>
          <c:order val="2"/>
          <c:tx>
            <c:strRef>
              <c:f>Sheet1!$E$1</c:f>
              <c:strCache>
                <c:ptCount val="1"/>
                <c:pt idx="0">
                  <c:v>2020/Neither Satisfied nor Dissatisfied</c:v>
                </c:pt>
              </c:strCache>
            </c:strRef>
          </c:tx>
          <c:spPr>
            <a:solidFill>
              <a:srgbClr val="A5A5A5"/>
            </a:solidFill>
          </c:spPr>
          <c:invertIfNegative val="0"/>
          <c:dPt>
            <c:idx val="0"/>
            <c:invertIfNegative val="0"/>
            <c:bubble3D val="0"/>
            <c:extLst>
              <c:ext xmlns:c16="http://schemas.microsoft.com/office/drawing/2014/chart" uri="{C3380CC4-5D6E-409C-BE32-E72D297353CC}">
                <c16:uniqueId val="{0000000D-DE60-4760-9802-115DFDE0DC1E}"/>
              </c:ext>
            </c:extLst>
          </c:dPt>
          <c:dPt>
            <c:idx val="1"/>
            <c:invertIfNegative val="0"/>
            <c:bubble3D val="0"/>
            <c:extLst>
              <c:ext xmlns:c16="http://schemas.microsoft.com/office/drawing/2014/chart" uri="{C3380CC4-5D6E-409C-BE32-E72D297353CC}">
                <c16:uniqueId val="{00000009-DE60-4760-9802-115DFDE0DC1E}"/>
              </c:ext>
            </c:extLst>
          </c:dPt>
          <c:dPt>
            <c:idx val="2"/>
            <c:invertIfNegative val="0"/>
            <c:bubble3D val="0"/>
            <c:spPr>
              <a:solidFill>
                <a:srgbClr val="BFBFBF"/>
              </a:solidFill>
            </c:spPr>
            <c:extLst>
              <c:ext xmlns:c16="http://schemas.microsoft.com/office/drawing/2014/chart" uri="{C3380CC4-5D6E-409C-BE32-E72D297353CC}">
                <c16:uniqueId val="{0000000B-DE60-4760-9802-115DFDE0DC1E}"/>
              </c:ext>
            </c:extLst>
          </c:dPt>
          <c:dPt>
            <c:idx val="3"/>
            <c:invertIfNegative val="0"/>
            <c:bubble3D val="0"/>
            <c:extLst>
              <c:ext xmlns:c16="http://schemas.microsoft.com/office/drawing/2014/chart" uri="{C3380CC4-5D6E-409C-BE32-E72D297353CC}">
                <c16:uniqueId val="{0000000E-DE60-4760-9802-115DFDE0DC1E}"/>
              </c:ext>
            </c:extLst>
          </c:dPt>
          <c:dPt>
            <c:idx val="4"/>
            <c:invertIfNegative val="0"/>
            <c:bubble3D val="0"/>
            <c:spPr>
              <a:solidFill>
                <a:srgbClr val="BFBFBF"/>
              </a:solidFill>
            </c:spPr>
            <c:extLst>
              <c:ext xmlns:c16="http://schemas.microsoft.com/office/drawing/2014/chart" uri="{C3380CC4-5D6E-409C-BE32-E72D297353CC}">
                <c16:uniqueId val="{0000000F-DE60-4760-9802-115DFDE0DC1E}"/>
              </c:ext>
            </c:extLst>
          </c:dPt>
          <c:dPt>
            <c:idx val="5"/>
            <c:invertIfNegative val="0"/>
            <c:bubble3D val="0"/>
            <c:extLst>
              <c:ext xmlns:c16="http://schemas.microsoft.com/office/drawing/2014/chart" uri="{C3380CC4-5D6E-409C-BE32-E72D297353CC}">
                <c16:uniqueId val="{00000010-DE60-4760-9802-115DFDE0DC1E}"/>
              </c:ext>
            </c:extLst>
          </c:dPt>
          <c:dPt>
            <c:idx val="6"/>
            <c:invertIfNegative val="0"/>
            <c:bubble3D val="0"/>
            <c:extLst>
              <c:ext xmlns:c16="http://schemas.microsoft.com/office/drawing/2014/chart" uri="{C3380CC4-5D6E-409C-BE32-E72D297353CC}">
                <c16:uniqueId val="{00000011-DE60-4760-9802-115DFDE0DC1E}"/>
              </c:ext>
            </c:extLst>
          </c:dPt>
          <c:dPt>
            <c:idx val="7"/>
            <c:invertIfNegative val="0"/>
            <c:bubble3D val="0"/>
            <c:spPr>
              <a:solidFill>
                <a:srgbClr val="BFBFBF"/>
              </a:solidFill>
            </c:spPr>
            <c:extLst>
              <c:ext xmlns:c16="http://schemas.microsoft.com/office/drawing/2014/chart" uri="{C3380CC4-5D6E-409C-BE32-E72D297353CC}">
                <c16:uniqueId val="{00000012-DE60-4760-9802-115DFDE0DC1E}"/>
              </c:ext>
            </c:extLst>
          </c:dPt>
          <c:dPt>
            <c:idx val="8"/>
            <c:invertIfNegative val="0"/>
            <c:bubble3D val="0"/>
            <c:extLst>
              <c:ext xmlns:c16="http://schemas.microsoft.com/office/drawing/2014/chart" uri="{C3380CC4-5D6E-409C-BE32-E72D297353CC}">
                <c16:uniqueId val="{00000013-DE60-4760-9802-115DFDE0DC1E}"/>
              </c:ext>
            </c:extLst>
          </c:dPt>
          <c:dLbls>
            <c:spPr>
              <a:noFill/>
              <a:ln w="31875">
                <a:noFill/>
              </a:ln>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Sheet1!$B$2:$B$10</c:f>
              <c:strCache>
                <c:ptCount val="9"/>
                <c:pt idx="0">
                  <c:v>Via social media (e.g. Facebook, Twitter, etc @lincspolice)</c:v>
                </c:pt>
                <c:pt idx="1">
                  <c:v>Via Crimestoppers</c:v>
                </c:pt>
                <c:pt idx="2">
                  <c:v>Used online reporting (e.g. at www.lincs.police.uk )</c:v>
                </c:pt>
                <c:pt idx="3">
                  <c:v>At a police station in person</c:v>
                </c:pt>
                <c:pt idx="4">
                  <c:v>Called 101</c:v>
                </c:pt>
                <c:pt idx="5">
                  <c:v>Other</c:v>
                </c:pt>
                <c:pt idx="6">
                  <c:v>Via Neighbourhood Watch</c:v>
                </c:pt>
                <c:pt idx="7">
                  <c:v>Called 999</c:v>
                </c:pt>
                <c:pt idx="8">
                  <c:v>To a police officer in person</c:v>
                </c:pt>
              </c:strCache>
            </c:strRef>
          </c:cat>
          <c:val>
            <c:numRef>
              <c:f>Sheet1!$E$2:$E$10</c:f>
              <c:numCache>
                <c:formatCode>0%</c:formatCode>
                <c:ptCount val="9"/>
                <c:pt idx="0">
                  <c:v>0.39</c:v>
                </c:pt>
                <c:pt idx="1">
                  <c:v>0.2</c:v>
                </c:pt>
                <c:pt idx="2">
                  <c:v>0.26</c:v>
                </c:pt>
                <c:pt idx="3">
                  <c:v>0.14000000000000001</c:v>
                </c:pt>
                <c:pt idx="4">
                  <c:v>0.23</c:v>
                </c:pt>
                <c:pt idx="5">
                  <c:v>0.24</c:v>
                </c:pt>
                <c:pt idx="6">
                  <c:v>0.35</c:v>
                </c:pt>
                <c:pt idx="7">
                  <c:v>0.18</c:v>
                </c:pt>
                <c:pt idx="8">
                  <c:v>0.22</c:v>
                </c:pt>
              </c:numCache>
            </c:numRef>
          </c:val>
          <c:extLst>
            <c:ext xmlns:c16="http://schemas.microsoft.com/office/drawing/2014/chart" uri="{C3380CC4-5D6E-409C-BE32-E72D297353CC}">
              <c16:uniqueId val="{00000014-DE60-4760-9802-115DFDE0DC1E}"/>
            </c:ext>
          </c:extLst>
        </c:ser>
        <c:ser>
          <c:idx val="3"/>
          <c:order val="3"/>
          <c:tx>
            <c:strRef>
              <c:f>Sheet1!$F$1</c:f>
              <c:strCache>
                <c:ptCount val="1"/>
                <c:pt idx="0">
                  <c:v>2020/Satisfied</c:v>
                </c:pt>
              </c:strCache>
            </c:strRef>
          </c:tx>
          <c:spPr>
            <a:solidFill>
              <a:srgbClr val="92D050"/>
            </a:solidFill>
          </c:spPr>
          <c:invertIfNegative val="0"/>
          <c:dLbls>
            <c:spPr>
              <a:noFill/>
              <a:ln w="31875">
                <a:noFill/>
              </a:ln>
            </c:spPr>
            <c:txPr>
              <a:bodyPr wrap="square" lIns="38100" tIns="19050" rIns="38100" bIns="19050" anchor="ctr">
                <a:spAutoFit/>
              </a:bodyPr>
              <a:lstStyle/>
              <a:p>
                <a:pPr>
                  <a:defRPr smtId="4294967295">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Sheet1!$B$2:$B$10</c:f>
              <c:strCache>
                <c:ptCount val="9"/>
                <c:pt idx="0">
                  <c:v>Via social media (e.g. Facebook, Twitter, etc @lincspolice)</c:v>
                </c:pt>
                <c:pt idx="1">
                  <c:v>Via Crimestoppers</c:v>
                </c:pt>
                <c:pt idx="2">
                  <c:v>Used online reporting (e.g. at www.lincs.police.uk )</c:v>
                </c:pt>
                <c:pt idx="3">
                  <c:v>At a police station in person</c:v>
                </c:pt>
                <c:pt idx="4">
                  <c:v>Called 101</c:v>
                </c:pt>
                <c:pt idx="5">
                  <c:v>Other</c:v>
                </c:pt>
                <c:pt idx="6">
                  <c:v>Via Neighbourhood Watch</c:v>
                </c:pt>
                <c:pt idx="7">
                  <c:v>Called 999</c:v>
                </c:pt>
                <c:pt idx="8">
                  <c:v>To a police officer in person</c:v>
                </c:pt>
              </c:strCache>
            </c:strRef>
          </c:cat>
          <c:val>
            <c:numRef>
              <c:f>Sheet1!$F$2:$F$10</c:f>
              <c:numCache>
                <c:formatCode>0%</c:formatCode>
                <c:ptCount val="9"/>
                <c:pt idx="0">
                  <c:v>0.24</c:v>
                </c:pt>
                <c:pt idx="1">
                  <c:v>0.25</c:v>
                </c:pt>
                <c:pt idx="2">
                  <c:v>0.26</c:v>
                </c:pt>
                <c:pt idx="3">
                  <c:v>0.22</c:v>
                </c:pt>
                <c:pt idx="4">
                  <c:v>0.32</c:v>
                </c:pt>
                <c:pt idx="5">
                  <c:v>0.24</c:v>
                </c:pt>
                <c:pt idx="6">
                  <c:v>0.24</c:v>
                </c:pt>
                <c:pt idx="7">
                  <c:v>0.28000000000000003</c:v>
                </c:pt>
                <c:pt idx="8">
                  <c:v>0.23</c:v>
                </c:pt>
              </c:numCache>
            </c:numRef>
          </c:val>
          <c:extLst>
            <c:ext xmlns:c16="http://schemas.microsoft.com/office/drawing/2014/chart" uri="{C3380CC4-5D6E-409C-BE32-E72D297353CC}">
              <c16:uniqueId val="{00000017-DE60-4760-9802-115DFDE0DC1E}"/>
            </c:ext>
          </c:extLst>
        </c:ser>
        <c:ser>
          <c:idx val="4"/>
          <c:order val="4"/>
          <c:tx>
            <c:strRef>
              <c:f>Sheet1!$G$1</c:f>
              <c:strCache>
                <c:ptCount val="1"/>
                <c:pt idx="0">
                  <c:v>2020/Very Satisfied</c:v>
                </c:pt>
              </c:strCache>
            </c:strRef>
          </c:tx>
          <c:spPr>
            <a:solidFill>
              <a:srgbClr val="00B050"/>
            </a:solidFill>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Sheet1!$B$2:$B$10</c:f>
              <c:strCache>
                <c:ptCount val="9"/>
                <c:pt idx="0">
                  <c:v>Via social media (e.g. Facebook, Twitter, etc @lincspolice)</c:v>
                </c:pt>
                <c:pt idx="1">
                  <c:v>Via Crimestoppers</c:v>
                </c:pt>
                <c:pt idx="2">
                  <c:v>Used online reporting (e.g. at www.lincs.police.uk )</c:v>
                </c:pt>
                <c:pt idx="3">
                  <c:v>At a police station in person</c:v>
                </c:pt>
                <c:pt idx="4">
                  <c:v>Called 101</c:v>
                </c:pt>
                <c:pt idx="5">
                  <c:v>Other</c:v>
                </c:pt>
                <c:pt idx="6">
                  <c:v>Via Neighbourhood Watch</c:v>
                </c:pt>
                <c:pt idx="7">
                  <c:v>Called 999</c:v>
                </c:pt>
                <c:pt idx="8">
                  <c:v>To a police officer in person</c:v>
                </c:pt>
              </c:strCache>
            </c:strRef>
          </c:cat>
          <c:val>
            <c:numRef>
              <c:f>Sheet1!$G$2:$G$10</c:f>
              <c:numCache>
                <c:formatCode>0%</c:formatCode>
                <c:ptCount val="9"/>
                <c:pt idx="0">
                  <c:v>0.06</c:v>
                </c:pt>
                <c:pt idx="1">
                  <c:v>0.1</c:v>
                </c:pt>
                <c:pt idx="2">
                  <c:v>0.13</c:v>
                </c:pt>
                <c:pt idx="3">
                  <c:v>0.16</c:v>
                </c:pt>
                <c:pt idx="4">
                  <c:v>0.17</c:v>
                </c:pt>
                <c:pt idx="5">
                  <c:v>0.19</c:v>
                </c:pt>
                <c:pt idx="6">
                  <c:v>0.24</c:v>
                </c:pt>
                <c:pt idx="7">
                  <c:v>0.28000000000000003</c:v>
                </c:pt>
                <c:pt idx="8">
                  <c:v>0.28000000000000003</c:v>
                </c:pt>
              </c:numCache>
            </c:numRef>
          </c:val>
          <c:extLst>
            <c:ext xmlns:c16="http://schemas.microsoft.com/office/drawing/2014/chart" uri="{C3380CC4-5D6E-409C-BE32-E72D297353CC}">
              <c16:uniqueId val="{0000001B-DE60-4760-9802-115DFDE0DC1E}"/>
            </c:ext>
          </c:extLst>
        </c:ser>
        <c:dLbls>
          <c:showLegendKey val="0"/>
          <c:showVal val="0"/>
          <c:showCatName val="0"/>
          <c:showSerName val="0"/>
          <c:showPercent val="0"/>
          <c:showBubbleSize val="0"/>
        </c:dLbls>
        <c:gapWidth val="5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
          <c:y val="3.7465886269606681E-2"/>
          <c:w val="1"/>
          <c:h val="7.765111755558983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2.72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B7D7-4047-9FF4-02190D619BAA}"/>
                </c:ext>
              </c:extLst>
            </c:dLbl>
            <c:dLbl>
              <c:idx val="1"/>
              <c:tx>
                <c:rich>
                  <a:bodyPr/>
                  <a:lstStyle/>
                  <a:p>
                    <a:pPr algn="ctr">
                      <a:defRPr/>
                    </a:pPr>
                    <a:r>
                      <a:rPr lang="en-US" baseline="0">
                        <a:latin typeface="Tahoma"/>
                        <a:ea typeface="Tahoma"/>
                        <a:cs typeface="Tahoma"/>
                      </a:rPr>
                      <a:t>3.04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B7D7-4047-9FF4-02190D619BAA}"/>
                </c:ext>
              </c:extLst>
            </c:dLbl>
            <c:dLbl>
              <c:idx val="2"/>
              <c:tx>
                <c:rich>
                  <a:bodyPr/>
                  <a:lstStyle/>
                  <a:p>
                    <a:pPr algn="ctr">
                      <a:defRPr/>
                    </a:pPr>
                    <a:r>
                      <a:rPr lang="en-US" baseline="0">
                        <a:latin typeface="Tahoma"/>
                        <a:ea typeface="Tahoma"/>
                        <a:cs typeface="Tahoma"/>
                      </a:rPr>
                      <a:t>3.09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B7D7-4047-9FF4-02190D619BAA}"/>
                </c:ext>
              </c:extLst>
            </c:dLbl>
            <c:dLbl>
              <c:idx val="3"/>
              <c:tx>
                <c:rich>
                  <a:bodyPr/>
                  <a:lstStyle/>
                  <a:p>
                    <a:pPr algn="ctr">
                      <a:defRPr/>
                    </a:pPr>
                    <a:r>
                      <a:rPr lang="en-US" baseline="0">
                        <a:latin typeface="Tahoma"/>
                        <a:ea typeface="Tahoma"/>
                        <a:cs typeface="Tahoma"/>
                      </a:rPr>
                      <a:t>3.17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B7D7-4047-9FF4-02190D619BAA}"/>
                </c:ext>
              </c:extLst>
            </c:dLbl>
            <c:dLbl>
              <c:idx val="4"/>
              <c:tx>
                <c:rich>
                  <a:bodyPr/>
                  <a:lstStyle/>
                  <a:p>
                    <a:pPr algn="ctr">
                      <a:defRPr/>
                    </a:pPr>
                    <a:r>
                      <a:rPr lang="en-US" baseline="0">
                        <a:latin typeface="Tahoma"/>
                        <a:ea typeface="Tahoma"/>
                        <a:cs typeface="Tahoma"/>
                      </a:rPr>
                      <a:t>3.06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B7D7-4047-9FF4-02190D619BAA}"/>
                </c:ext>
              </c:extLst>
            </c:dLbl>
            <c:dLbl>
              <c:idx val="5"/>
              <c:tx>
                <c:rich>
                  <a:bodyPr/>
                  <a:lstStyle/>
                  <a:p>
                    <a:pPr algn="ctr">
                      <a:defRPr/>
                    </a:pPr>
                    <a:r>
                      <a:rPr lang="en-US" baseline="0">
                        <a:latin typeface="Tahoma"/>
                        <a:ea typeface="Tahoma"/>
                        <a:cs typeface="Tahoma"/>
                      </a:rPr>
                      <a:t>3.21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B7D7-4047-9FF4-02190D619BAA}"/>
                </c:ext>
              </c:extLst>
            </c:dLbl>
            <c:dLbl>
              <c:idx val="6"/>
              <c:tx>
                <c:rich>
                  <a:bodyPr/>
                  <a:lstStyle/>
                  <a:p>
                    <a:pPr algn="ctr">
                      <a:defRPr/>
                    </a:pPr>
                    <a:r>
                      <a:rPr lang="en-US" baseline="0">
                        <a:latin typeface="Tahoma"/>
                        <a:ea typeface="Tahoma"/>
                        <a:cs typeface="Tahoma"/>
                      </a:rPr>
                      <a:t>3.50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B7D7-4047-9FF4-02190D619BAA}"/>
                </c:ext>
              </c:extLst>
            </c:dLbl>
            <c:dLbl>
              <c:idx val="7"/>
              <c:tx>
                <c:rich>
                  <a:bodyPr/>
                  <a:lstStyle/>
                  <a:p>
                    <a:pPr algn="ctr">
                      <a:defRPr/>
                    </a:pPr>
                    <a:r>
                      <a:rPr lang="en-US" baseline="0">
                        <a:latin typeface="Tahoma"/>
                        <a:ea typeface="Tahoma"/>
                        <a:cs typeface="Tahoma"/>
                      </a:rPr>
                      <a:t>3.58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B7D7-4047-9FF4-02190D619BAA}"/>
                </c:ext>
              </c:extLst>
            </c:dLbl>
            <c:dLbl>
              <c:idx val="8"/>
              <c:tx>
                <c:rich>
                  <a:bodyPr/>
                  <a:lstStyle/>
                  <a:p>
                    <a:pPr algn="ctr">
                      <a:defRPr/>
                    </a:pPr>
                    <a:r>
                      <a:rPr lang="en-US" baseline="0">
                        <a:latin typeface="Tahoma"/>
                        <a:ea typeface="Tahoma"/>
                        <a:cs typeface="Tahoma"/>
                      </a:rPr>
                      <a:t>3.32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B7D7-4047-9FF4-02190D619BA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Via Crimestoppers</c:v>
                </c:pt>
                <c:pt idx="1">
                  <c:v>At a police station in person</c:v>
                </c:pt>
                <c:pt idx="2">
                  <c:v>Via social media (e.g. Facebook, Twitter, etc @lincspolice)</c:v>
                </c:pt>
                <c:pt idx="3">
                  <c:v>Used online reporting (e.g. at www.lincs.police.uk )</c:v>
                </c:pt>
                <c:pt idx="4">
                  <c:v>Other</c:v>
                </c:pt>
                <c:pt idx="5">
                  <c:v>Called 101</c:v>
                </c:pt>
                <c:pt idx="6">
                  <c:v>Via Neighbourhood Watch</c:v>
                </c:pt>
                <c:pt idx="7">
                  <c:v>To a police officer in person</c:v>
                </c:pt>
                <c:pt idx="8">
                  <c:v>Called 999</c:v>
                </c:pt>
              </c:strCache>
            </c:strRef>
          </c:cat>
          <c:val>
            <c:numRef>
              <c:f>Sheet1!$C$2:$C$10</c:f>
              <c:numCache>
                <c:formatCode>#,##0.00</c:formatCode>
                <c:ptCount val="9"/>
                <c:pt idx="0">
                  <c:v>2.72</c:v>
                </c:pt>
                <c:pt idx="1">
                  <c:v>3.04</c:v>
                </c:pt>
                <c:pt idx="2">
                  <c:v>3.09</c:v>
                </c:pt>
                <c:pt idx="3">
                  <c:v>3.17</c:v>
                </c:pt>
                <c:pt idx="4">
                  <c:v>3.06</c:v>
                </c:pt>
                <c:pt idx="5">
                  <c:v>3.21</c:v>
                </c:pt>
                <c:pt idx="6">
                  <c:v>3.5</c:v>
                </c:pt>
                <c:pt idx="7">
                  <c:v>3.58</c:v>
                </c:pt>
                <c:pt idx="8">
                  <c:v>3.32</c:v>
                </c:pt>
              </c:numCache>
            </c:numRef>
          </c:val>
          <c:extLst>
            <c:ext xmlns:c16="http://schemas.microsoft.com/office/drawing/2014/chart" uri="{C3380CC4-5D6E-409C-BE32-E72D297353CC}">
              <c16:uniqueId val="{00000009-B7D7-4047-9FF4-02190D619BAA}"/>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2.75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B7D7-4047-9FF4-02190D619BAA}"/>
                </c:ext>
              </c:extLst>
            </c:dLbl>
            <c:dLbl>
              <c:idx val="1"/>
              <c:tx>
                <c:rich>
                  <a:bodyPr/>
                  <a:lstStyle/>
                  <a:p>
                    <a:pPr algn="ctr">
                      <a:defRPr/>
                    </a:pPr>
                    <a:r>
                      <a:rPr lang="en-US" baseline="0">
                        <a:latin typeface="Tahoma"/>
                        <a:ea typeface="Tahoma"/>
                        <a:cs typeface="Tahoma"/>
                      </a:rPr>
                      <a:t>2.82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B7D7-4047-9FF4-02190D619BAA}"/>
                </c:ext>
              </c:extLst>
            </c:dLbl>
            <c:dLbl>
              <c:idx val="2"/>
              <c:tx>
                <c:rich>
                  <a:bodyPr/>
                  <a:lstStyle/>
                  <a:p>
                    <a:pPr algn="ctr">
                      <a:defRPr/>
                    </a:pPr>
                    <a:r>
                      <a:rPr lang="en-US" baseline="0">
                        <a:latin typeface="Tahoma"/>
                        <a:ea typeface="Tahoma"/>
                        <a:cs typeface="Tahoma"/>
                      </a:rPr>
                      <a:t>2.88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B7D7-4047-9FF4-02190D619BAA}"/>
                </c:ext>
              </c:extLst>
            </c:dLbl>
            <c:dLbl>
              <c:idx val="3"/>
              <c:tx>
                <c:rich>
                  <a:bodyPr/>
                  <a:lstStyle/>
                  <a:p>
                    <a:pPr algn="ctr">
                      <a:defRPr/>
                    </a:pPr>
                    <a:r>
                      <a:rPr lang="en-US" baseline="0">
                        <a:latin typeface="Tahoma"/>
                        <a:ea typeface="Tahoma"/>
                        <a:cs typeface="Tahoma"/>
                      </a:rPr>
                      <a:t>3.01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B7D7-4047-9FF4-02190D619BAA}"/>
                </c:ext>
              </c:extLst>
            </c:dLbl>
            <c:dLbl>
              <c:idx val="4"/>
              <c:tx>
                <c:rich>
                  <a:bodyPr/>
                  <a:lstStyle/>
                  <a:p>
                    <a:pPr algn="ctr">
                      <a:defRPr/>
                    </a:pPr>
                    <a:r>
                      <a:rPr lang="en-US" baseline="0">
                        <a:latin typeface="Tahoma"/>
                        <a:ea typeface="Tahoma"/>
                        <a:cs typeface="Tahoma"/>
                      </a:rPr>
                      <a:t>3.05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B7D7-4047-9FF4-02190D619BAA}"/>
                </c:ext>
              </c:extLst>
            </c:dLbl>
            <c:dLbl>
              <c:idx val="5"/>
              <c:tx>
                <c:rich>
                  <a:bodyPr/>
                  <a:lstStyle/>
                  <a:p>
                    <a:pPr algn="ctr">
                      <a:defRPr/>
                    </a:pPr>
                    <a:r>
                      <a:rPr lang="en-US" baseline="0">
                        <a:latin typeface="Tahoma"/>
                        <a:ea typeface="Tahoma"/>
                        <a:cs typeface="Tahoma"/>
                      </a:rPr>
                      <a:t>3.24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B7D7-4047-9FF4-02190D619BAA}"/>
                </c:ext>
              </c:extLst>
            </c:dLbl>
            <c:dLbl>
              <c:idx val="6"/>
              <c:tx>
                <c:rich>
                  <a:bodyPr/>
                  <a:lstStyle/>
                  <a:p>
                    <a:pPr algn="ctr">
                      <a:defRPr/>
                    </a:pPr>
                    <a:r>
                      <a:rPr lang="en-US" baseline="0">
                        <a:latin typeface="Tahoma"/>
                        <a:ea typeface="Tahoma"/>
                        <a:cs typeface="Tahoma"/>
                      </a:rPr>
                      <a:t>3.35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B7D7-4047-9FF4-02190D619BAA}"/>
                </c:ext>
              </c:extLst>
            </c:dLbl>
            <c:dLbl>
              <c:idx val="7"/>
              <c:tx>
                <c:rich>
                  <a:bodyPr/>
                  <a:lstStyle/>
                  <a:p>
                    <a:pPr algn="ctr">
                      <a:defRPr/>
                    </a:pPr>
                    <a:r>
                      <a:rPr lang="en-US" baseline="0">
                        <a:latin typeface="Tahoma"/>
                        <a:ea typeface="Tahoma"/>
                        <a:cs typeface="Tahoma"/>
                      </a:rPr>
                      <a:t>3.35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B7D7-4047-9FF4-02190D619BAA}"/>
                </c:ext>
              </c:extLst>
            </c:dLbl>
            <c:dLbl>
              <c:idx val="8"/>
              <c:tx>
                <c:rich>
                  <a:bodyPr/>
                  <a:lstStyle/>
                  <a:p>
                    <a:pPr algn="ctr">
                      <a:defRPr/>
                    </a:pPr>
                    <a:r>
                      <a:rPr lang="en-US" baseline="0">
                        <a:latin typeface="Tahoma"/>
                        <a:ea typeface="Tahoma"/>
                        <a:cs typeface="Tahoma"/>
                      </a:rPr>
                      <a:t>3.44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B7D7-4047-9FF4-02190D619BAA}"/>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Via Crimestoppers</c:v>
                </c:pt>
                <c:pt idx="1">
                  <c:v>At a police station in person</c:v>
                </c:pt>
                <c:pt idx="2">
                  <c:v>Via social media (e.g. Facebook, Twitter, etc @lincspolice)</c:v>
                </c:pt>
                <c:pt idx="3">
                  <c:v>Used online reporting (e.g. at www.lincs.police.uk )</c:v>
                </c:pt>
                <c:pt idx="4">
                  <c:v>Other</c:v>
                </c:pt>
                <c:pt idx="5">
                  <c:v>Called 101</c:v>
                </c:pt>
                <c:pt idx="6">
                  <c:v>Via Neighbourhood Watch</c:v>
                </c:pt>
                <c:pt idx="7">
                  <c:v>To a police officer in person</c:v>
                </c:pt>
                <c:pt idx="8">
                  <c:v>Called 999</c:v>
                </c:pt>
              </c:strCache>
            </c:strRef>
          </c:cat>
          <c:val>
            <c:numRef>
              <c:f>Sheet1!$D$2:$D$10</c:f>
              <c:numCache>
                <c:formatCode>#,##0.00</c:formatCode>
                <c:ptCount val="9"/>
                <c:pt idx="0">
                  <c:v>2.75</c:v>
                </c:pt>
                <c:pt idx="1">
                  <c:v>2.82</c:v>
                </c:pt>
                <c:pt idx="2">
                  <c:v>2.88</c:v>
                </c:pt>
                <c:pt idx="3">
                  <c:v>3.01</c:v>
                </c:pt>
                <c:pt idx="4">
                  <c:v>3.05</c:v>
                </c:pt>
                <c:pt idx="5">
                  <c:v>3.24</c:v>
                </c:pt>
                <c:pt idx="6">
                  <c:v>3.35</c:v>
                </c:pt>
                <c:pt idx="7">
                  <c:v>3.35</c:v>
                </c:pt>
                <c:pt idx="8">
                  <c:v>3.44</c:v>
                </c:pt>
              </c:numCache>
            </c:numRef>
          </c:val>
          <c:extLst>
            <c:ext xmlns:c16="http://schemas.microsoft.com/office/drawing/2014/chart" uri="{C3380CC4-5D6E-409C-BE32-E72D297353CC}">
              <c16:uniqueId val="{00000013-B7D7-4047-9FF4-02190D619BAA}"/>
            </c:ext>
          </c:extLst>
        </c:ser>
        <c:dLbls>
          <c:showLegendKey val="1"/>
          <c:showVal val="1"/>
          <c:showCatName val="1"/>
          <c:showSerName val="1"/>
          <c:showPercent val="1"/>
          <c:showBubbleSize val="1"/>
        </c:dLbls>
        <c:gapWidth val="51"/>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ax val="5"/>
          <c:min val="0"/>
        </c:scaling>
        <c:delete val="0"/>
        <c:axPos val="b"/>
        <c:title>
          <c:tx>
            <c:rich>
              <a:bodyPr/>
              <a:lstStyle/>
              <a:p>
                <a:pPr algn="ctr">
                  <a:defRPr/>
                </a:pPr>
                <a:r>
                  <a:rPr lang="en-GB" sz="1000" b="0" baseline="0">
                    <a:latin typeface="Tahoma"/>
                    <a:ea typeface="Tahoma"/>
                    <a:cs typeface="Tahoma"/>
                  </a:rPr>
                  <a:t>Mean</a:t>
                </a:r>
              </a:p>
            </c:rich>
          </c:tx>
          <c:overlay val="0"/>
          <c:spPr>
            <a:noFill/>
            <a:ln w="31909">
              <a:noFill/>
              <a:round/>
            </a:ln>
          </c:spPr>
        </c:title>
        <c:numFmt formatCode="#,##0.0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r"/>
      <c:overlay val="1"/>
      <c:spPr>
        <a:ln>
          <a:noFill/>
          <a:round/>
        </a:ln>
      </c:spPr>
      <c:txPr>
        <a:bodyPr/>
        <a:lstStyle/>
        <a:p>
          <a:pPr>
            <a:defRPr sz="12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Method Dissatisfaction'!$D$2:$D$7</c:f>
              <c:strCache>
                <c:ptCount val="6"/>
                <c:pt idx="0">
                  <c:v>Poor phone operator</c:v>
                </c:pt>
                <c:pt idx="1">
                  <c:v>Misc</c:v>
                </c:pt>
                <c:pt idx="2">
                  <c:v>Follow up</c:v>
                </c:pt>
                <c:pt idx="3">
                  <c:v>Disinterested</c:v>
                </c:pt>
                <c:pt idx="4">
                  <c:v>Waiting time</c:v>
                </c:pt>
                <c:pt idx="5">
                  <c:v>No action taken</c:v>
                </c:pt>
              </c:strCache>
            </c:strRef>
          </c:cat>
          <c:val>
            <c:numRef>
              <c:f>'Report Method Dissatisfaction'!$E$2:$E$7</c:f>
              <c:numCache>
                <c:formatCode>0%</c:formatCode>
                <c:ptCount val="6"/>
                <c:pt idx="0">
                  <c:v>6.4748201438848921E-2</c:v>
                </c:pt>
                <c:pt idx="1">
                  <c:v>8.6330935251798566E-2</c:v>
                </c:pt>
                <c:pt idx="2">
                  <c:v>0.1079136690647482</c:v>
                </c:pt>
                <c:pt idx="3">
                  <c:v>0.21582733812949639</c:v>
                </c:pt>
                <c:pt idx="4">
                  <c:v>0.22302158273381295</c:v>
                </c:pt>
                <c:pt idx="5">
                  <c:v>0.29496402877697842</c:v>
                </c:pt>
              </c:numCache>
            </c:numRef>
          </c:val>
          <c:extLst>
            <c:ext xmlns:c16="http://schemas.microsoft.com/office/drawing/2014/chart" uri="{C3380CC4-5D6E-409C-BE32-E72D297353CC}">
              <c16:uniqueId val="{00000000-A67C-4B91-8D58-360F374A6BF1}"/>
            </c:ext>
          </c:extLst>
        </c:ser>
        <c:dLbls>
          <c:dLblPos val="outEnd"/>
          <c:showLegendKey val="0"/>
          <c:showVal val="1"/>
          <c:showCatName val="0"/>
          <c:showSerName val="0"/>
          <c:showPercent val="0"/>
          <c:showBubbleSize val="0"/>
        </c:dLbls>
        <c:gapWidth val="50"/>
        <c:axId val="1702698783"/>
        <c:axId val="1702698367"/>
      </c:barChart>
      <c:catAx>
        <c:axId val="1702698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02698367"/>
        <c:crosses val="autoZero"/>
        <c:auto val="1"/>
        <c:lblAlgn val="ctr"/>
        <c:lblOffset val="100"/>
        <c:noMultiLvlLbl val="0"/>
      </c:catAx>
      <c:valAx>
        <c:axId val="1702698367"/>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0269878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Sheet1!$B$2:$B$10</c:f>
              <c:strCache>
                <c:ptCount val="9"/>
                <c:pt idx="0">
                  <c:v>Use online reporting (e.g. at www.lincs.police.uk )</c:v>
                </c:pt>
                <c:pt idx="1">
                  <c:v>Via social media (e.g. Facebook, Twitter, etc @lincspolice)</c:v>
                </c:pt>
                <c:pt idx="2">
                  <c:v>Via Neighbourhood Watch</c:v>
                </c:pt>
                <c:pt idx="3">
                  <c:v>Call 101</c:v>
                </c:pt>
                <c:pt idx="4">
                  <c:v>Other</c:v>
                </c:pt>
                <c:pt idx="5">
                  <c:v>Via Crimestoppers</c:v>
                </c:pt>
                <c:pt idx="6">
                  <c:v>At a police station in person</c:v>
                </c:pt>
                <c:pt idx="7">
                  <c:v>To a police officer in person</c:v>
                </c:pt>
                <c:pt idx="8">
                  <c:v>Call 999</c:v>
                </c:pt>
              </c:strCache>
            </c:strRef>
          </c:cat>
          <c:val>
            <c:numRef>
              <c:f>Sheet1!$C$2:$C$10</c:f>
              <c:numCache>
                <c:formatCode>0%</c:formatCode>
                <c:ptCount val="9"/>
                <c:pt idx="0">
                  <c:v>0.01</c:v>
                </c:pt>
                <c:pt idx="1">
                  <c:v>0.01</c:v>
                </c:pt>
                <c:pt idx="2">
                  <c:v>0.01</c:v>
                </c:pt>
                <c:pt idx="3">
                  <c:v>0.02</c:v>
                </c:pt>
                <c:pt idx="4">
                  <c:v>0.02</c:v>
                </c:pt>
                <c:pt idx="5">
                  <c:v>0.03</c:v>
                </c:pt>
                <c:pt idx="6">
                  <c:v>0.12</c:v>
                </c:pt>
                <c:pt idx="7">
                  <c:v>0.19</c:v>
                </c:pt>
                <c:pt idx="8">
                  <c:v>0.57999999999999996</c:v>
                </c:pt>
              </c:numCache>
            </c:numRef>
          </c:val>
          <c:extLst>
            <c:ext xmlns:c16="http://schemas.microsoft.com/office/drawing/2014/chart" uri="{C3380CC4-5D6E-409C-BE32-E72D297353CC}">
              <c16:uniqueId val="{00000002-09C0-4833-AD39-2851001C933B}"/>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US"/>
                  <a:t>% Total Mentions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Total Mentions (Mentions / Total Mentions)</c:v>
                </c:pt>
              </c:strCache>
            </c:strRef>
          </c:tx>
          <c:spPr>
            <a:solidFill>
              <a:srgbClr val="FFC00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Sheet1!$B$2:$B$10</c:f>
              <c:strCache>
                <c:ptCount val="9"/>
                <c:pt idx="0">
                  <c:v>Call 999</c:v>
                </c:pt>
                <c:pt idx="1">
                  <c:v>To a police officer in person</c:v>
                </c:pt>
                <c:pt idx="2">
                  <c:v>At a police station in person</c:v>
                </c:pt>
                <c:pt idx="3">
                  <c:v>Other</c:v>
                </c:pt>
                <c:pt idx="4">
                  <c:v>Via Crimestoppers</c:v>
                </c:pt>
                <c:pt idx="5">
                  <c:v>Via social media (e.g. Facebook, Twitter, etc @lincspolice)</c:v>
                </c:pt>
                <c:pt idx="6">
                  <c:v>Via Neighbourhood Watch</c:v>
                </c:pt>
                <c:pt idx="7">
                  <c:v>Use online reporting (e.g. at www.lincs.police.uk )</c:v>
                </c:pt>
                <c:pt idx="8">
                  <c:v>Call 101</c:v>
                </c:pt>
              </c:strCache>
            </c:strRef>
          </c:cat>
          <c:val>
            <c:numRef>
              <c:f>Sheet1!$C$2:$C$10</c:f>
              <c:numCache>
                <c:formatCode>0%</c:formatCode>
                <c:ptCount val="9"/>
                <c:pt idx="0">
                  <c:v>0</c:v>
                </c:pt>
                <c:pt idx="1">
                  <c:v>7.0000000000000007E-2</c:v>
                </c:pt>
                <c:pt idx="2">
                  <c:v>0.1</c:v>
                </c:pt>
                <c:pt idx="3">
                  <c:v>0.1</c:v>
                </c:pt>
                <c:pt idx="4">
                  <c:v>0.12</c:v>
                </c:pt>
                <c:pt idx="5">
                  <c:v>0.13</c:v>
                </c:pt>
                <c:pt idx="6">
                  <c:v>0.13</c:v>
                </c:pt>
                <c:pt idx="7">
                  <c:v>0.16</c:v>
                </c:pt>
                <c:pt idx="8">
                  <c:v>0.2</c:v>
                </c:pt>
              </c:numCache>
            </c:numRef>
          </c:val>
          <c:extLst>
            <c:ext xmlns:c16="http://schemas.microsoft.com/office/drawing/2014/chart" uri="{C3380CC4-5D6E-409C-BE32-E72D297353CC}">
              <c16:uniqueId val="{00000002-23A1-4397-BD11-4A7D61CB2CFE}"/>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US"/>
                  <a:t>% Total Mentions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8784726326294"/>
          <c:y val="0.11720877953504594"/>
          <c:w val="0.5342201068244512"/>
          <c:h val="0.73995073151053348"/>
        </c:manualLayout>
      </c:layout>
      <c:barChart>
        <c:barDir val="bar"/>
        <c:grouping val="stacked"/>
        <c:varyColors val="0"/>
        <c:ser>
          <c:idx val="0"/>
          <c:order val="0"/>
          <c:tx>
            <c:strRef>
              <c:f>Sheet1!$C$1</c:f>
              <c:strCache>
                <c:ptCount val="1"/>
                <c:pt idx="0">
                  <c:v>Yes</c:v>
                </c:pt>
              </c:strCache>
            </c:strRef>
          </c:tx>
          <c:spPr>
            <a:solidFill>
              <a:srgbClr val="00B050"/>
            </a:solidFill>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'Sheet1'!$B$2:$B$4</c:f>
              <c:strCache>
                <c:ptCount val="3"/>
                <c:pt idx="0">
                  <c:v>...the current use of automatic number plate recognition cameras (ANPR) in your area to identify vehicles linked to crime?</c:v>
                </c:pt>
                <c:pt idx="1">
                  <c:v>...the increased use of automatic number plate recognition cameras (ANPR) in your area to identify vehicles linked to crime?</c:v>
                </c:pt>
                <c:pt idx="2">
                  <c:v>...more action being taken to address the issues of substance misuse, supply and related crime in your community?</c:v>
                </c:pt>
              </c:strCache>
            </c:strRef>
          </c:cat>
          <c:val>
            <c:numRef>
              <c:f>'Sheet1'!$C$2:$C$4</c:f>
              <c:numCache>
                <c:formatCode>0%</c:formatCode>
                <c:ptCount val="3"/>
                <c:pt idx="0">
                  <c:v>0.93</c:v>
                </c:pt>
                <c:pt idx="1">
                  <c:v>0.85</c:v>
                </c:pt>
                <c:pt idx="2">
                  <c:v>0.86</c:v>
                </c:pt>
              </c:numCache>
            </c:numRef>
          </c:val>
          <c:extLst>
            <c:ext xmlns:c16="http://schemas.microsoft.com/office/drawing/2014/chart" uri="{C3380CC4-5D6E-409C-BE32-E72D297353CC}">
              <c16:uniqueId val="{00000000-D2D8-4A9B-9275-81948BB97A5D}"/>
            </c:ext>
          </c:extLst>
        </c:ser>
        <c:ser>
          <c:idx val="1"/>
          <c:order val="1"/>
          <c:tx>
            <c:strRef>
              <c:f>Sheet1!$D$1</c:f>
              <c:strCache>
                <c:ptCount val="1"/>
                <c:pt idx="0">
                  <c:v>No</c:v>
                </c:pt>
              </c:strCache>
            </c:strRef>
          </c:tx>
          <c:spPr>
            <a:solidFill>
              <a:srgbClr val="FF0000"/>
            </a:solidFill>
          </c:spPr>
          <c:invertIfNegative val="0"/>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'Sheet1'!$B$2:$B$4</c:f>
              <c:strCache>
                <c:ptCount val="3"/>
                <c:pt idx="0">
                  <c:v>...the current use of automatic number plate recognition cameras (ANPR) in your area to identify vehicles linked to crime?</c:v>
                </c:pt>
                <c:pt idx="1">
                  <c:v>...the increased use of automatic number plate recognition cameras (ANPR) in your area to identify vehicles linked to crime?</c:v>
                </c:pt>
                <c:pt idx="2">
                  <c:v>...more action being taken to address the issues of substance misuse, supply and related crime in your community?</c:v>
                </c:pt>
              </c:strCache>
            </c:strRef>
          </c:cat>
          <c:val>
            <c:numRef>
              <c:f>'Sheet1'!$D$2:$D$4</c:f>
              <c:numCache>
                <c:formatCode>0%</c:formatCode>
                <c:ptCount val="3"/>
                <c:pt idx="0">
                  <c:v>0.03</c:v>
                </c:pt>
                <c:pt idx="1">
                  <c:v>0.08</c:v>
                </c:pt>
                <c:pt idx="2">
                  <c:v>0.05</c:v>
                </c:pt>
              </c:numCache>
            </c:numRef>
          </c:val>
          <c:extLst>
            <c:ext xmlns:c16="http://schemas.microsoft.com/office/drawing/2014/chart" uri="{C3380CC4-5D6E-409C-BE32-E72D297353CC}">
              <c16:uniqueId val="{00000001-D2D8-4A9B-9275-81948BB97A5D}"/>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3-D2D8-4A9B-9275-81948BB97A5D}"/>
              </c:ext>
            </c:extLst>
          </c:dPt>
          <c:dPt>
            <c:idx val="1"/>
            <c:invertIfNegative val="0"/>
            <c:bubble3D val="0"/>
            <c:spPr>
              <a:solidFill>
                <a:srgbClr val="BFBFBF"/>
              </a:solidFill>
            </c:spPr>
            <c:extLst>
              <c:ext xmlns:c16="http://schemas.microsoft.com/office/drawing/2014/chart" uri="{C3380CC4-5D6E-409C-BE32-E72D297353CC}">
                <c16:uniqueId val="{00000005-D2D8-4A9B-9275-81948BB97A5D}"/>
              </c:ext>
            </c:extLst>
          </c:dPt>
          <c:dPt>
            <c:idx val="2"/>
            <c:invertIfNegative val="0"/>
            <c:bubble3D val="0"/>
            <c:spPr>
              <a:solidFill>
                <a:srgbClr val="BFBFBF"/>
              </a:solidFill>
            </c:spPr>
            <c:extLst>
              <c:ext xmlns:c16="http://schemas.microsoft.com/office/drawing/2014/chart" uri="{C3380CC4-5D6E-409C-BE32-E72D297353CC}">
                <c16:uniqueId val="{00000007-D2D8-4A9B-9275-81948BB97A5D}"/>
              </c:ext>
            </c:extLst>
          </c:dPt>
          <c:dLbls>
            <c:spPr>
              <a:noFill/>
              <a:ln w="31875">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'Sheet1'!$B$2:$B$4</c:f>
              <c:strCache>
                <c:ptCount val="3"/>
                <c:pt idx="0">
                  <c:v>...the current use of automatic number plate recognition cameras (ANPR) in your area to identify vehicles linked to crime?</c:v>
                </c:pt>
                <c:pt idx="1">
                  <c:v>...the increased use of automatic number plate recognition cameras (ANPR) in your area to identify vehicles linked to crime?</c:v>
                </c:pt>
                <c:pt idx="2">
                  <c:v>...more action being taken to address the issues of substance misuse, supply and related crime in your community?</c:v>
                </c:pt>
              </c:strCache>
            </c:strRef>
          </c:cat>
          <c:val>
            <c:numRef>
              <c:f>'Sheet1'!$E$2:$E$4</c:f>
              <c:numCache>
                <c:formatCode>0%</c:formatCode>
                <c:ptCount val="3"/>
                <c:pt idx="0">
                  <c:v>0.03</c:v>
                </c:pt>
                <c:pt idx="1">
                  <c:v>0.06</c:v>
                </c:pt>
                <c:pt idx="2">
                  <c:v>0.08</c:v>
                </c:pt>
              </c:numCache>
            </c:numRef>
          </c:val>
          <c:extLst>
            <c:ext xmlns:c16="http://schemas.microsoft.com/office/drawing/2014/chart" uri="{C3380CC4-5D6E-409C-BE32-E72D297353CC}">
              <c16:uniqueId val="{00000008-D2D8-4A9B-9275-81948BB97A5D}"/>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ax val="1"/>
          <c:min val="0"/>
        </c:scaling>
        <c:delete val="0"/>
        <c:axPos val="b"/>
        <c:title>
          <c:tx>
            <c:rich>
              <a:bodyPr/>
              <a:lstStyle/>
              <a:p>
                <a:pPr algn="ctr">
                  <a:defRPr/>
                </a:pPr>
                <a:r>
                  <a:rPr lang="en-US"/>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w="3984">
          <a:noFill/>
          <a:prstDash val="solid"/>
        </a:ln>
      </c:spPr>
    </c:plotArea>
    <c:legend>
      <c:legendPos val="r"/>
      <c:layout>
        <c:manualLayout>
          <c:xMode val="edge"/>
          <c:yMode val="edge"/>
          <c:x val="0.41205482706446805"/>
          <c:y val="2.2145804710160855E-2"/>
          <c:w val="0.40422781610858155"/>
          <c:h val="0.1136558428673746"/>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0937-44F5-973A-04A4C7F65E12}"/>
                </c:ext>
              </c:extLst>
            </c:dLbl>
            <c:dLbl>
              <c:idx val="1"/>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0937-44F5-973A-04A4C7F65E12}"/>
                </c:ext>
              </c:extLst>
            </c:dLbl>
            <c:dLbl>
              <c:idx val="2"/>
              <c:tx>
                <c:rich>
                  <a:bodyPr/>
                  <a:lstStyle/>
                  <a:p>
                    <a:pPr algn="ctr">
                      <a:defRPr/>
                    </a:pPr>
                    <a:r>
                      <a:rPr lang="en-US"/>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0937-44F5-973A-04A4C7F65E12}"/>
                </c:ext>
              </c:extLst>
            </c:dLbl>
            <c:dLbl>
              <c:idx val="3"/>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0937-44F5-973A-04A4C7F65E12}"/>
                </c:ext>
              </c:extLst>
            </c:dLbl>
            <c:dLbl>
              <c:idx val="4"/>
              <c:tx>
                <c:rich>
                  <a:bodyPr/>
                  <a:lstStyle/>
                  <a:p>
                    <a:pPr algn="ctr">
                      <a:defRPr/>
                    </a:pPr>
                    <a:r>
                      <a:rPr lang="en-US"/>
                      <a:t>32%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0937-44F5-973A-04A4C7F65E12}"/>
                </c:ext>
              </c:extLst>
            </c:dLbl>
            <c:dLbl>
              <c:idx val="5"/>
              <c:tx>
                <c:rich>
                  <a:bodyPr/>
                  <a:lstStyle/>
                  <a:p>
                    <a:pPr algn="ctr">
                      <a:defRPr/>
                    </a:pPr>
                    <a:r>
                      <a:rPr lang="en-US"/>
                      <a:t>40%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0937-44F5-973A-04A4C7F65E12}"/>
                </c:ext>
              </c:extLst>
            </c:dLbl>
            <c:dLbl>
              <c:idx val="6"/>
              <c:tx>
                <c:rich>
                  <a:bodyPr/>
                  <a:lstStyle/>
                  <a:p>
                    <a:pPr algn="ctr">
                      <a:defRPr/>
                    </a:pPr>
                    <a:r>
                      <a:rPr lang="en-US"/>
                      <a:t>53%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0937-44F5-973A-04A4C7F65E12}"/>
                </c:ext>
              </c:extLst>
            </c:dLbl>
            <c:dLbl>
              <c:idx val="7"/>
              <c:tx>
                <c:rich>
                  <a:bodyPr/>
                  <a:lstStyle/>
                  <a:p>
                    <a:pPr algn="ctr">
                      <a:defRPr/>
                    </a:pPr>
                    <a:r>
                      <a:rPr lang="en-US"/>
                      <a:t>84%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0937-44F5-973A-04A4C7F65E12}"/>
                </c:ext>
              </c:extLst>
            </c:dLbl>
            <c:dLbl>
              <c:idx val="8"/>
              <c:tx>
                <c:rich>
                  <a:bodyPr/>
                  <a:lstStyle/>
                  <a:p>
                    <a:pPr algn="ctr">
                      <a:defRPr/>
                    </a:pPr>
                    <a:r>
                      <a:rPr lang="en-US"/>
                      <a:t>87%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0937-44F5-973A-04A4C7F65E1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None of the above</c:v>
                </c:pt>
                <c:pt idx="1">
                  <c:v>Friends Against Scams</c:v>
                </c:pt>
                <c:pt idx="2">
                  <c:v>Stop Hate UK</c:v>
                </c:pt>
                <c:pt idx="3">
                  <c:v>Victims Lincs</c:v>
                </c:pt>
                <c:pt idx="4">
                  <c:v>Mini Police</c:v>
                </c:pt>
                <c:pt idx="5">
                  <c:v>Community Speed Watch</c:v>
                </c:pt>
                <c:pt idx="6">
                  <c:v>Lincs Alert</c:v>
                </c:pt>
                <c:pt idx="7">
                  <c:v>Crimestoppers</c:v>
                </c:pt>
                <c:pt idx="8">
                  <c:v>Neighbourhood Watch schemes</c:v>
                </c:pt>
              </c:strCache>
            </c:strRef>
          </c:cat>
          <c:val>
            <c:numRef>
              <c:f>'Sheet1'!$C$2:$C$10</c:f>
              <c:numCache>
                <c:formatCode>0%</c:formatCode>
                <c:ptCount val="9"/>
                <c:pt idx="0">
                  <c:v>0.04</c:v>
                </c:pt>
                <c:pt idx="1">
                  <c:v>0.09</c:v>
                </c:pt>
                <c:pt idx="2">
                  <c:v>0.13</c:v>
                </c:pt>
                <c:pt idx="3">
                  <c:v>0.15</c:v>
                </c:pt>
                <c:pt idx="4">
                  <c:v>0.32</c:v>
                </c:pt>
                <c:pt idx="5">
                  <c:v>0.4</c:v>
                </c:pt>
                <c:pt idx="6">
                  <c:v>0.53</c:v>
                </c:pt>
                <c:pt idx="7">
                  <c:v>0.84</c:v>
                </c:pt>
                <c:pt idx="8">
                  <c:v>0.87</c:v>
                </c:pt>
              </c:numCache>
            </c:numRef>
          </c:val>
          <c:extLst>
            <c:ext xmlns:c16="http://schemas.microsoft.com/office/drawing/2014/chart" uri="{C3380CC4-5D6E-409C-BE32-E72D297353CC}">
              <c16:uniqueId val="{00000009-0937-44F5-973A-04A4C7F65E12}"/>
            </c:ext>
          </c:extLst>
        </c:ser>
        <c:ser>
          <c:idx val="1"/>
          <c:order val="1"/>
          <c:tx>
            <c:strRef>
              <c:f>Sheet1!$D$1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0937-44F5-973A-04A4C7F65E12}"/>
                </c:ext>
              </c:extLst>
            </c:dLbl>
            <c:dLbl>
              <c:idx val="1"/>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0937-44F5-973A-04A4C7F65E12}"/>
                </c:ext>
              </c:extLst>
            </c:dLbl>
            <c:dLbl>
              <c:idx val="2"/>
              <c:tx>
                <c:rich>
                  <a:bodyPr/>
                  <a:lstStyle/>
                  <a:p>
                    <a:pPr algn="ctr">
                      <a:defRPr/>
                    </a:pPr>
                    <a:r>
                      <a:rPr lang="en-US"/>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0937-44F5-973A-04A4C7F65E12}"/>
                </c:ext>
              </c:extLst>
            </c:dLbl>
            <c:dLbl>
              <c:idx val="3"/>
              <c:tx>
                <c:rich>
                  <a:bodyPr/>
                  <a:lstStyle/>
                  <a:p>
                    <a:pPr algn="ctr">
                      <a:defRPr/>
                    </a:pPr>
                    <a:r>
                      <a:rPr lang="en-US"/>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0937-44F5-973A-04A4C7F65E12}"/>
                </c:ext>
              </c:extLst>
            </c:dLbl>
            <c:dLbl>
              <c:idx val="4"/>
              <c:tx>
                <c:rich>
                  <a:bodyPr/>
                  <a:lstStyle/>
                  <a:p>
                    <a:pPr algn="ctr">
                      <a:defRPr/>
                    </a:pPr>
                    <a:r>
                      <a:rPr lang="en-US"/>
                      <a:t>37%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0937-44F5-973A-04A4C7F65E12}"/>
                </c:ext>
              </c:extLst>
            </c:dLbl>
            <c:dLbl>
              <c:idx val="5"/>
              <c:tx>
                <c:rich>
                  <a:bodyPr/>
                  <a:lstStyle/>
                  <a:p>
                    <a:pPr algn="ctr">
                      <a:defRPr/>
                    </a:pPr>
                    <a:r>
                      <a:rPr lang="en-US"/>
                      <a:t>48%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0937-44F5-973A-04A4C7F65E12}"/>
                </c:ext>
              </c:extLst>
            </c:dLbl>
            <c:dLbl>
              <c:idx val="6"/>
              <c:tx>
                <c:rich>
                  <a:bodyPr/>
                  <a:lstStyle/>
                  <a:p>
                    <a:pPr algn="ctr">
                      <a:defRPr/>
                    </a:pPr>
                    <a:r>
                      <a:rPr lang="en-US"/>
                      <a:t>43%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0937-44F5-973A-04A4C7F65E12}"/>
                </c:ext>
              </c:extLst>
            </c:dLbl>
            <c:dLbl>
              <c:idx val="7"/>
              <c:tx>
                <c:rich>
                  <a:bodyPr/>
                  <a:lstStyle/>
                  <a:p>
                    <a:pPr algn="ctr">
                      <a:defRPr/>
                    </a:pPr>
                    <a:r>
                      <a:rPr lang="en-US"/>
                      <a:t>77%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0937-44F5-973A-04A4C7F65E12}"/>
                </c:ext>
              </c:extLst>
            </c:dLbl>
            <c:dLbl>
              <c:idx val="8"/>
              <c:tx>
                <c:rich>
                  <a:bodyPr/>
                  <a:lstStyle/>
                  <a:p>
                    <a:pPr algn="ctr">
                      <a:defRPr/>
                    </a:pPr>
                    <a:r>
                      <a:rPr lang="en-US"/>
                      <a:t>79%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0937-44F5-973A-04A4C7F65E1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None of the above</c:v>
                </c:pt>
                <c:pt idx="1">
                  <c:v>Friends Against Scams</c:v>
                </c:pt>
                <c:pt idx="2">
                  <c:v>Stop Hate UK</c:v>
                </c:pt>
                <c:pt idx="3">
                  <c:v>Victims Lincs</c:v>
                </c:pt>
                <c:pt idx="4">
                  <c:v>Mini Police</c:v>
                </c:pt>
                <c:pt idx="5">
                  <c:v>Community Speed Watch</c:v>
                </c:pt>
                <c:pt idx="6">
                  <c:v>Lincs Alert</c:v>
                </c:pt>
                <c:pt idx="7">
                  <c:v>Crimestoppers</c:v>
                </c:pt>
                <c:pt idx="8">
                  <c:v>Neighbourhood Watch schemes</c:v>
                </c:pt>
              </c:strCache>
            </c:strRef>
          </c:cat>
          <c:val>
            <c:numRef>
              <c:f>'Sheet1'!$D$2:$D$10</c:f>
              <c:numCache>
                <c:formatCode>0%</c:formatCode>
                <c:ptCount val="9"/>
                <c:pt idx="0">
                  <c:v>0.04</c:v>
                </c:pt>
                <c:pt idx="1">
                  <c:v>0.12</c:v>
                </c:pt>
                <c:pt idx="2">
                  <c:v>0.2</c:v>
                </c:pt>
                <c:pt idx="3">
                  <c:v>0.2</c:v>
                </c:pt>
                <c:pt idx="4">
                  <c:v>0.37</c:v>
                </c:pt>
                <c:pt idx="5">
                  <c:v>0.48</c:v>
                </c:pt>
                <c:pt idx="6">
                  <c:v>0.43</c:v>
                </c:pt>
                <c:pt idx="7">
                  <c:v>0.77</c:v>
                </c:pt>
                <c:pt idx="8">
                  <c:v>0.79</c:v>
                </c:pt>
              </c:numCache>
            </c:numRef>
          </c:val>
          <c:extLst>
            <c:ext xmlns:c16="http://schemas.microsoft.com/office/drawing/2014/chart" uri="{C3380CC4-5D6E-409C-BE32-E72D297353CC}">
              <c16:uniqueId val="{00000013-0937-44F5-973A-04A4C7F65E12}"/>
            </c:ext>
          </c:extLst>
        </c:ser>
        <c:ser>
          <c:idx val="2"/>
          <c:order val="2"/>
          <c:tx>
            <c:strRef>
              <c:f>Sheet1!$E$1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0937-44F5-973A-04A4C7F65E12}"/>
                </c:ext>
              </c:extLst>
            </c:dLbl>
            <c:dLbl>
              <c:idx val="1"/>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5-0937-44F5-973A-04A4C7F65E12}"/>
                </c:ext>
              </c:extLst>
            </c:dLbl>
            <c:dLbl>
              <c:idx val="2"/>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6-0937-44F5-973A-04A4C7F65E12}"/>
                </c:ext>
              </c:extLst>
            </c:dLbl>
            <c:dLbl>
              <c:idx val="3"/>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7-0937-44F5-973A-04A4C7F65E12}"/>
                </c:ext>
              </c:extLst>
            </c:dLbl>
            <c:dLbl>
              <c:idx val="4"/>
              <c:tx>
                <c:rich>
                  <a:bodyPr/>
                  <a:lstStyle/>
                  <a:p>
                    <a:pPr algn="ctr">
                      <a:defRPr/>
                    </a:pPr>
                    <a:r>
                      <a:rPr lang="en-US"/>
                      <a:t>31%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8-0937-44F5-973A-04A4C7F65E12}"/>
                </c:ext>
              </c:extLst>
            </c:dLbl>
            <c:dLbl>
              <c:idx val="5"/>
              <c:tx>
                <c:rich>
                  <a:bodyPr/>
                  <a:lstStyle/>
                  <a:p>
                    <a:pPr algn="ctr">
                      <a:defRPr/>
                    </a:pPr>
                    <a:r>
                      <a:rPr lang="en-US"/>
                      <a:t>43%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9-0937-44F5-973A-04A4C7F65E12}"/>
                </c:ext>
              </c:extLst>
            </c:dLbl>
            <c:dLbl>
              <c:idx val="6"/>
              <c:tx>
                <c:rich>
                  <a:bodyPr/>
                  <a:lstStyle/>
                  <a:p>
                    <a:pPr algn="ctr">
                      <a:defRPr/>
                    </a:pPr>
                    <a:r>
                      <a:rPr lang="en-US"/>
                      <a:t>38%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A-0937-44F5-973A-04A4C7F65E12}"/>
                </c:ext>
              </c:extLst>
            </c:dLbl>
            <c:dLbl>
              <c:idx val="7"/>
              <c:tx>
                <c:rich>
                  <a:bodyPr/>
                  <a:lstStyle/>
                  <a:p>
                    <a:pPr algn="ctr">
                      <a:defRPr/>
                    </a:pPr>
                    <a:r>
                      <a:rPr lang="en-US"/>
                      <a:t>77%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B-0937-44F5-973A-04A4C7F65E12}"/>
                </c:ext>
              </c:extLst>
            </c:dLbl>
            <c:dLbl>
              <c:idx val="8"/>
              <c:tx>
                <c:rich>
                  <a:bodyPr/>
                  <a:lstStyle/>
                  <a:p>
                    <a:pPr algn="ctr">
                      <a:defRPr/>
                    </a:pPr>
                    <a:r>
                      <a:rPr lang="en-US"/>
                      <a:t>81%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C-0937-44F5-973A-04A4C7F65E1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None of the above</c:v>
                </c:pt>
                <c:pt idx="1">
                  <c:v>Friends Against Scams</c:v>
                </c:pt>
                <c:pt idx="2">
                  <c:v>Stop Hate UK</c:v>
                </c:pt>
                <c:pt idx="3">
                  <c:v>Victims Lincs</c:v>
                </c:pt>
                <c:pt idx="4">
                  <c:v>Mini Police</c:v>
                </c:pt>
                <c:pt idx="5">
                  <c:v>Community Speed Watch</c:v>
                </c:pt>
                <c:pt idx="6">
                  <c:v>Lincs Alert</c:v>
                </c:pt>
                <c:pt idx="7">
                  <c:v>Crimestoppers</c:v>
                </c:pt>
                <c:pt idx="8">
                  <c:v>Neighbourhood Watch schemes</c:v>
                </c:pt>
              </c:strCache>
            </c:strRef>
          </c:cat>
          <c:val>
            <c:numRef>
              <c:f>'Sheet1'!$E$2:$E$10</c:f>
              <c:numCache>
                <c:formatCode>0%</c:formatCode>
                <c:ptCount val="9"/>
                <c:pt idx="0">
                  <c:v>0.04</c:v>
                </c:pt>
                <c:pt idx="1">
                  <c:v>0.08</c:v>
                </c:pt>
                <c:pt idx="2">
                  <c:v>0.15</c:v>
                </c:pt>
                <c:pt idx="3">
                  <c:v>0.15</c:v>
                </c:pt>
                <c:pt idx="4">
                  <c:v>0.31</c:v>
                </c:pt>
                <c:pt idx="5">
                  <c:v>0.43</c:v>
                </c:pt>
                <c:pt idx="6">
                  <c:v>0.38</c:v>
                </c:pt>
                <c:pt idx="7">
                  <c:v>0.77</c:v>
                </c:pt>
                <c:pt idx="8">
                  <c:v>0.81</c:v>
                </c:pt>
              </c:numCache>
            </c:numRef>
          </c:val>
          <c:extLst>
            <c:ext xmlns:c16="http://schemas.microsoft.com/office/drawing/2014/chart" uri="{C3380CC4-5D6E-409C-BE32-E72D297353CC}">
              <c16:uniqueId val="{0000001D-0937-44F5-973A-04A4C7F65E12}"/>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16 to 34</c:v>
                </c:pt>
              </c:strCache>
            </c:strRef>
          </c:tx>
          <c:spPr>
            <a:solidFill>
              <a:srgbClr val="92D05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Sheet1!$C$2:$C$5</c:f>
              <c:numCache>
                <c:formatCode>0%</c:formatCode>
                <c:ptCount val="3"/>
                <c:pt idx="0">
                  <c:v>0.05</c:v>
                </c:pt>
                <c:pt idx="1">
                  <c:v>0.08</c:v>
                </c:pt>
                <c:pt idx="2">
                  <c:v>0.87</c:v>
                </c:pt>
              </c:numCache>
            </c:numRef>
          </c:val>
          <c:extLst>
            <c:ext xmlns:c16="http://schemas.microsoft.com/office/drawing/2014/chart" uri="{C3380CC4-5D6E-409C-BE32-E72D297353CC}">
              <c16:uniqueId val="{00000002-CF4F-43D6-A3DA-1109FD8B89BC}"/>
            </c:ext>
          </c:extLst>
        </c:ser>
        <c:ser>
          <c:idx val="1"/>
          <c:order val="1"/>
          <c:tx>
            <c:strRef>
              <c:f>Sheet1!$D$1</c:f>
              <c:strCache>
                <c:ptCount val="1"/>
                <c:pt idx="0">
                  <c:v>35 to 49</c:v>
                </c:pt>
              </c:strCache>
            </c:strRef>
          </c:tx>
          <c:spPr>
            <a:solidFill>
              <a:schemeClr val="accent5"/>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Sheet1!$D$2:$D$5</c:f>
              <c:numCache>
                <c:formatCode>0%</c:formatCode>
                <c:ptCount val="3"/>
                <c:pt idx="0">
                  <c:v>0.02</c:v>
                </c:pt>
                <c:pt idx="1">
                  <c:v>0.1</c:v>
                </c:pt>
                <c:pt idx="2">
                  <c:v>0.88</c:v>
                </c:pt>
              </c:numCache>
            </c:numRef>
          </c:val>
          <c:extLst>
            <c:ext xmlns:c16="http://schemas.microsoft.com/office/drawing/2014/chart" uri="{C3380CC4-5D6E-409C-BE32-E72D297353CC}">
              <c16:uniqueId val="{00000005-CF4F-43D6-A3DA-1109FD8B89BC}"/>
            </c:ext>
          </c:extLst>
        </c:ser>
        <c:ser>
          <c:idx val="2"/>
          <c:order val="2"/>
          <c:tx>
            <c:strRef>
              <c:f>Sheet1!$E$1</c:f>
              <c:strCache>
                <c:ptCount val="1"/>
                <c:pt idx="0">
                  <c:v>50 to 64</c:v>
                </c:pt>
              </c:strCache>
            </c:strRef>
          </c:tx>
          <c:spPr>
            <a:solidFill>
              <a:schemeClr val="accent6"/>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Sheet1!$E$2:$E$5</c:f>
              <c:numCache>
                <c:formatCode>0%</c:formatCode>
                <c:ptCount val="3"/>
                <c:pt idx="0">
                  <c:v>0.02</c:v>
                </c:pt>
                <c:pt idx="1">
                  <c:v>0.09</c:v>
                </c:pt>
                <c:pt idx="2">
                  <c:v>0.89</c:v>
                </c:pt>
              </c:numCache>
            </c:numRef>
          </c:val>
          <c:extLst>
            <c:ext xmlns:c16="http://schemas.microsoft.com/office/drawing/2014/chart" uri="{C3380CC4-5D6E-409C-BE32-E72D297353CC}">
              <c16:uniqueId val="{00000008-CF4F-43D6-A3DA-1109FD8B89BC}"/>
            </c:ext>
          </c:extLst>
        </c:ser>
        <c:ser>
          <c:idx val="3"/>
          <c:order val="3"/>
          <c:tx>
            <c:strRef>
              <c:f>Sheet1!$F$1</c:f>
              <c:strCache>
                <c:ptCount val="1"/>
                <c:pt idx="0">
                  <c:v>65+</c:v>
                </c:pt>
              </c:strCache>
            </c:strRef>
          </c:tx>
          <c:spPr>
            <a:solidFill>
              <a:schemeClr val="bg1">
                <a:lumMod val="75000"/>
              </a:schemeClr>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Sheet1!$F$2:$F$5</c:f>
              <c:numCache>
                <c:formatCode>0%</c:formatCode>
                <c:ptCount val="3"/>
                <c:pt idx="0">
                  <c:v>0.01</c:v>
                </c:pt>
                <c:pt idx="1">
                  <c:v>0.11</c:v>
                </c:pt>
                <c:pt idx="2">
                  <c:v>0.89</c:v>
                </c:pt>
              </c:numCache>
            </c:numRef>
          </c:val>
          <c:extLst>
            <c:ext xmlns:c16="http://schemas.microsoft.com/office/drawing/2014/chart" uri="{C3380CC4-5D6E-409C-BE32-E72D297353CC}">
              <c16:uniqueId val="{0000000B-CF4F-43D6-A3DA-1109FD8B89BC}"/>
            </c:ext>
          </c:extLst>
        </c:ser>
        <c:dLbls>
          <c:showLegendKey val="0"/>
          <c:showVal val="0"/>
          <c:showCatName val="0"/>
          <c:showSerName val="0"/>
          <c:showPercent val="0"/>
          <c:showBubbleSize val="0"/>
        </c:dLbls>
        <c:gapWidth val="100"/>
        <c:axId val="139681152"/>
        <c:axId val="139687040"/>
        <c:extLst>
          <c:ext xmlns:c15="http://schemas.microsoft.com/office/drawing/2012/chart" uri="{02D57815-91ED-43cb-92C2-25804820EDAC}">
            <c15:filteredBarSeries>
              <c15:ser>
                <c:idx val="4"/>
                <c:order val="4"/>
                <c:tx>
                  <c:strRef>
                    <c:extLst>
                      <c:ext uri="{02D57815-91ED-43cb-92C2-25804820EDAC}">
                        <c15:formulaRef>
                          <c15:sqref>Sheet1!$G$1</c15:sqref>
                        </c15:formulaRef>
                      </c:ext>
                    </c:extLst>
                    <c:strCache>
                      <c:ptCount val="1"/>
                      <c:pt idx="0">
                        <c:v>Unknown</c:v>
                      </c:pt>
                    </c:strCache>
                  </c:strRef>
                </c:tx>
                <c:spPr>
                  <a:solidFill>
                    <a:srgbClr val="00B050"/>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uri="{CE6537A1-D6FC-4f65-9D91-7224C49458BB}">
                      <c15:showLeaderLines val="0"/>
                    </c:ext>
                  </c:extLst>
                </c:dLbls>
                <c:cat>
                  <c:strRef>
                    <c:extLst>
                      <c:ext uri="{02D57815-91ED-43cb-92C2-25804820EDAC}">
                        <c15:formulaRef>
                          <c15:sqref>Sheet1!$B$2:$B$5</c15:sqref>
                        </c15:formulaRef>
                      </c:ext>
                    </c:extLst>
                    <c:strCache>
                      <c:ptCount val="3"/>
                      <c:pt idx="0">
                        <c:v>Reduced</c:v>
                      </c:pt>
                      <c:pt idx="1">
                        <c:v>Maintained</c:v>
                      </c:pt>
                      <c:pt idx="2">
                        <c:v>Increased</c:v>
                      </c:pt>
                    </c:strCache>
                  </c:strRef>
                </c:cat>
                <c:val>
                  <c:numRef>
                    <c:extLst>
                      <c:ext uri="{02D57815-91ED-43cb-92C2-25804820EDAC}">
                        <c15:formulaRef>
                          <c15:sqref>Sheet1!$G$2:$G$5</c15:sqref>
                        </c15:formulaRef>
                      </c:ext>
                    </c:extLst>
                    <c:numCache>
                      <c:formatCode>0%</c:formatCode>
                      <c:ptCount val="3"/>
                      <c:pt idx="0">
                        <c:v>0</c:v>
                      </c:pt>
                      <c:pt idx="1">
                        <c:v>0.06</c:v>
                      </c:pt>
                      <c:pt idx="2">
                        <c:v>0.94</c:v>
                      </c:pt>
                    </c:numCache>
                  </c:numRef>
                </c:val>
                <c:extLst>
                  <c:ext xmlns:c16="http://schemas.microsoft.com/office/drawing/2014/chart" uri="{C3380CC4-5D6E-409C-BE32-E72D297353CC}">
                    <c16:uniqueId val="{0000000E-CF4F-43D6-A3DA-1109FD8B89BC}"/>
                  </c:ext>
                </c:extLst>
              </c15:ser>
            </c15:filteredBarSeries>
          </c:ext>
        </c:extLst>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Yes</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1C-4ED7-A6E8-A02411E69F5D}"/>
                </c:ext>
              </c:extLst>
            </c:dLbl>
            <c:dLbl>
              <c:idx val="1"/>
              <c:tx>
                <c:rich>
                  <a:bodyPr/>
                  <a:lstStyle/>
                  <a:p>
                    <a:pPr algn="ctr">
                      <a:defRPr>
                        <a:solidFill>
                          <a:schemeClr val="bg1"/>
                        </a:solidFill>
                      </a:defRPr>
                    </a:pPr>
                    <a:r>
                      <a:rPr lang="en-US">
                        <a:solidFill>
                          <a:schemeClr val="bg1"/>
                        </a:solidFill>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1C-4ED7-A6E8-A02411E69F5D}"/>
                </c:ext>
              </c:extLst>
            </c:dLbl>
            <c:dLbl>
              <c:idx val="2"/>
              <c:tx>
                <c:rich>
                  <a:bodyPr/>
                  <a:lstStyle/>
                  <a:p>
                    <a:pPr algn="ctr">
                      <a:defRPr>
                        <a:solidFill>
                          <a:schemeClr val="bg1"/>
                        </a:solidFill>
                      </a:defRPr>
                    </a:pPr>
                    <a:r>
                      <a:rPr lang="en-US">
                        <a:solidFill>
                          <a:schemeClr val="bg1"/>
                        </a:solidFill>
                      </a:rPr>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1C-4ED7-A6E8-A02411E69F5D}"/>
                </c:ext>
              </c:extLst>
            </c:dLbl>
            <c:dLbl>
              <c:idx val="3"/>
              <c:tx>
                <c:rich>
                  <a:bodyPr/>
                  <a:lstStyle/>
                  <a:p>
                    <a:pPr algn="ctr">
                      <a:defRPr b="1">
                        <a:solidFill>
                          <a:schemeClr val="bg1"/>
                        </a:solidFill>
                      </a:defRPr>
                    </a:pPr>
                    <a:r>
                      <a:rPr lang="en-US" b="1">
                        <a:solidFill>
                          <a:schemeClr val="bg1"/>
                        </a:solidFill>
                      </a:rPr>
                      <a:t>64%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1C-4ED7-A6E8-A02411E69F5D}"/>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Have Lincolnshire Police handled the policing of the national lockdowns in a satisfactory way?</c:v>
                </c:pt>
                <c:pt idx="1">
                  <c:v>Has compliance with the rule of six been policed appropriately?</c:v>
                </c:pt>
                <c:pt idx="2">
                  <c:v>Has compliance with mask wearing regulations been policed appropriately?</c:v>
                </c:pt>
                <c:pt idx="3">
                  <c:v>Should the police have more powers and resources to address violation of official instructions to self-isolate?</c:v>
                </c:pt>
              </c:strCache>
            </c:strRef>
          </c:cat>
          <c:val>
            <c:numRef>
              <c:f>'Sheet1'!$C$2:$C$5</c:f>
              <c:numCache>
                <c:formatCode>0%</c:formatCode>
                <c:ptCount val="4"/>
                <c:pt idx="0">
                  <c:v>0.3</c:v>
                </c:pt>
                <c:pt idx="1">
                  <c:v>0.17</c:v>
                </c:pt>
                <c:pt idx="2">
                  <c:v>0.18</c:v>
                </c:pt>
                <c:pt idx="3">
                  <c:v>0.64</c:v>
                </c:pt>
              </c:numCache>
            </c:numRef>
          </c:val>
          <c:extLst>
            <c:ext xmlns:c16="http://schemas.microsoft.com/office/drawing/2014/chart" uri="{C3380CC4-5D6E-409C-BE32-E72D297353CC}">
              <c16:uniqueId val="{00000004-981C-4ED7-A6E8-A02411E69F5D}"/>
            </c:ext>
          </c:extLst>
        </c:ser>
        <c:ser>
          <c:idx val="1"/>
          <c:order val="1"/>
          <c:tx>
            <c:strRef>
              <c:f>Sheet1!$D$1</c:f>
              <c:strCache>
                <c:ptCount val="1"/>
                <c:pt idx="0">
                  <c:v>No</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1C-4ED7-A6E8-A02411E69F5D}"/>
                </c:ext>
              </c:extLst>
            </c:dLbl>
            <c:dLbl>
              <c:idx val="1"/>
              <c:tx>
                <c:rich>
                  <a:bodyPr/>
                  <a:lstStyle/>
                  <a:p>
                    <a:pPr algn="ctr">
                      <a:defRPr>
                        <a:solidFill>
                          <a:schemeClr val="bg1"/>
                        </a:solidFill>
                      </a:defRPr>
                    </a:pPr>
                    <a:r>
                      <a:rPr lang="en-US">
                        <a:solidFill>
                          <a:schemeClr val="bg1"/>
                        </a:solidFill>
                      </a:rPr>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1C-4ED7-A6E8-A02411E69F5D}"/>
                </c:ext>
              </c:extLst>
            </c:dLbl>
            <c:dLbl>
              <c:idx val="2"/>
              <c:tx>
                <c:rich>
                  <a:bodyPr/>
                  <a:lstStyle/>
                  <a:p>
                    <a:pPr algn="ctr">
                      <a:defRPr>
                        <a:solidFill>
                          <a:schemeClr val="bg1"/>
                        </a:solidFill>
                      </a:defRPr>
                    </a:pPr>
                    <a:r>
                      <a:rPr lang="en-US">
                        <a:solidFill>
                          <a:schemeClr val="bg1"/>
                        </a:solidFill>
                      </a:rPr>
                      <a:t>29%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81C-4ED7-A6E8-A02411E69F5D}"/>
                </c:ext>
              </c:extLst>
            </c:dLbl>
            <c:dLbl>
              <c:idx val="3"/>
              <c:tx>
                <c:rich>
                  <a:bodyPr/>
                  <a:lstStyle/>
                  <a:p>
                    <a:pPr algn="ctr">
                      <a:defRPr>
                        <a:solidFill>
                          <a:schemeClr val="bg1"/>
                        </a:solidFill>
                      </a:defRPr>
                    </a:pPr>
                    <a:r>
                      <a:rPr lang="en-US">
                        <a:solidFill>
                          <a:schemeClr val="bg1"/>
                        </a:solidFill>
                      </a:rPr>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81C-4ED7-A6E8-A02411E69F5D}"/>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Have Lincolnshire Police handled the policing of the national lockdowns in a satisfactory way?</c:v>
                </c:pt>
                <c:pt idx="1">
                  <c:v>Has compliance with the rule of six been policed appropriately?</c:v>
                </c:pt>
                <c:pt idx="2">
                  <c:v>Has compliance with mask wearing regulations been policed appropriately?</c:v>
                </c:pt>
                <c:pt idx="3">
                  <c:v>Should the police have more powers and resources to address violation of official instructions to self-isolate?</c:v>
                </c:pt>
              </c:strCache>
            </c:strRef>
          </c:cat>
          <c:val>
            <c:numRef>
              <c:f>'Sheet1'!$D$2:$D$5</c:f>
              <c:numCache>
                <c:formatCode>0%</c:formatCode>
                <c:ptCount val="4"/>
                <c:pt idx="0">
                  <c:v>0.18</c:v>
                </c:pt>
                <c:pt idx="1">
                  <c:v>0.24</c:v>
                </c:pt>
                <c:pt idx="2">
                  <c:v>0.28999999999999998</c:v>
                </c:pt>
                <c:pt idx="3">
                  <c:v>0.21</c:v>
                </c:pt>
              </c:numCache>
            </c:numRef>
          </c:val>
          <c:extLst>
            <c:ext xmlns:c16="http://schemas.microsoft.com/office/drawing/2014/chart" uri="{C3380CC4-5D6E-409C-BE32-E72D297353CC}">
              <c16:uniqueId val="{00000009-981C-4ED7-A6E8-A02411E69F5D}"/>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F-981C-4ED7-A6E8-A02411E69F5D}"/>
              </c:ext>
            </c:extLst>
          </c:dPt>
          <c:dPt>
            <c:idx val="1"/>
            <c:invertIfNegative val="0"/>
            <c:bubble3D val="0"/>
            <c:spPr>
              <a:solidFill>
                <a:srgbClr val="BFBFBF"/>
              </a:solidFill>
            </c:spPr>
            <c:extLst>
              <c:ext xmlns:c16="http://schemas.microsoft.com/office/drawing/2014/chart" uri="{C3380CC4-5D6E-409C-BE32-E72D297353CC}">
                <c16:uniqueId val="{0000000B-981C-4ED7-A6E8-A02411E69F5D}"/>
              </c:ext>
            </c:extLst>
          </c:dPt>
          <c:dPt>
            <c:idx val="2"/>
            <c:invertIfNegative val="0"/>
            <c:bubble3D val="0"/>
            <c:spPr>
              <a:solidFill>
                <a:srgbClr val="BFBFBF"/>
              </a:solidFill>
            </c:spPr>
            <c:extLst>
              <c:ext xmlns:c16="http://schemas.microsoft.com/office/drawing/2014/chart" uri="{C3380CC4-5D6E-409C-BE32-E72D297353CC}">
                <c16:uniqueId val="{0000000D-981C-4ED7-A6E8-A02411E69F5D}"/>
              </c:ext>
            </c:extLst>
          </c:dPt>
          <c:dPt>
            <c:idx val="3"/>
            <c:invertIfNegative val="0"/>
            <c:bubble3D val="0"/>
            <c:extLst>
              <c:ext xmlns:c16="http://schemas.microsoft.com/office/drawing/2014/chart" uri="{C3380CC4-5D6E-409C-BE32-E72D297353CC}">
                <c16:uniqueId val="{00000010-981C-4ED7-A6E8-A02411E69F5D}"/>
              </c:ext>
            </c:extLst>
          </c:dPt>
          <c:dLbls>
            <c:dLbl>
              <c:idx val="0"/>
              <c:tx>
                <c:rich>
                  <a:bodyPr/>
                  <a:lstStyle/>
                  <a:p>
                    <a:pPr algn="ctr">
                      <a:defRPr/>
                    </a:pPr>
                    <a:r>
                      <a:rPr lang="en-US"/>
                      <a:t>52%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81C-4ED7-A6E8-A02411E69F5D}"/>
                </c:ext>
              </c:extLst>
            </c:dLbl>
            <c:dLbl>
              <c:idx val="1"/>
              <c:tx>
                <c:rich>
                  <a:bodyPr/>
                  <a:lstStyle/>
                  <a:p>
                    <a:pPr algn="ctr">
                      <a:defRPr/>
                    </a:pPr>
                    <a:r>
                      <a:rPr lang="en-US"/>
                      <a:t>59%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81C-4ED7-A6E8-A02411E69F5D}"/>
                </c:ext>
              </c:extLst>
            </c:dLbl>
            <c:dLbl>
              <c:idx val="2"/>
              <c:tx>
                <c:rich>
                  <a:bodyPr/>
                  <a:lstStyle/>
                  <a:p>
                    <a:pPr algn="ctr">
                      <a:defRPr/>
                    </a:pPr>
                    <a:r>
                      <a:rPr lang="en-US"/>
                      <a:t>53%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981C-4ED7-A6E8-A02411E69F5D}"/>
                </c:ext>
              </c:extLst>
            </c:dLbl>
            <c:dLbl>
              <c:idx val="3"/>
              <c:tx>
                <c:rich>
                  <a:bodyPr/>
                  <a:lstStyle/>
                  <a:p>
                    <a:pPr algn="ctr">
                      <a:defRPr/>
                    </a:pPr>
                    <a:r>
                      <a:rPr lang="en-US"/>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81C-4ED7-A6E8-A02411E69F5D}"/>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'Sheet1'!$B$2:$B$5</c:f>
              <c:strCache>
                <c:ptCount val="4"/>
                <c:pt idx="0">
                  <c:v>Have Lincolnshire Police handled the policing of the national lockdowns in a satisfactory way?</c:v>
                </c:pt>
                <c:pt idx="1">
                  <c:v>Has compliance with the rule of six been policed appropriately?</c:v>
                </c:pt>
                <c:pt idx="2">
                  <c:v>Has compliance with mask wearing regulations been policed appropriately?</c:v>
                </c:pt>
                <c:pt idx="3">
                  <c:v>Should the police have more powers and resources to address violation of official instructions to self-isolate?</c:v>
                </c:pt>
              </c:strCache>
            </c:strRef>
          </c:cat>
          <c:val>
            <c:numRef>
              <c:f>'Sheet1'!$E$2:$E$5</c:f>
              <c:numCache>
                <c:formatCode>0%</c:formatCode>
                <c:ptCount val="4"/>
                <c:pt idx="0">
                  <c:v>0.52</c:v>
                </c:pt>
                <c:pt idx="1">
                  <c:v>0.59</c:v>
                </c:pt>
                <c:pt idx="2">
                  <c:v>0.53</c:v>
                </c:pt>
                <c:pt idx="3">
                  <c:v>0.14000000000000001</c:v>
                </c:pt>
              </c:numCache>
            </c:numRef>
          </c:val>
          <c:extLst>
            <c:ext xmlns:c16="http://schemas.microsoft.com/office/drawing/2014/chart" uri="{C3380CC4-5D6E-409C-BE32-E72D297353CC}">
              <c16:uniqueId val="{00000011-981C-4ED7-A6E8-A02411E69F5D}"/>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Yes</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89-41AB-AD13-91A0E239FD31}"/>
                </c:ext>
              </c:extLst>
            </c:dLbl>
            <c:dLbl>
              <c:idx val="1"/>
              <c:tx>
                <c:rich>
                  <a:bodyPr/>
                  <a:lstStyle/>
                  <a:p>
                    <a:pPr algn="ctr">
                      <a:defRPr>
                        <a:solidFill>
                          <a:schemeClr val="bg1"/>
                        </a:solidFill>
                      </a:defRPr>
                    </a:pPr>
                    <a:r>
                      <a:rPr lang="en-US">
                        <a:solidFill>
                          <a:schemeClr val="bg1"/>
                        </a:solidFill>
                      </a:rPr>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89-41AB-AD13-91A0E239FD31}"/>
                </c:ext>
              </c:extLst>
            </c:dLbl>
            <c:dLbl>
              <c:idx val="2"/>
              <c:tx>
                <c:rich>
                  <a:bodyPr/>
                  <a:lstStyle/>
                  <a:p>
                    <a:pPr algn="ctr">
                      <a:defRPr>
                        <a:solidFill>
                          <a:schemeClr val="bg1"/>
                        </a:solidFill>
                      </a:defRPr>
                    </a:pPr>
                    <a:r>
                      <a:rPr lang="en-US">
                        <a:solidFill>
                          <a:schemeClr val="bg1"/>
                        </a:solidFill>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89-41AB-AD13-91A0E239FD31}"/>
                </c:ext>
              </c:extLst>
            </c:dLbl>
            <c:dLbl>
              <c:idx val="3"/>
              <c:tx>
                <c:rich>
                  <a:bodyPr/>
                  <a:lstStyle/>
                  <a:p>
                    <a:pPr algn="ctr">
                      <a:defRPr>
                        <a:solidFill>
                          <a:schemeClr val="bg1"/>
                        </a:solidFill>
                      </a:defRPr>
                    </a:pPr>
                    <a:r>
                      <a:rPr lang="en-US">
                        <a:solidFill>
                          <a:schemeClr val="bg1"/>
                        </a:solidFill>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89-41AB-AD13-91A0E239FD31}"/>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'Sheet1'!$C$2:$C$5</c:f>
              <c:numCache>
                <c:formatCode>0%</c:formatCode>
                <c:ptCount val="4"/>
                <c:pt idx="0">
                  <c:v>0.23</c:v>
                </c:pt>
                <c:pt idx="1">
                  <c:v>0.21</c:v>
                </c:pt>
                <c:pt idx="2">
                  <c:v>0.17</c:v>
                </c:pt>
                <c:pt idx="3">
                  <c:v>0.14000000000000001</c:v>
                </c:pt>
              </c:numCache>
            </c:numRef>
          </c:val>
          <c:extLst>
            <c:ext xmlns:c16="http://schemas.microsoft.com/office/drawing/2014/chart" uri="{C3380CC4-5D6E-409C-BE32-E72D297353CC}">
              <c16:uniqueId val="{00000004-2C89-41AB-AD13-91A0E239FD31}"/>
            </c:ext>
          </c:extLst>
        </c:ser>
        <c:ser>
          <c:idx val="1"/>
          <c:order val="1"/>
          <c:tx>
            <c:strRef>
              <c:f>Sheet1!$D$1</c:f>
              <c:strCache>
                <c:ptCount val="1"/>
                <c:pt idx="0">
                  <c:v>No</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C89-41AB-AD13-91A0E239FD31}"/>
                </c:ext>
              </c:extLst>
            </c:dLbl>
            <c:dLbl>
              <c:idx val="1"/>
              <c:tx>
                <c:rich>
                  <a:bodyPr/>
                  <a:lstStyle/>
                  <a:p>
                    <a:pPr algn="ctr">
                      <a:defRPr>
                        <a:solidFill>
                          <a:schemeClr val="bg1"/>
                        </a:solidFill>
                      </a:defRPr>
                    </a:pPr>
                    <a:r>
                      <a:rPr lang="en-US">
                        <a:solidFill>
                          <a:schemeClr val="bg1"/>
                        </a:solidFill>
                      </a:rPr>
                      <a:t>26%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C89-41AB-AD13-91A0E239FD31}"/>
                </c:ext>
              </c:extLst>
            </c:dLbl>
            <c:dLbl>
              <c:idx val="2"/>
              <c:tx>
                <c:rich>
                  <a:bodyPr/>
                  <a:lstStyle/>
                  <a:p>
                    <a:pPr algn="ctr">
                      <a:defRPr>
                        <a:solidFill>
                          <a:schemeClr val="bg1"/>
                        </a:solidFill>
                      </a:defRPr>
                    </a:pPr>
                    <a:r>
                      <a:rPr lang="en-US">
                        <a:solidFill>
                          <a:schemeClr val="bg1"/>
                        </a:solidFill>
                      </a:rPr>
                      <a:t>25%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C89-41AB-AD13-91A0E239FD31}"/>
                </c:ext>
              </c:extLst>
            </c:dLbl>
            <c:dLbl>
              <c:idx val="3"/>
              <c:tx>
                <c:rich>
                  <a:bodyPr/>
                  <a:lstStyle/>
                  <a:p>
                    <a:pPr algn="ctr">
                      <a:defRPr>
                        <a:solidFill>
                          <a:schemeClr val="bg1"/>
                        </a:solidFill>
                      </a:defRPr>
                    </a:pPr>
                    <a:r>
                      <a:rPr lang="en-US">
                        <a:solidFill>
                          <a:schemeClr val="bg1"/>
                        </a:solidFill>
                      </a:rPr>
                      <a:t>22%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C89-41AB-AD13-91A0E239FD31}"/>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'Sheet1'!$D$2:$D$5</c:f>
              <c:numCache>
                <c:formatCode>0%</c:formatCode>
                <c:ptCount val="4"/>
                <c:pt idx="0">
                  <c:v>0.33</c:v>
                </c:pt>
                <c:pt idx="1">
                  <c:v>0.26</c:v>
                </c:pt>
                <c:pt idx="2">
                  <c:v>0.25</c:v>
                </c:pt>
                <c:pt idx="3">
                  <c:v>0.22</c:v>
                </c:pt>
              </c:numCache>
            </c:numRef>
          </c:val>
          <c:extLst>
            <c:ext xmlns:c16="http://schemas.microsoft.com/office/drawing/2014/chart" uri="{C3380CC4-5D6E-409C-BE32-E72D297353CC}">
              <c16:uniqueId val="{00000009-2C89-41AB-AD13-91A0E239FD31}"/>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F-2C89-41AB-AD13-91A0E239FD31}"/>
              </c:ext>
            </c:extLst>
          </c:dPt>
          <c:dPt>
            <c:idx val="1"/>
            <c:invertIfNegative val="0"/>
            <c:bubble3D val="0"/>
            <c:spPr>
              <a:solidFill>
                <a:srgbClr val="BFBFBF"/>
              </a:solidFill>
            </c:spPr>
            <c:extLst>
              <c:ext xmlns:c16="http://schemas.microsoft.com/office/drawing/2014/chart" uri="{C3380CC4-5D6E-409C-BE32-E72D297353CC}">
                <c16:uniqueId val="{0000000B-2C89-41AB-AD13-91A0E239FD31}"/>
              </c:ext>
            </c:extLst>
          </c:dPt>
          <c:dPt>
            <c:idx val="2"/>
            <c:invertIfNegative val="0"/>
            <c:bubble3D val="0"/>
            <c:spPr>
              <a:solidFill>
                <a:srgbClr val="BFBFBF"/>
              </a:solidFill>
            </c:spPr>
            <c:extLst>
              <c:ext xmlns:c16="http://schemas.microsoft.com/office/drawing/2014/chart" uri="{C3380CC4-5D6E-409C-BE32-E72D297353CC}">
                <c16:uniqueId val="{0000000D-2C89-41AB-AD13-91A0E239FD31}"/>
              </c:ext>
            </c:extLst>
          </c:dPt>
          <c:dPt>
            <c:idx val="3"/>
            <c:invertIfNegative val="0"/>
            <c:bubble3D val="0"/>
            <c:extLst>
              <c:ext xmlns:c16="http://schemas.microsoft.com/office/drawing/2014/chart" uri="{C3380CC4-5D6E-409C-BE32-E72D297353CC}">
                <c16:uniqueId val="{00000010-2C89-41AB-AD13-91A0E239FD31}"/>
              </c:ext>
            </c:extLst>
          </c:dPt>
          <c:dLbls>
            <c:dLbl>
              <c:idx val="0"/>
              <c:tx>
                <c:rich>
                  <a:bodyPr/>
                  <a:lstStyle/>
                  <a:p>
                    <a:pPr algn="ctr">
                      <a:defRPr/>
                    </a:pPr>
                    <a:r>
                      <a:rPr lang="en-US"/>
                      <a:t>44%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C89-41AB-AD13-91A0E239FD31}"/>
                </c:ext>
              </c:extLst>
            </c:dLbl>
            <c:dLbl>
              <c:idx val="1"/>
              <c:tx>
                <c:rich>
                  <a:bodyPr/>
                  <a:lstStyle/>
                  <a:p>
                    <a:pPr algn="ctr">
                      <a:defRPr/>
                    </a:pPr>
                    <a:r>
                      <a:rPr lang="en-US"/>
                      <a:t>53%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C89-41AB-AD13-91A0E239FD31}"/>
                </c:ext>
              </c:extLst>
            </c:dLbl>
            <c:dLbl>
              <c:idx val="2"/>
              <c:tx>
                <c:rich>
                  <a:bodyPr/>
                  <a:lstStyle/>
                  <a:p>
                    <a:pPr algn="ctr">
                      <a:defRPr/>
                    </a:pPr>
                    <a:r>
                      <a:rPr lang="en-US"/>
                      <a:t>57%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C89-41AB-AD13-91A0E239FD31}"/>
                </c:ext>
              </c:extLst>
            </c:dLbl>
            <c:dLbl>
              <c:idx val="3"/>
              <c:tx>
                <c:rich>
                  <a:bodyPr/>
                  <a:lstStyle/>
                  <a:p>
                    <a:pPr algn="ctr">
                      <a:defRPr/>
                    </a:pPr>
                    <a:r>
                      <a:rPr lang="en-US"/>
                      <a:t>65%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C89-41AB-AD13-91A0E239FD31}"/>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16 to 34</c:v>
                </c:pt>
                <c:pt idx="1">
                  <c:v>35 to 49</c:v>
                </c:pt>
                <c:pt idx="2">
                  <c:v>50 to 64</c:v>
                </c:pt>
                <c:pt idx="3">
                  <c:v>65+</c:v>
                </c:pt>
              </c:strCache>
            </c:strRef>
          </c:cat>
          <c:val>
            <c:numRef>
              <c:f>'Sheet1'!$E$2:$E$5</c:f>
              <c:numCache>
                <c:formatCode>0%</c:formatCode>
                <c:ptCount val="4"/>
                <c:pt idx="0">
                  <c:v>0.44</c:v>
                </c:pt>
                <c:pt idx="1">
                  <c:v>0.53</c:v>
                </c:pt>
                <c:pt idx="2">
                  <c:v>0.56999999999999995</c:v>
                </c:pt>
                <c:pt idx="3">
                  <c:v>0.65</c:v>
                </c:pt>
              </c:numCache>
            </c:numRef>
          </c:val>
          <c:extLst>
            <c:ext xmlns:c16="http://schemas.microsoft.com/office/drawing/2014/chart" uri="{C3380CC4-5D6E-409C-BE32-E72D297353CC}">
              <c16:uniqueId val="{00000011-2C89-41AB-AD13-91A0E239FD31}"/>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Yes</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A0-4513-931C-09A83FDE532F}"/>
                </c:ext>
              </c:extLst>
            </c:dLbl>
            <c:dLbl>
              <c:idx val="1"/>
              <c:tx>
                <c:rich>
                  <a:bodyPr/>
                  <a:lstStyle/>
                  <a:p>
                    <a:pPr algn="ctr">
                      <a:defRPr>
                        <a:solidFill>
                          <a:schemeClr val="bg1"/>
                        </a:solidFill>
                      </a:defRPr>
                    </a:pPr>
                    <a:r>
                      <a:rPr lang="en-US">
                        <a:solidFill>
                          <a:schemeClr val="bg1"/>
                        </a:solidFill>
                      </a:rPr>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A0-4513-931C-09A83FDE532F}"/>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'Sheet1'!$C$2:$C$3</c:f>
              <c:numCache>
                <c:formatCode>0%</c:formatCode>
                <c:ptCount val="2"/>
                <c:pt idx="0">
                  <c:v>0.17</c:v>
                </c:pt>
                <c:pt idx="1">
                  <c:v>0.19</c:v>
                </c:pt>
              </c:numCache>
            </c:numRef>
          </c:val>
          <c:extLst>
            <c:ext xmlns:c16="http://schemas.microsoft.com/office/drawing/2014/chart" uri="{C3380CC4-5D6E-409C-BE32-E72D297353CC}">
              <c16:uniqueId val="{00000002-F7A0-4513-931C-09A83FDE532F}"/>
            </c:ext>
          </c:extLst>
        </c:ser>
        <c:ser>
          <c:idx val="1"/>
          <c:order val="1"/>
          <c:tx>
            <c:strRef>
              <c:f>Sheet1!$D$1</c:f>
              <c:strCache>
                <c:ptCount val="1"/>
                <c:pt idx="0">
                  <c:v>No</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25%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7A0-4513-931C-09A83FDE532F}"/>
                </c:ext>
              </c:extLst>
            </c:dLbl>
            <c:dLbl>
              <c:idx val="1"/>
              <c:tx>
                <c:rich>
                  <a:bodyPr/>
                  <a:lstStyle/>
                  <a:p>
                    <a:pPr algn="ctr">
                      <a:defRPr>
                        <a:solidFill>
                          <a:schemeClr val="bg1"/>
                        </a:solidFill>
                      </a:defRPr>
                    </a:pPr>
                    <a:r>
                      <a:rPr lang="en-US">
                        <a:solidFill>
                          <a:schemeClr val="bg1"/>
                        </a:solidFill>
                      </a:rPr>
                      <a:t>31%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7A0-4513-931C-09A83FDE532F}"/>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'Sheet1'!$D$2:$D$3</c:f>
              <c:numCache>
                <c:formatCode>0%</c:formatCode>
                <c:ptCount val="2"/>
                <c:pt idx="0">
                  <c:v>0.25</c:v>
                </c:pt>
                <c:pt idx="1">
                  <c:v>0.31</c:v>
                </c:pt>
              </c:numCache>
            </c:numRef>
          </c:val>
          <c:extLst>
            <c:ext xmlns:c16="http://schemas.microsoft.com/office/drawing/2014/chart" uri="{C3380CC4-5D6E-409C-BE32-E72D297353CC}">
              <c16:uniqueId val="{00000005-F7A0-4513-931C-09A83FDE532F}"/>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B-F7A0-4513-931C-09A83FDE532F}"/>
              </c:ext>
            </c:extLst>
          </c:dPt>
          <c:dPt>
            <c:idx val="1"/>
            <c:invertIfNegative val="0"/>
            <c:bubble3D val="0"/>
            <c:spPr>
              <a:solidFill>
                <a:srgbClr val="BFBFBF"/>
              </a:solidFill>
            </c:spPr>
            <c:extLst>
              <c:ext xmlns:c16="http://schemas.microsoft.com/office/drawing/2014/chart" uri="{C3380CC4-5D6E-409C-BE32-E72D297353CC}">
                <c16:uniqueId val="{00000007-F7A0-4513-931C-09A83FDE532F}"/>
              </c:ext>
            </c:extLst>
          </c:dPt>
          <c:dPt>
            <c:idx val="2"/>
            <c:invertIfNegative val="0"/>
            <c:bubble3D val="0"/>
            <c:spPr>
              <a:solidFill>
                <a:srgbClr val="BFBFBF"/>
              </a:solidFill>
            </c:spPr>
            <c:extLst>
              <c:ext xmlns:c16="http://schemas.microsoft.com/office/drawing/2014/chart" uri="{C3380CC4-5D6E-409C-BE32-E72D297353CC}">
                <c16:uniqueId val="{00000009-F7A0-4513-931C-09A83FDE532F}"/>
              </c:ext>
            </c:extLst>
          </c:dPt>
          <c:dLbls>
            <c:dLbl>
              <c:idx val="0"/>
              <c:tx>
                <c:rich>
                  <a:bodyPr/>
                  <a:lstStyle/>
                  <a:p>
                    <a:pPr algn="ctr">
                      <a:defRPr/>
                    </a:pPr>
                    <a:r>
                      <a:rPr lang="en-US"/>
                      <a:t>58%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7A0-4513-931C-09A83FDE532F}"/>
                </c:ext>
              </c:extLst>
            </c:dLbl>
            <c:dLbl>
              <c:idx val="1"/>
              <c:tx>
                <c:rich>
                  <a:bodyPr/>
                  <a:lstStyle/>
                  <a:p>
                    <a:pPr algn="ctr">
                      <a:defRPr/>
                    </a:pPr>
                    <a:r>
                      <a:rPr lang="en-US"/>
                      <a:t>50%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A0-4513-931C-09A83FDE532F}"/>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'Sheet1'!$B$2:$B$3</c:f>
              <c:strCache>
                <c:ptCount val="2"/>
                <c:pt idx="0">
                  <c:v>Female</c:v>
                </c:pt>
                <c:pt idx="1">
                  <c:v>Male</c:v>
                </c:pt>
              </c:strCache>
            </c:strRef>
          </c:cat>
          <c:val>
            <c:numRef>
              <c:f>'Sheet1'!$E$2:$E$3</c:f>
              <c:numCache>
                <c:formatCode>0%</c:formatCode>
                <c:ptCount val="2"/>
                <c:pt idx="0">
                  <c:v>0.57999999999999996</c:v>
                </c:pt>
                <c:pt idx="1">
                  <c:v>0.5</c:v>
                </c:pt>
              </c:numCache>
            </c:numRef>
          </c:val>
          <c:extLst>
            <c:ext xmlns:c16="http://schemas.microsoft.com/office/drawing/2014/chart" uri="{C3380CC4-5D6E-409C-BE32-E72D297353CC}">
              <c16:uniqueId val="{0000000C-F7A0-4513-931C-09A83FDE532F}"/>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Yes</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23%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886-47F9-AA4A-35C219FD294A}"/>
                </c:ext>
              </c:extLst>
            </c:dLbl>
            <c:dLbl>
              <c:idx val="1"/>
              <c:tx>
                <c:rich>
                  <a:bodyPr/>
                  <a:lstStyle/>
                  <a:p>
                    <a:pPr algn="ctr">
                      <a:defRPr>
                        <a:solidFill>
                          <a:schemeClr val="bg1"/>
                        </a:solidFill>
                      </a:defRPr>
                    </a:pPr>
                    <a:r>
                      <a:rPr lang="en-US">
                        <a:solidFill>
                          <a:schemeClr val="bg1"/>
                        </a:solidFill>
                      </a:rPr>
                      <a:t>24%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86-47F9-AA4A-35C219FD294A}"/>
                </c:ext>
              </c:extLst>
            </c:dLbl>
            <c:dLbl>
              <c:idx val="2"/>
              <c:tx>
                <c:rich>
                  <a:bodyPr/>
                  <a:lstStyle/>
                  <a:p>
                    <a:pPr algn="ctr">
                      <a:defRPr>
                        <a:solidFill>
                          <a:schemeClr val="bg1"/>
                        </a:solidFill>
                      </a:defRPr>
                    </a:pPr>
                    <a:r>
                      <a:rPr lang="en-US">
                        <a:solidFill>
                          <a:schemeClr val="bg1"/>
                        </a:solidFill>
                      </a:rPr>
                      <a:t>27%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86-47F9-AA4A-35C219FD294A}"/>
                </c:ext>
              </c:extLst>
            </c:dLbl>
            <c:dLbl>
              <c:idx val="3"/>
              <c:tx>
                <c:rich>
                  <a:bodyPr/>
                  <a:lstStyle/>
                  <a:p>
                    <a:pPr algn="ctr">
                      <a:defRPr>
                        <a:solidFill>
                          <a:schemeClr val="bg1"/>
                        </a:solidFill>
                      </a:defRPr>
                    </a:pPr>
                    <a:r>
                      <a:rPr lang="en-US">
                        <a:solidFill>
                          <a:schemeClr val="bg1"/>
                        </a:solidFill>
                      </a:rPr>
                      <a:t>29%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886-47F9-AA4A-35C219FD294A}"/>
                </c:ext>
              </c:extLst>
            </c:dLbl>
            <c:dLbl>
              <c:idx val="4"/>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886-47F9-AA4A-35C219FD294A}"/>
                </c:ext>
              </c:extLst>
            </c:dLbl>
            <c:dLbl>
              <c:idx val="5"/>
              <c:tx>
                <c:rich>
                  <a:bodyPr/>
                  <a:lstStyle/>
                  <a:p>
                    <a:pPr algn="ctr">
                      <a:defRPr>
                        <a:solidFill>
                          <a:schemeClr val="bg1"/>
                        </a:solidFill>
                      </a:defRPr>
                    </a:pPr>
                    <a:r>
                      <a:rPr lang="en-US">
                        <a:solidFill>
                          <a:schemeClr val="bg1"/>
                        </a:solidFill>
                      </a:rPr>
                      <a:t>34%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886-47F9-AA4A-35C219FD294A}"/>
                </c:ext>
              </c:extLst>
            </c:dLbl>
            <c:dLbl>
              <c:idx val="6"/>
              <c:tx>
                <c:rich>
                  <a:bodyPr/>
                  <a:lstStyle/>
                  <a:p>
                    <a:pPr algn="ctr">
                      <a:defRPr b="1">
                        <a:solidFill>
                          <a:schemeClr val="bg1"/>
                        </a:solidFill>
                      </a:defRPr>
                    </a:pPr>
                    <a:r>
                      <a:rPr lang="en-US" b="1">
                        <a:solidFill>
                          <a:schemeClr val="bg1"/>
                        </a:solidFill>
                      </a:rPr>
                      <a:t>34%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886-47F9-AA4A-35C219FD294A}"/>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'Sheet1'!$B$2:$B$8</c:f>
              <c:strCache>
                <c:ptCount val="7"/>
                <c:pt idx="0">
                  <c:v>South Holland</c:v>
                </c:pt>
                <c:pt idx="1">
                  <c:v>Boston Borough</c:v>
                </c:pt>
                <c:pt idx="2">
                  <c:v>South Kesteven</c:v>
                </c:pt>
                <c:pt idx="3">
                  <c:v>East Lindsey</c:v>
                </c:pt>
                <c:pt idx="4">
                  <c:v>West Lindsey</c:v>
                </c:pt>
                <c:pt idx="5">
                  <c:v>Lincoln City</c:v>
                </c:pt>
                <c:pt idx="6">
                  <c:v>North Kesteven</c:v>
                </c:pt>
              </c:strCache>
            </c:strRef>
          </c:cat>
          <c:val>
            <c:numRef>
              <c:f>'Sheet1'!$C$2:$C$8</c:f>
              <c:numCache>
                <c:formatCode>0%</c:formatCode>
                <c:ptCount val="7"/>
                <c:pt idx="0">
                  <c:v>0.23</c:v>
                </c:pt>
                <c:pt idx="1">
                  <c:v>0.24</c:v>
                </c:pt>
                <c:pt idx="2">
                  <c:v>0.27</c:v>
                </c:pt>
                <c:pt idx="3">
                  <c:v>0.28999999999999998</c:v>
                </c:pt>
                <c:pt idx="4">
                  <c:v>0.33</c:v>
                </c:pt>
                <c:pt idx="5">
                  <c:v>0.34</c:v>
                </c:pt>
                <c:pt idx="6">
                  <c:v>0.34</c:v>
                </c:pt>
              </c:numCache>
            </c:numRef>
          </c:val>
          <c:extLst>
            <c:ext xmlns:c16="http://schemas.microsoft.com/office/drawing/2014/chart" uri="{C3380CC4-5D6E-409C-BE32-E72D297353CC}">
              <c16:uniqueId val="{00000007-1886-47F9-AA4A-35C219FD294A}"/>
            </c:ext>
          </c:extLst>
        </c:ser>
        <c:ser>
          <c:idx val="1"/>
          <c:order val="1"/>
          <c:tx>
            <c:strRef>
              <c:f>Sheet1!$D$1</c:f>
              <c:strCache>
                <c:ptCount val="1"/>
                <c:pt idx="0">
                  <c:v>No</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886-47F9-AA4A-35C219FD294A}"/>
                </c:ext>
              </c:extLst>
            </c:dLbl>
            <c:dLbl>
              <c:idx val="1"/>
              <c:tx>
                <c:rich>
                  <a:bodyPr/>
                  <a:lstStyle/>
                  <a:p>
                    <a:pPr algn="ctr">
                      <a:defRPr b="1">
                        <a:solidFill>
                          <a:schemeClr val="bg1"/>
                        </a:solidFill>
                      </a:defRPr>
                    </a:pPr>
                    <a:r>
                      <a:rPr lang="en-US" b="1">
                        <a:solidFill>
                          <a:schemeClr val="bg1"/>
                        </a:solidFill>
                      </a:rPr>
                      <a:t>39%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886-47F9-AA4A-35C219FD294A}"/>
                </c:ext>
              </c:extLst>
            </c:dLbl>
            <c:dLbl>
              <c:idx val="2"/>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886-47F9-AA4A-35C219FD294A}"/>
                </c:ext>
              </c:extLst>
            </c:dLbl>
            <c:dLbl>
              <c:idx val="3"/>
              <c:tx>
                <c:rich>
                  <a:bodyPr/>
                  <a:lstStyle/>
                  <a:p>
                    <a:pPr algn="ctr">
                      <a:defRPr>
                        <a:solidFill>
                          <a:schemeClr val="bg1"/>
                        </a:solidFill>
                      </a:defRPr>
                    </a:pPr>
                    <a:r>
                      <a:rPr lang="en-US">
                        <a:solidFill>
                          <a:schemeClr val="bg1"/>
                        </a:solidFill>
                      </a:rPr>
                      <a:t>21%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886-47F9-AA4A-35C219FD294A}"/>
                </c:ext>
              </c:extLst>
            </c:dLbl>
            <c:dLbl>
              <c:idx val="4"/>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886-47F9-AA4A-35C219FD294A}"/>
                </c:ext>
              </c:extLst>
            </c:dLbl>
            <c:dLbl>
              <c:idx val="5"/>
              <c:tx>
                <c:rich>
                  <a:bodyPr/>
                  <a:lstStyle/>
                  <a:p>
                    <a:pPr algn="ctr">
                      <a:defRPr>
                        <a:solidFill>
                          <a:schemeClr val="bg1"/>
                        </a:solidFill>
                      </a:defRPr>
                    </a:pPr>
                    <a:r>
                      <a:rPr lang="en-US">
                        <a:solidFill>
                          <a:schemeClr val="bg1"/>
                        </a:solidFill>
                      </a:rPr>
                      <a:t>17%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886-47F9-AA4A-35C219FD294A}"/>
                </c:ext>
              </c:extLst>
            </c:dLbl>
            <c:dLbl>
              <c:idx val="6"/>
              <c:tx>
                <c:rich>
                  <a:bodyPr/>
                  <a:lstStyle/>
                  <a:p>
                    <a:pPr algn="ctr">
                      <a:defRPr>
                        <a:solidFill>
                          <a:schemeClr val="bg1"/>
                        </a:solidFill>
                      </a:defRPr>
                    </a:pPr>
                    <a:r>
                      <a:rPr lang="en-US">
                        <a:solidFill>
                          <a:schemeClr val="bg1"/>
                        </a:solidFill>
                      </a:rPr>
                      <a:t>16%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886-47F9-AA4A-35C219FD294A}"/>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'Sheet1'!$B$2:$B$8</c:f>
              <c:strCache>
                <c:ptCount val="7"/>
                <c:pt idx="0">
                  <c:v>South Holland</c:v>
                </c:pt>
                <c:pt idx="1">
                  <c:v>Boston Borough</c:v>
                </c:pt>
                <c:pt idx="2">
                  <c:v>South Kesteven</c:v>
                </c:pt>
                <c:pt idx="3">
                  <c:v>East Lindsey</c:v>
                </c:pt>
                <c:pt idx="4">
                  <c:v>West Lindsey</c:v>
                </c:pt>
                <c:pt idx="5">
                  <c:v>Lincoln City</c:v>
                </c:pt>
                <c:pt idx="6">
                  <c:v>North Kesteven</c:v>
                </c:pt>
              </c:strCache>
            </c:strRef>
          </c:cat>
          <c:val>
            <c:numRef>
              <c:f>'Sheet1'!$D$2:$D$8</c:f>
              <c:numCache>
                <c:formatCode>0%</c:formatCode>
                <c:ptCount val="7"/>
                <c:pt idx="0">
                  <c:v>0.19</c:v>
                </c:pt>
                <c:pt idx="1">
                  <c:v>0.39</c:v>
                </c:pt>
                <c:pt idx="2">
                  <c:v>0.13</c:v>
                </c:pt>
                <c:pt idx="3">
                  <c:v>0.21</c:v>
                </c:pt>
                <c:pt idx="4">
                  <c:v>0.12</c:v>
                </c:pt>
                <c:pt idx="5">
                  <c:v>0.17</c:v>
                </c:pt>
                <c:pt idx="6">
                  <c:v>0.16</c:v>
                </c:pt>
              </c:numCache>
            </c:numRef>
          </c:val>
          <c:extLst>
            <c:ext xmlns:c16="http://schemas.microsoft.com/office/drawing/2014/chart" uri="{C3380CC4-5D6E-409C-BE32-E72D297353CC}">
              <c16:uniqueId val="{0000000F-1886-47F9-AA4A-35C219FD294A}"/>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15-1886-47F9-AA4A-35C219FD294A}"/>
              </c:ext>
            </c:extLst>
          </c:dPt>
          <c:dPt>
            <c:idx val="1"/>
            <c:invertIfNegative val="0"/>
            <c:bubble3D val="0"/>
            <c:spPr>
              <a:solidFill>
                <a:srgbClr val="BFBFBF"/>
              </a:solidFill>
            </c:spPr>
            <c:extLst>
              <c:ext xmlns:c16="http://schemas.microsoft.com/office/drawing/2014/chart" uri="{C3380CC4-5D6E-409C-BE32-E72D297353CC}">
                <c16:uniqueId val="{00000011-1886-47F9-AA4A-35C219FD294A}"/>
              </c:ext>
            </c:extLst>
          </c:dPt>
          <c:dPt>
            <c:idx val="2"/>
            <c:invertIfNegative val="0"/>
            <c:bubble3D val="0"/>
            <c:spPr>
              <a:solidFill>
                <a:srgbClr val="BFBFBF"/>
              </a:solidFill>
            </c:spPr>
            <c:extLst>
              <c:ext xmlns:c16="http://schemas.microsoft.com/office/drawing/2014/chart" uri="{C3380CC4-5D6E-409C-BE32-E72D297353CC}">
                <c16:uniqueId val="{00000013-1886-47F9-AA4A-35C219FD294A}"/>
              </c:ext>
            </c:extLst>
          </c:dPt>
          <c:dPt>
            <c:idx val="3"/>
            <c:invertIfNegative val="0"/>
            <c:bubble3D val="0"/>
            <c:extLst>
              <c:ext xmlns:c16="http://schemas.microsoft.com/office/drawing/2014/chart" uri="{C3380CC4-5D6E-409C-BE32-E72D297353CC}">
                <c16:uniqueId val="{00000016-1886-47F9-AA4A-35C219FD294A}"/>
              </c:ext>
            </c:extLst>
          </c:dPt>
          <c:dPt>
            <c:idx val="4"/>
            <c:invertIfNegative val="0"/>
            <c:bubble3D val="0"/>
            <c:extLst>
              <c:ext xmlns:c16="http://schemas.microsoft.com/office/drawing/2014/chart" uri="{C3380CC4-5D6E-409C-BE32-E72D297353CC}">
                <c16:uniqueId val="{00000017-1886-47F9-AA4A-35C219FD294A}"/>
              </c:ext>
            </c:extLst>
          </c:dPt>
          <c:dPt>
            <c:idx val="5"/>
            <c:invertIfNegative val="0"/>
            <c:bubble3D val="0"/>
            <c:extLst>
              <c:ext xmlns:c16="http://schemas.microsoft.com/office/drawing/2014/chart" uri="{C3380CC4-5D6E-409C-BE32-E72D297353CC}">
                <c16:uniqueId val="{00000018-1886-47F9-AA4A-35C219FD294A}"/>
              </c:ext>
            </c:extLst>
          </c:dPt>
          <c:dPt>
            <c:idx val="6"/>
            <c:invertIfNegative val="0"/>
            <c:bubble3D val="0"/>
            <c:extLst>
              <c:ext xmlns:c16="http://schemas.microsoft.com/office/drawing/2014/chart" uri="{C3380CC4-5D6E-409C-BE32-E72D297353CC}">
                <c16:uniqueId val="{00000019-1886-47F9-AA4A-35C219FD294A}"/>
              </c:ext>
            </c:extLst>
          </c:dPt>
          <c:dLbls>
            <c:dLbl>
              <c:idx val="0"/>
              <c:tx>
                <c:rich>
                  <a:bodyPr/>
                  <a:lstStyle/>
                  <a:p>
                    <a:pPr algn="ctr">
                      <a:defRPr/>
                    </a:pPr>
                    <a:r>
                      <a:rPr lang="en-US"/>
                      <a:t>58%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886-47F9-AA4A-35C219FD294A}"/>
                </c:ext>
              </c:extLst>
            </c:dLbl>
            <c:dLbl>
              <c:idx val="1"/>
              <c:tx>
                <c:rich>
                  <a:bodyPr/>
                  <a:lstStyle/>
                  <a:p>
                    <a:pPr algn="ctr">
                      <a:defRPr/>
                    </a:pPr>
                    <a:r>
                      <a:rPr lang="en-US"/>
                      <a:t>37%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886-47F9-AA4A-35C219FD294A}"/>
                </c:ext>
              </c:extLst>
            </c:dLbl>
            <c:dLbl>
              <c:idx val="2"/>
              <c:tx>
                <c:rich>
                  <a:bodyPr/>
                  <a:lstStyle/>
                  <a:p>
                    <a:pPr algn="ctr">
                      <a:defRPr/>
                    </a:pPr>
                    <a:r>
                      <a:rPr lang="en-US"/>
                      <a:t>60%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886-47F9-AA4A-35C219FD294A}"/>
                </c:ext>
              </c:extLst>
            </c:dLbl>
            <c:dLbl>
              <c:idx val="3"/>
              <c:tx>
                <c:rich>
                  <a:bodyPr/>
                  <a:lstStyle/>
                  <a:p>
                    <a:pPr algn="ctr">
                      <a:defRPr/>
                    </a:pPr>
                    <a:r>
                      <a:rPr lang="en-US"/>
                      <a:t>50%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886-47F9-AA4A-35C219FD294A}"/>
                </c:ext>
              </c:extLst>
            </c:dLbl>
            <c:dLbl>
              <c:idx val="4"/>
              <c:tx>
                <c:rich>
                  <a:bodyPr/>
                  <a:lstStyle/>
                  <a:p>
                    <a:pPr algn="ctr">
                      <a:defRPr/>
                    </a:pPr>
                    <a:r>
                      <a:rPr lang="en-US"/>
                      <a:t>56%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1886-47F9-AA4A-35C219FD294A}"/>
                </c:ext>
              </c:extLst>
            </c:dLbl>
            <c:dLbl>
              <c:idx val="5"/>
              <c:tx>
                <c:rich>
                  <a:bodyPr/>
                  <a:lstStyle/>
                  <a:p>
                    <a:pPr algn="ctr">
                      <a:defRPr/>
                    </a:pPr>
                    <a:r>
                      <a:rPr lang="en-US"/>
                      <a:t>49%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886-47F9-AA4A-35C219FD294A}"/>
                </c:ext>
              </c:extLst>
            </c:dLbl>
            <c:dLbl>
              <c:idx val="6"/>
              <c:tx>
                <c:rich>
                  <a:bodyPr/>
                  <a:lstStyle/>
                  <a:p>
                    <a:pPr algn="ctr">
                      <a:defRPr/>
                    </a:pPr>
                    <a:r>
                      <a:rPr lang="en-US"/>
                      <a:t>50%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886-47F9-AA4A-35C219FD294A}"/>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'Sheet1'!$B$2:$B$8</c:f>
              <c:strCache>
                <c:ptCount val="7"/>
                <c:pt idx="0">
                  <c:v>South Holland</c:v>
                </c:pt>
                <c:pt idx="1">
                  <c:v>Boston Borough</c:v>
                </c:pt>
                <c:pt idx="2">
                  <c:v>South Kesteven</c:v>
                </c:pt>
                <c:pt idx="3">
                  <c:v>East Lindsey</c:v>
                </c:pt>
                <c:pt idx="4">
                  <c:v>West Lindsey</c:v>
                </c:pt>
                <c:pt idx="5">
                  <c:v>Lincoln City</c:v>
                </c:pt>
                <c:pt idx="6">
                  <c:v>North Kesteven</c:v>
                </c:pt>
              </c:strCache>
            </c:strRef>
          </c:cat>
          <c:val>
            <c:numRef>
              <c:f>'Sheet1'!$E$2:$E$8</c:f>
              <c:numCache>
                <c:formatCode>0%</c:formatCode>
                <c:ptCount val="7"/>
                <c:pt idx="0">
                  <c:v>0.57999999999999996</c:v>
                </c:pt>
                <c:pt idx="1">
                  <c:v>0.37</c:v>
                </c:pt>
                <c:pt idx="2">
                  <c:v>0.6</c:v>
                </c:pt>
                <c:pt idx="3">
                  <c:v>0.5</c:v>
                </c:pt>
                <c:pt idx="4">
                  <c:v>0.56000000000000005</c:v>
                </c:pt>
                <c:pt idx="5">
                  <c:v>0.49</c:v>
                </c:pt>
                <c:pt idx="6">
                  <c:v>0.5</c:v>
                </c:pt>
              </c:numCache>
            </c:numRef>
          </c:val>
          <c:extLst>
            <c:ext xmlns:c16="http://schemas.microsoft.com/office/drawing/2014/chart" uri="{C3380CC4-5D6E-409C-BE32-E72D297353CC}">
              <c16:uniqueId val="{0000001A-1886-47F9-AA4A-35C219FD294A}"/>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layout>
        <c:manualLayout>
          <c:xMode val="edge"/>
          <c:yMode val="edge"/>
          <c:x val="0.40980504999485434"/>
          <c:y val="3.7031878144261038E-2"/>
          <c:w val="0.18038990001029134"/>
          <c:h val="5.113068350170389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Sheet1!$C$1</c:f>
              <c:strCache>
                <c:ptCount val="1"/>
                <c:pt idx="0">
                  <c:v>Yes</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38%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115-466B-AB6D-14D6084D740C}"/>
                </c:ext>
              </c:extLst>
            </c:dLbl>
            <c:dLbl>
              <c:idx val="1"/>
              <c:tx>
                <c:rich>
                  <a:bodyPr/>
                  <a:lstStyle/>
                  <a:p>
                    <a:pPr algn="ctr">
                      <a:defRPr>
                        <a:solidFill>
                          <a:schemeClr val="bg1"/>
                        </a:solidFill>
                      </a:defRPr>
                    </a:pPr>
                    <a:r>
                      <a:rPr lang="en-US">
                        <a:solidFill>
                          <a:schemeClr val="bg1"/>
                        </a:solidFill>
                      </a:rPr>
                      <a:t>44%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115-466B-AB6D-14D6084D740C}"/>
                </c:ext>
              </c:extLst>
            </c:dLbl>
            <c:dLbl>
              <c:idx val="2"/>
              <c:tx>
                <c:rich>
                  <a:bodyPr/>
                  <a:lstStyle/>
                  <a:p>
                    <a:pPr algn="ctr">
                      <a:defRPr b="1">
                        <a:solidFill>
                          <a:schemeClr val="bg1"/>
                        </a:solidFill>
                      </a:defRPr>
                    </a:pPr>
                    <a:r>
                      <a:rPr lang="en-US" b="1">
                        <a:solidFill>
                          <a:schemeClr val="bg1"/>
                        </a:solidFill>
                      </a:rPr>
                      <a:t>67%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15-466B-AB6D-14D6084D740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'Sheet1'!$B$2:$B$4</c:f>
              <c:strCache>
                <c:ptCount val="3"/>
                <c:pt idx="0">
                  <c:v>Reduced</c:v>
                </c:pt>
                <c:pt idx="1">
                  <c:v>Maintained</c:v>
                </c:pt>
                <c:pt idx="2">
                  <c:v>Increased</c:v>
                </c:pt>
              </c:strCache>
            </c:strRef>
          </c:cat>
          <c:val>
            <c:numRef>
              <c:f>'Sheet1'!$C$2:$C$4</c:f>
              <c:numCache>
                <c:formatCode>0%</c:formatCode>
                <c:ptCount val="3"/>
                <c:pt idx="0">
                  <c:v>0.38</c:v>
                </c:pt>
                <c:pt idx="1">
                  <c:v>0.44</c:v>
                </c:pt>
                <c:pt idx="2">
                  <c:v>0.67</c:v>
                </c:pt>
              </c:numCache>
            </c:numRef>
          </c:val>
          <c:extLst>
            <c:ext xmlns:c16="http://schemas.microsoft.com/office/drawing/2014/chart" uri="{C3380CC4-5D6E-409C-BE32-E72D297353CC}">
              <c16:uniqueId val="{00000003-3115-466B-AB6D-14D6084D740C}"/>
            </c:ext>
          </c:extLst>
        </c:ser>
        <c:ser>
          <c:idx val="1"/>
          <c:order val="1"/>
          <c:tx>
            <c:strRef>
              <c:f>Sheet1!$D$1</c:f>
              <c:strCache>
                <c:ptCount val="1"/>
                <c:pt idx="0">
                  <c:v>No</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49%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115-466B-AB6D-14D6084D740C}"/>
                </c:ext>
              </c:extLst>
            </c:dLbl>
            <c:dLbl>
              <c:idx val="1"/>
              <c:tx>
                <c:rich>
                  <a:bodyPr/>
                  <a:lstStyle/>
                  <a:p>
                    <a:pPr algn="ctr">
                      <a:defRPr>
                        <a:solidFill>
                          <a:schemeClr val="bg1"/>
                        </a:solidFill>
                      </a:defRPr>
                    </a:pPr>
                    <a:r>
                      <a:rPr lang="en-US">
                        <a:solidFill>
                          <a:schemeClr val="bg1"/>
                        </a:solidFill>
                      </a:rPr>
                      <a:t>40%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115-466B-AB6D-14D6084D740C}"/>
                </c:ext>
              </c:extLst>
            </c:dLbl>
            <c:dLbl>
              <c:idx val="2"/>
              <c:tx>
                <c:rich>
                  <a:bodyPr/>
                  <a:lstStyle/>
                  <a:p>
                    <a:pPr algn="ctr">
                      <a:defRPr>
                        <a:solidFill>
                          <a:schemeClr val="bg1"/>
                        </a:solidFill>
                      </a:defRPr>
                    </a:pPr>
                    <a:r>
                      <a:rPr lang="en-US">
                        <a:solidFill>
                          <a:schemeClr val="bg1"/>
                        </a:solidFill>
                      </a:rPr>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15-466B-AB6D-14D6084D740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'Sheet1'!$B$2:$B$4</c:f>
              <c:strCache>
                <c:ptCount val="3"/>
                <c:pt idx="0">
                  <c:v>Reduced</c:v>
                </c:pt>
                <c:pt idx="1">
                  <c:v>Maintained</c:v>
                </c:pt>
                <c:pt idx="2">
                  <c:v>Increased</c:v>
                </c:pt>
              </c:strCache>
            </c:strRef>
          </c:cat>
          <c:val>
            <c:numRef>
              <c:f>'Sheet1'!$D$2:$D$4</c:f>
              <c:numCache>
                <c:formatCode>0%</c:formatCode>
                <c:ptCount val="3"/>
                <c:pt idx="0">
                  <c:v>0.49</c:v>
                </c:pt>
                <c:pt idx="1">
                  <c:v>0.4</c:v>
                </c:pt>
                <c:pt idx="2">
                  <c:v>0.19</c:v>
                </c:pt>
              </c:numCache>
            </c:numRef>
          </c:val>
          <c:extLst>
            <c:ext xmlns:c16="http://schemas.microsoft.com/office/drawing/2014/chart" uri="{C3380CC4-5D6E-409C-BE32-E72D297353CC}">
              <c16:uniqueId val="{00000007-3115-466B-AB6D-14D6084D740C}"/>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D-3115-466B-AB6D-14D6084D740C}"/>
              </c:ext>
            </c:extLst>
          </c:dPt>
          <c:dPt>
            <c:idx val="1"/>
            <c:invertIfNegative val="0"/>
            <c:bubble3D val="0"/>
            <c:spPr>
              <a:solidFill>
                <a:srgbClr val="BFBFBF"/>
              </a:solidFill>
            </c:spPr>
            <c:extLst>
              <c:ext xmlns:c16="http://schemas.microsoft.com/office/drawing/2014/chart" uri="{C3380CC4-5D6E-409C-BE32-E72D297353CC}">
                <c16:uniqueId val="{00000009-3115-466B-AB6D-14D6084D740C}"/>
              </c:ext>
            </c:extLst>
          </c:dPt>
          <c:dPt>
            <c:idx val="2"/>
            <c:invertIfNegative val="0"/>
            <c:bubble3D val="0"/>
            <c:spPr>
              <a:solidFill>
                <a:srgbClr val="BFBFBF"/>
              </a:solidFill>
            </c:spPr>
            <c:extLst>
              <c:ext xmlns:c16="http://schemas.microsoft.com/office/drawing/2014/chart" uri="{C3380CC4-5D6E-409C-BE32-E72D297353CC}">
                <c16:uniqueId val="{0000000B-3115-466B-AB6D-14D6084D740C}"/>
              </c:ext>
            </c:extLst>
          </c:dPt>
          <c:dLbls>
            <c:dLbl>
              <c:idx val="0"/>
              <c:tx>
                <c:rich>
                  <a:bodyPr/>
                  <a:lstStyle/>
                  <a:p>
                    <a:pPr algn="ctr">
                      <a:defRPr/>
                    </a:pPr>
                    <a:r>
                      <a:rPr lang="en-US"/>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115-466B-AB6D-14D6084D740C}"/>
                </c:ext>
              </c:extLst>
            </c:dLbl>
            <c:dLbl>
              <c:idx val="1"/>
              <c:tx>
                <c:rich>
                  <a:bodyPr/>
                  <a:lstStyle/>
                  <a:p>
                    <a:pPr algn="ctr">
                      <a:defRPr/>
                    </a:pPr>
                    <a:r>
                      <a:rPr lang="en-US"/>
                      <a:t>16%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115-466B-AB6D-14D6084D740C}"/>
                </c:ext>
              </c:extLst>
            </c:dLbl>
            <c:dLbl>
              <c:idx val="2"/>
              <c:tx>
                <c:rich>
                  <a:bodyPr/>
                  <a:lstStyle/>
                  <a:p>
                    <a:pPr algn="ctr">
                      <a:defRPr/>
                    </a:pPr>
                    <a:r>
                      <a:rPr lang="en-US"/>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115-466B-AB6D-14D6084D740C}"/>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'Sheet1'!$B$2:$B$4</c:f>
              <c:strCache>
                <c:ptCount val="3"/>
                <c:pt idx="0">
                  <c:v>Reduced</c:v>
                </c:pt>
                <c:pt idx="1">
                  <c:v>Maintained</c:v>
                </c:pt>
                <c:pt idx="2">
                  <c:v>Increased</c:v>
                </c:pt>
              </c:strCache>
            </c:strRef>
          </c:cat>
          <c:val>
            <c:numRef>
              <c:f>'Sheet1'!$E$2:$E$4</c:f>
              <c:numCache>
                <c:formatCode>0%</c:formatCode>
                <c:ptCount val="3"/>
                <c:pt idx="0">
                  <c:v>0.13</c:v>
                </c:pt>
                <c:pt idx="1">
                  <c:v>0.16</c:v>
                </c:pt>
                <c:pt idx="2">
                  <c:v>0.14000000000000001</c:v>
                </c:pt>
              </c:numCache>
            </c:numRef>
          </c:val>
          <c:extLst>
            <c:ext xmlns:c16="http://schemas.microsoft.com/office/drawing/2014/chart" uri="{C3380CC4-5D6E-409C-BE32-E72D297353CC}">
              <c16:uniqueId val="{0000000E-3115-466B-AB6D-14D6084D740C}"/>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ax val="1"/>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Sheet1!$B$10:$H$11</c:f>
              <c:multiLvlStrCache>
                <c:ptCount val="7"/>
                <c:lvl>
                  <c:pt idx="0">
                    <c:v>Resource</c:v>
                  </c:pt>
                  <c:pt idx="1">
                    <c:v>On the beat</c:v>
                  </c:pt>
                  <c:pt idx="2">
                    <c:v>Public witnessing non-compliance</c:v>
                  </c:pt>
                  <c:pt idx="3">
                    <c:v>Reported but no action taken</c:v>
                  </c:pt>
                  <c:pt idx="4">
                    <c:v>Police seen ignoring rule breaking</c:v>
                  </c:pt>
                  <c:pt idx="5">
                    <c:v>New rules not enforced</c:v>
                  </c:pt>
                  <c:pt idx="6">
                    <c:v>Misc</c:v>
                  </c:pt>
                </c:lvl>
                <c:lvl>
                  <c:pt idx="0">
                    <c:v>Insufficient Police</c:v>
                  </c:pt>
                  <c:pt idx="2">
                    <c:v>No action taken</c:v>
                  </c:pt>
                  <c:pt idx="5">
                    <c:v>New rules not enforced</c:v>
                  </c:pt>
                  <c:pt idx="6">
                    <c:v>Misc</c:v>
                  </c:pt>
                </c:lvl>
              </c:multiLvlStrCache>
            </c:multiLvlStrRef>
          </c:cat>
          <c:val>
            <c:numRef>
              <c:f>Sheet1!$B$12:$H$12</c:f>
              <c:numCache>
                <c:formatCode>0%</c:formatCode>
                <c:ptCount val="7"/>
                <c:pt idx="0">
                  <c:v>0.12830188679245283</c:v>
                </c:pt>
                <c:pt idx="1">
                  <c:v>0.2339622641509434</c:v>
                </c:pt>
                <c:pt idx="2">
                  <c:v>0.23207547169811321</c:v>
                </c:pt>
                <c:pt idx="3">
                  <c:v>5.0943396226415097E-2</c:v>
                </c:pt>
                <c:pt idx="4">
                  <c:v>5.2830188679245285E-2</c:v>
                </c:pt>
                <c:pt idx="5">
                  <c:v>0.13018867924528302</c:v>
                </c:pt>
                <c:pt idx="6">
                  <c:v>0.17169811320754716</c:v>
                </c:pt>
              </c:numCache>
            </c:numRef>
          </c:val>
          <c:extLst>
            <c:ext xmlns:c16="http://schemas.microsoft.com/office/drawing/2014/chart" uri="{C3380CC4-5D6E-409C-BE32-E72D297353CC}">
              <c16:uniqueId val="{00000000-3E8F-44B3-93A9-9118C495F008}"/>
            </c:ext>
          </c:extLst>
        </c:ser>
        <c:dLbls>
          <c:dLblPos val="outEnd"/>
          <c:showLegendKey val="0"/>
          <c:showVal val="1"/>
          <c:showCatName val="0"/>
          <c:showSerName val="0"/>
          <c:showPercent val="0"/>
          <c:showBubbleSize val="0"/>
        </c:dLbls>
        <c:gapWidth val="182"/>
        <c:axId val="796074704"/>
        <c:axId val="796071376"/>
      </c:barChart>
      <c:catAx>
        <c:axId val="79607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796071376"/>
        <c:crosses val="autoZero"/>
        <c:auto val="1"/>
        <c:lblAlgn val="ctr"/>
        <c:lblOffset val="100"/>
        <c:noMultiLvlLbl val="0"/>
      </c:catAx>
      <c:valAx>
        <c:axId val="79607137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79607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2020/Aware</c:v>
                </c:pt>
              </c:strCache>
            </c:strRef>
          </c:tx>
          <c:spPr>
            <a:solidFill>
              <a:srgbClr val="00B05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strRef>
              <c:f>Sheet1!$B$2:$B$8</c:f>
              <c:strCache>
                <c:ptCount val="7"/>
                <c:pt idx="0">
                  <c:v>That the introduction of the PCC role replaced the Police Authority saving £170,000 per annum in Lincolnshire</c:v>
                </c:pt>
                <c:pt idx="1">
                  <c:v>That the Office of Police and Crime Commissioner receives funding to commission and oversee victim services for the county</c:v>
                </c:pt>
                <c:pt idx="2">
                  <c:v>That the PCC is responsible for holding and spending the total police budget</c:v>
                </c:pt>
                <c:pt idx="3">
                  <c:v>That the purpose of the PCC is to influence and provide a link to national policy on criminal justice, policing and victim support</c:v>
                </c:pt>
                <c:pt idx="4">
                  <c:v>That Marc Jones is the current Police &amp; Crime Commissioner for Lincolnshire</c:v>
                </c:pt>
                <c:pt idx="5">
                  <c:v>That the role of the PCC is to be the voice of the people and hold the police to account</c:v>
                </c:pt>
                <c:pt idx="6">
                  <c:v>The position of Lincolnshire Police &amp; Crime Commissioner (PCC)</c:v>
                </c:pt>
              </c:strCache>
            </c:strRef>
          </c:cat>
          <c:val>
            <c:numRef>
              <c:f>Sheet1!$C$2:$C$8</c:f>
              <c:numCache>
                <c:formatCode>0%</c:formatCode>
                <c:ptCount val="7"/>
                <c:pt idx="0">
                  <c:v>0.28999999999999998</c:v>
                </c:pt>
                <c:pt idx="1">
                  <c:v>0.4</c:v>
                </c:pt>
                <c:pt idx="2">
                  <c:v>0.61</c:v>
                </c:pt>
                <c:pt idx="3">
                  <c:v>0.64</c:v>
                </c:pt>
                <c:pt idx="4">
                  <c:v>0.7</c:v>
                </c:pt>
                <c:pt idx="5">
                  <c:v>0.74</c:v>
                </c:pt>
                <c:pt idx="6">
                  <c:v>0.82</c:v>
                </c:pt>
              </c:numCache>
            </c:numRef>
          </c:val>
          <c:extLst>
            <c:ext xmlns:c16="http://schemas.microsoft.com/office/drawing/2014/chart" uri="{C3380CC4-5D6E-409C-BE32-E72D297353CC}">
              <c16:uniqueId val="{00000007-7B7D-4500-9703-892ABA8112C8}"/>
            </c:ext>
          </c:extLst>
        </c:ser>
        <c:ser>
          <c:idx val="1"/>
          <c:order val="1"/>
          <c:tx>
            <c:strRef>
              <c:f>Sheet1!$D$1</c:f>
              <c:strCache>
                <c:ptCount val="1"/>
                <c:pt idx="0">
                  <c:v>2020/Unaware</c:v>
                </c:pt>
              </c:strCache>
            </c:strRef>
          </c:tx>
          <c:spPr>
            <a:solidFill>
              <a:srgbClr val="FF000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strRef>
              <c:f>Sheet1!$B$2:$B$8</c:f>
              <c:strCache>
                <c:ptCount val="7"/>
                <c:pt idx="0">
                  <c:v>That the introduction of the PCC role replaced the Police Authority saving £170,000 per annum in Lincolnshire</c:v>
                </c:pt>
                <c:pt idx="1">
                  <c:v>That the Office of Police and Crime Commissioner receives funding to commission and oversee victim services for the county</c:v>
                </c:pt>
                <c:pt idx="2">
                  <c:v>That the PCC is responsible for holding and spending the total police budget</c:v>
                </c:pt>
                <c:pt idx="3">
                  <c:v>That the purpose of the PCC is to influence and provide a link to national policy on criminal justice, policing and victim support</c:v>
                </c:pt>
                <c:pt idx="4">
                  <c:v>That Marc Jones is the current Police &amp; Crime Commissioner for Lincolnshire</c:v>
                </c:pt>
                <c:pt idx="5">
                  <c:v>That the role of the PCC is to be the voice of the people and hold the police to account</c:v>
                </c:pt>
                <c:pt idx="6">
                  <c:v>The position of Lincolnshire Police &amp; Crime Commissioner (PCC)</c:v>
                </c:pt>
              </c:strCache>
            </c:strRef>
          </c:cat>
          <c:val>
            <c:numRef>
              <c:f>Sheet1!$D$2:$D$8</c:f>
              <c:numCache>
                <c:formatCode>0%</c:formatCode>
                <c:ptCount val="7"/>
                <c:pt idx="0">
                  <c:v>0.64</c:v>
                </c:pt>
                <c:pt idx="1">
                  <c:v>0.53</c:v>
                </c:pt>
                <c:pt idx="2">
                  <c:v>0.34</c:v>
                </c:pt>
                <c:pt idx="3">
                  <c:v>0.31</c:v>
                </c:pt>
                <c:pt idx="4">
                  <c:v>0.28000000000000003</c:v>
                </c:pt>
                <c:pt idx="5">
                  <c:v>0.23</c:v>
                </c:pt>
                <c:pt idx="6">
                  <c:v>0.14000000000000001</c:v>
                </c:pt>
              </c:numCache>
            </c:numRef>
          </c:val>
          <c:extLst>
            <c:ext xmlns:c16="http://schemas.microsoft.com/office/drawing/2014/chart" uri="{C3380CC4-5D6E-409C-BE32-E72D297353CC}">
              <c16:uniqueId val="{0000000F-7B7D-4500-9703-892ABA8112C8}"/>
            </c:ext>
          </c:extLst>
        </c:ser>
        <c:ser>
          <c:idx val="2"/>
          <c:order val="2"/>
          <c:tx>
            <c:strRef>
              <c:f>Sheet1!$E$1</c:f>
              <c:strCache>
                <c:ptCount val="1"/>
                <c:pt idx="0">
                  <c:v>2020/Don't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15-7B7D-4500-9703-892ABA8112C8}"/>
              </c:ext>
            </c:extLst>
          </c:dPt>
          <c:dPt>
            <c:idx val="1"/>
            <c:invertIfNegative val="0"/>
            <c:bubble3D val="0"/>
            <c:spPr>
              <a:solidFill>
                <a:srgbClr val="BFBFBF"/>
              </a:solidFill>
            </c:spPr>
            <c:extLst>
              <c:ext xmlns:c16="http://schemas.microsoft.com/office/drawing/2014/chart" uri="{C3380CC4-5D6E-409C-BE32-E72D297353CC}">
                <c16:uniqueId val="{00000011-7B7D-4500-9703-892ABA8112C8}"/>
              </c:ext>
            </c:extLst>
          </c:dPt>
          <c:dPt>
            <c:idx val="2"/>
            <c:invertIfNegative val="0"/>
            <c:bubble3D val="0"/>
            <c:spPr>
              <a:solidFill>
                <a:srgbClr val="BFBFBF"/>
              </a:solidFill>
            </c:spPr>
            <c:extLst>
              <c:ext xmlns:c16="http://schemas.microsoft.com/office/drawing/2014/chart" uri="{C3380CC4-5D6E-409C-BE32-E72D297353CC}">
                <c16:uniqueId val="{00000013-7B7D-4500-9703-892ABA8112C8}"/>
              </c:ext>
            </c:extLst>
          </c:dPt>
          <c:dPt>
            <c:idx val="3"/>
            <c:invertIfNegative val="0"/>
            <c:bubble3D val="0"/>
            <c:extLst>
              <c:ext xmlns:c16="http://schemas.microsoft.com/office/drawing/2014/chart" uri="{C3380CC4-5D6E-409C-BE32-E72D297353CC}">
                <c16:uniqueId val="{00000016-7B7D-4500-9703-892ABA8112C8}"/>
              </c:ext>
            </c:extLst>
          </c:dPt>
          <c:dPt>
            <c:idx val="4"/>
            <c:invertIfNegative val="0"/>
            <c:bubble3D val="0"/>
            <c:extLst>
              <c:ext xmlns:c16="http://schemas.microsoft.com/office/drawing/2014/chart" uri="{C3380CC4-5D6E-409C-BE32-E72D297353CC}">
                <c16:uniqueId val="{00000017-7B7D-4500-9703-892ABA8112C8}"/>
              </c:ext>
            </c:extLst>
          </c:dPt>
          <c:dPt>
            <c:idx val="5"/>
            <c:invertIfNegative val="0"/>
            <c:bubble3D val="0"/>
            <c:extLst>
              <c:ext xmlns:c16="http://schemas.microsoft.com/office/drawing/2014/chart" uri="{C3380CC4-5D6E-409C-BE32-E72D297353CC}">
                <c16:uniqueId val="{00000018-7B7D-4500-9703-892ABA8112C8}"/>
              </c:ext>
            </c:extLst>
          </c:dPt>
          <c:dPt>
            <c:idx val="6"/>
            <c:invertIfNegative val="0"/>
            <c:bubble3D val="0"/>
            <c:extLst>
              <c:ext xmlns:c16="http://schemas.microsoft.com/office/drawing/2014/chart" uri="{C3380CC4-5D6E-409C-BE32-E72D297353CC}">
                <c16:uniqueId val="{00000019-7B7D-4500-9703-892ABA8112C8}"/>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strRef>
              <c:f>Sheet1!$B$2:$B$8</c:f>
              <c:strCache>
                <c:ptCount val="7"/>
                <c:pt idx="0">
                  <c:v>That the introduction of the PCC role replaced the Police Authority saving £170,000 per annum in Lincolnshire</c:v>
                </c:pt>
                <c:pt idx="1">
                  <c:v>That the Office of Police and Crime Commissioner receives funding to commission and oversee victim services for the county</c:v>
                </c:pt>
                <c:pt idx="2">
                  <c:v>That the PCC is responsible for holding and spending the total police budget</c:v>
                </c:pt>
                <c:pt idx="3">
                  <c:v>That the purpose of the PCC is to influence and provide a link to national policy on criminal justice, policing and victim support</c:v>
                </c:pt>
                <c:pt idx="4">
                  <c:v>That Marc Jones is the current Police &amp; Crime Commissioner for Lincolnshire</c:v>
                </c:pt>
                <c:pt idx="5">
                  <c:v>That the role of the PCC is to be the voice of the people and hold the police to account</c:v>
                </c:pt>
                <c:pt idx="6">
                  <c:v>The position of Lincolnshire Police &amp; Crime Commissioner (PCC)</c:v>
                </c:pt>
              </c:strCache>
            </c:strRef>
          </c:cat>
          <c:val>
            <c:numRef>
              <c:f>Sheet1!$E$2:$E$8</c:f>
              <c:numCache>
                <c:formatCode>0%</c:formatCode>
                <c:ptCount val="7"/>
                <c:pt idx="0">
                  <c:v>7.0000000000000007E-2</c:v>
                </c:pt>
                <c:pt idx="1">
                  <c:v>7.0000000000000007E-2</c:v>
                </c:pt>
                <c:pt idx="2">
                  <c:v>0.05</c:v>
                </c:pt>
                <c:pt idx="3">
                  <c:v>0.06</c:v>
                </c:pt>
                <c:pt idx="4">
                  <c:v>0.02</c:v>
                </c:pt>
                <c:pt idx="5">
                  <c:v>0.03</c:v>
                </c:pt>
                <c:pt idx="6">
                  <c:v>0.04</c:v>
                </c:pt>
              </c:numCache>
            </c:numRef>
          </c:val>
          <c:extLst>
            <c:ext xmlns:c16="http://schemas.microsoft.com/office/drawing/2014/chart" uri="{C3380CC4-5D6E-409C-BE32-E72D297353CC}">
              <c16:uniqueId val="{0000001A-7B7D-4500-9703-892ABA8112C8}"/>
            </c:ext>
          </c:extLst>
        </c:ser>
        <c:dLbls>
          <c:dLblPos val="ctr"/>
          <c:showLegendKey val="0"/>
          <c:showVal val="1"/>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Aware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76%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63-4FEE-BA7F-D96701A319A7}"/>
                </c:ext>
              </c:extLst>
            </c:dLbl>
            <c:dLbl>
              <c:idx val="1"/>
              <c:tx>
                <c:rich>
                  <a:bodyPr/>
                  <a:lstStyle/>
                  <a:p>
                    <a:pPr algn="ctr">
                      <a:defRPr>
                        <a:solidFill>
                          <a:schemeClr val="bg1"/>
                        </a:solidFill>
                      </a:defRPr>
                    </a:pPr>
                    <a:r>
                      <a:rPr lang="en-US">
                        <a:solidFill>
                          <a:schemeClr val="bg1"/>
                        </a:solidFill>
                      </a:rPr>
                      <a:t>77%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63-4FEE-BA7F-D96701A319A7}"/>
                </c:ext>
              </c:extLst>
            </c:dLbl>
            <c:dLbl>
              <c:idx val="2"/>
              <c:tx>
                <c:rich>
                  <a:bodyPr/>
                  <a:lstStyle/>
                  <a:p>
                    <a:pPr algn="ctr">
                      <a:defRPr>
                        <a:solidFill>
                          <a:schemeClr val="bg1"/>
                        </a:solidFill>
                      </a:defRPr>
                    </a:pPr>
                    <a:r>
                      <a:rPr lang="en-US">
                        <a:solidFill>
                          <a:schemeClr val="bg1"/>
                        </a:solidFill>
                      </a:rPr>
                      <a:t>78%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63-4FEE-BA7F-D96701A319A7}"/>
                </c:ext>
              </c:extLst>
            </c:dLbl>
            <c:dLbl>
              <c:idx val="3"/>
              <c:tx>
                <c:rich>
                  <a:bodyPr/>
                  <a:lstStyle/>
                  <a:p>
                    <a:pPr algn="ctr">
                      <a:defRPr>
                        <a:solidFill>
                          <a:schemeClr val="bg1"/>
                        </a:solidFill>
                      </a:defRPr>
                    </a:pPr>
                    <a:r>
                      <a:rPr lang="en-US">
                        <a:solidFill>
                          <a:schemeClr val="bg1"/>
                        </a:solidFill>
                      </a:rPr>
                      <a:t>82%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63-4FEE-BA7F-D96701A319A7}"/>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'Sheet1'!$C$2:$C$5</c:f>
              <c:numCache>
                <c:formatCode>0%</c:formatCode>
                <c:ptCount val="4"/>
                <c:pt idx="0">
                  <c:v>0.76</c:v>
                </c:pt>
                <c:pt idx="1">
                  <c:v>0.77</c:v>
                </c:pt>
                <c:pt idx="2">
                  <c:v>0.78</c:v>
                </c:pt>
                <c:pt idx="3">
                  <c:v>0.82</c:v>
                </c:pt>
              </c:numCache>
            </c:numRef>
          </c:val>
          <c:extLst>
            <c:ext xmlns:c16="http://schemas.microsoft.com/office/drawing/2014/chart" uri="{C3380CC4-5D6E-409C-BE32-E72D297353CC}">
              <c16:uniqueId val="{00000004-AA63-4FEE-BA7F-D96701A319A7}"/>
            </c:ext>
          </c:extLst>
        </c:ser>
        <c:ser>
          <c:idx val="1"/>
          <c:order val="1"/>
          <c:tx>
            <c:strRef>
              <c:f>Sheet1!$D$1</c:f>
              <c:strCache>
                <c:ptCount val="1"/>
                <c:pt idx="0">
                  <c:v>Unaware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19%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A63-4FEE-BA7F-D96701A319A7}"/>
                </c:ext>
              </c:extLst>
            </c:dLbl>
            <c:dLbl>
              <c:idx val="1"/>
              <c:tx>
                <c:rich>
                  <a:bodyPr/>
                  <a:lstStyle/>
                  <a:p>
                    <a:pPr algn="ctr">
                      <a:defRPr>
                        <a:solidFill>
                          <a:schemeClr val="bg1"/>
                        </a:solidFill>
                      </a:defRPr>
                    </a:pPr>
                    <a:r>
                      <a:rPr lang="en-US">
                        <a:solidFill>
                          <a:schemeClr val="bg1"/>
                        </a:solidFill>
                      </a:rPr>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63-4FEE-BA7F-D96701A319A7}"/>
                </c:ext>
              </c:extLst>
            </c:dLbl>
            <c:dLbl>
              <c:idx val="2"/>
              <c:tx>
                <c:rich>
                  <a:bodyPr/>
                  <a:lstStyle/>
                  <a:p>
                    <a:pPr algn="ctr">
                      <a:defRPr>
                        <a:solidFill>
                          <a:schemeClr val="bg1"/>
                        </a:solidFill>
                      </a:defRPr>
                    </a:pPr>
                    <a:r>
                      <a:rPr lang="en-US">
                        <a:solidFill>
                          <a:schemeClr val="bg1"/>
                        </a:solidFill>
                      </a:rPr>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63-4FEE-BA7F-D96701A319A7}"/>
                </c:ext>
              </c:extLst>
            </c:dLbl>
            <c:dLbl>
              <c:idx val="3"/>
              <c:tx>
                <c:rich>
                  <a:bodyPr/>
                  <a:lstStyle/>
                  <a:p>
                    <a:pPr algn="ctr">
                      <a:defRPr>
                        <a:solidFill>
                          <a:schemeClr val="bg1"/>
                        </a:solidFill>
                      </a:defRPr>
                    </a:pPr>
                    <a:r>
                      <a:rPr lang="en-US">
                        <a:solidFill>
                          <a:schemeClr val="bg1"/>
                        </a:solidFill>
                      </a:rPr>
                      <a:t>14%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A63-4FEE-BA7F-D96701A319A7}"/>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'Sheet1'!$D$2:$D$5</c:f>
              <c:numCache>
                <c:formatCode>0%</c:formatCode>
                <c:ptCount val="4"/>
                <c:pt idx="0">
                  <c:v>0.19</c:v>
                </c:pt>
                <c:pt idx="1">
                  <c:v>0.18</c:v>
                </c:pt>
                <c:pt idx="2">
                  <c:v>0.18</c:v>
                </c:pt>
                <c:pt idx="3">
                  <c:v>0.14000000000000001</c:v>
                </c:pt>
              </c:numCache>
            </c:numRef>
          </c:val>
          <c:extLst>
            <c:ext xmlns:c16="http://schemas.microsoft.com/office/drawing/2014/chart" uri="{C3380CC4-5D6E-409C-BE32-E72D297353CC}">
              <c16:uniqueId val="{00000009-AA63-4FEE-BA7F-D96701A319A7}"/>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F-AA63-4FEE-BA7F-D96701A319A7}"/>
              </c:ext>
            </c:extLst>
          </c:dPt>
          <c:dPt>
            <c:idx val="1"/>
            <c:invertIfNegative val="0"/>
            <c:bubble3D val="0"/>
            <c:spPr>
              <a:solidFill>
                <a:srgbClr val="BFBFBF"/>
              </a:solidFill>
            </c:spPr>
            <c:extLst>
              <c:ext xmlns:c16="http://schemas.microsoft.com/office/drawing/2014/chart" uri="{C3380CC4-5D6E-409C-BE32-E72D297353CC}">
                <c16:uniqueId val="{0000000B-AA63-4FEE-BA7F-D96701A319A7}"/>
              </c:ext>
            </c:extLst>
          </c:dPt>
          <c:dPt>
            <c:idx val="2"/>
            <c:invertIfNegative val="0"/>
            <c:bubble3D val="0"/>
            <c:spPr>
              <a:solidFill>
                <a:srgbClr val="BFBFBF"/>
              </a:solidFill>
            </c:spPr>
            <c:extLst>
              <c:ext xmlns:c16="http://schemas.microsoft.com/office/drawing/2014/chart" uri="{C3380CC4-5D6E-409C-BE32-E72D297353CC}">
                <c16:uniqueId val="{0000000D-AA63-4FEE-BA7F-D96701A319A7}"/>
              </c:ext>
            </c:extLst>
          </c:dPt>
          <c:dPt>
            <c:idx val="3"/>
            <c:invertIfNegative val="0"/>
            <c:bubble3D val="0"/>
            <c:extLst>
              <c:ext xmlns:c16="http://schemas.microsoft.com/office/drawing/2014/chart" uri="{C3380CC4-5D6E-409C-BE32-E72D297353CC}">
                <c16:uniqueId val="{00000010-AA63-4FEE-BA7F-D96701A319A7}"/>
              </c:ext>
            </c:extLst>
          </c:dPt>
          <c:dLbls>
            <c:dLbl>
              <c:idx val="0"/>
              <c:tx>
                <c:rich>
                  <a:bodyPr/>
                  <a:lstStyle/>
                  <a:p>
                    <a:pPr algn="ctr">
                      <a:defRPr/>
                    </a:pPr>
                    <a:r>
                      <a:rPr lang="en-US"/>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A63-4FEE-BA7F-D96701A319A7}"/>
                </c:ext>
              </c:extLst>
            </c:dLbl>
            <c:dLbl>
              <c:idx val="1"/>
              <c:tx>
                <c:rich>
                  <a:bodyPr/>
                  <a:lstStyle/>
                  <a:p>
                    <a:pPr algn="ctr">
                      <a:defRPr/>
                    </a:pPr>
                    <a:r>
                      <a:rPr lang="en-US"/>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A63-4FEE-BA7F-D96701A319A7}"/>
                </c:ext>
              </c:extLst>
            </c:dLbl>
            <c:dLbl>
              <c:idx val="2"/>
              <c:tx>
                <c:rich>
                  <a:bodyPr/>
                  <a:lstStyle/>
                  <a:p>
                    <a:pPr algn="ctr">
                      <a:defRPr/>
                    </a:pPr>
                    <a:r>
                      <a:rPr lang="en-US"/>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A63-4FEE-BA7F-D96701A319A7}"/>
                </c:ext>
              </c:extLst>
            </c:dLbl>
            <c:dLbl>
              <c:idx val="3"/>
              <c:tx>
                <c:rich>
                  <a:bodyPr/>
                  <a:lstStyle/>
                  <a:p>
                    <a:pPr algn="ctr">
                      <a:defRPr/>
                    </a:pPr>
                    <a:r>
                      <a:rPr lang="en-US"/>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A63-4FEE-BA7F-D96701A319A7}"/>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'Sheet1'!$E$2:$E$5</c:f>
              <c:numCache>
                <c:formatCode>0%</c:formatCode>
                <c:ptCount val="4"/>
                <c:pt idx="0">
                  <c:v>0.05</c:v>
                </c:pt>
                <c:pt idx="1">
                  <c:v>0.05</c:v>
                </c:pt>
                <c:pt idx="2">
                  <c:v>0.05</c:v>
                </c:pt>
                <c:pt idx="3">
                  <c:v>0.04</c:v>
                </c:pt>
              </c:numCache>
            </c:numRef>
          </c:val>
          <c:extLst>
            <c:ext xmlns:c16="http://schemas.microsoft.com/office/drawing/2014/chart" uri="{C3380CC4-5D6E-409C-BE32-E72D297353CC}">
              <c16:uniqueId val="{00000011-AA63-4FEE-BA7F-D96701A319A7}"/>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Aware</c:v>
                </c:pt>
              </c:strCache>
            </c:strRef>
          </c:tx>
          <c:spPr>
            <a:solidFill>
              <a:srgbClr val="00B050"/>
            </a:solidFill>
          </c:spPr>
          <c:invertIfNegative val="0"/>
          <c:dLbls>
            <c:dLbl>
              <c:idx val="0"/>
              <c:tx>
                <c:rich>
                  <a:bodyPr/>
                  <a:lstStyle/>
                  <a:p>
                    <a:pPr algn="ctr">
                      <a:defRPr>
                        <a:solidFill>
                          <a:schemeClr val="bg1"/>
                        </a:solidFill>
                      </a:defRPr>
                    </a:pPr>
                    <a:r>
                      <a:rPr lang="en-US">
                        <a:solidFill>
                          <a:schemeClr val="bg1"/>
                        </a:solidFill>
                      </a:rPr>
                      <a:t>55%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A6-45AE-92AE-1310683303AC}"/>
                </c:ext>
              </c:extLst>
            </c:dLbl>
            <c:dLbl>
              <c:idx val="1"/>
              <c:tx>
                <c:rich>
                  <a:bodyPr/>
                  <a:lstStyle/>
                  <a:p>
                    <a:pPr algn="ctr">
                      <a:defRPr>
                        <a:solidFill>
                          <a:schemeClr val="bg1"/>
                        </a:solidFill>
                      </a:defRPr>
                    </a:pPr>
                    <a:r>
                      <a:rPr lang="en-US">
                        <a:solidFill>
                          <a:schemeClr val="bg1"/>
                        </a:solidFill>
                      </a:rPr>
                      <a:t>62%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4A6-45AE-92AE-1310683303AC}"/>
                </c:ext>
              </c:extLst>
            </c:dLbl>
            <c:dLbl>
              <c:idx val="2"/>
              <c:tx>
                <c:rich>
                  <a:bodyPr/>
                  <a:lstStyle/>
                  <a:p>
                    <a:pPr algn="ctr">
                      <a:defRPr>
                        <a:solidFill>
                          <a:schemeClr val="bg1"/>
                        </a:solidFill>
                      </a:defRPr>
                    </a:pPr>
                    <a:r>
                      <a:rPr lang="en-US">
                        <a:solidFill>
                          <a:schemeClr val="bg1"/>
                        </a:solidFill>
                      </a:rPr>
                      <a:t>67%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A6-45AE-92AE-1310683303AC}"/>
                </c:ext>
              </c:extLst>
            </c:dLbl>
            <c:dLbl>
              <c:idx val="3"/>
              <c:tx>
                <c:rich>
                  <a:bodyPr/>
                  <a:lstStyle/>
                  <a:p>
                    <a:pPr algn="ctr">
                      <a:defRPr>
                        <a:solidFill>
                          <a:schemeClr val="bg1"/>
                        </a:solidFill>
                      </a:defRPr>
                    </a:pPr>
                    <a:r>
                      <a:rPr lang="en-US">
                        <a:solidFill>
                          <a:schemeClr val="bg1"/>
                        </a:solidFill>
                      </a:rPr>
                      <a:t>70%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A6-45AE-92AE-1310683303A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'Sheet1'!$C$2:$C$5</c:f>
              <c:numCache>
                <c:formatCode>0%</c:formatCode>
                <c:ptCount val="4"/>
                <c:pt idx="0">
                  <c:v>0.55000000000000004</c:v>
                </c:pt>
                <c:pt idx="1">
                  <c:v>0.62</c:v>
                </c:pt>
                <c:pt idx="2">
                  <c:v>0.67</c:v>
                </c:pt>
                <c:pt idx="3">
                  <c:v>0.7</c:v>
                </c:pt>
              </c:numCache>
            </c:numRef>
          </c:val>
          <c:extLst>
            <c:ext xmlns:c16="http://schemas.microsoft.com/office/drawing/2014/chart" uri="{C3380CC4-5D6E-409C-BE32-E72D297353CC}">
              <c16:uniqueId val="{00000004-A4A6-45AE-92AE-1310683303AC}"/>
            </c:ext>
          </c:extLst>
        </c:ser>
        <c:ser>
          <c:idx val="1"/>
          <c:order val="1"/>
          <c:tx>
            <c:strRef>
              <c:f>Sheet1!$D$1</c:f>
              <c:strCache>
                <c:ptCount val="1"/>
                <c:pt idx="0">
                  <c:v>Unaware</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41%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A6-45AE-92AE-1310683303AC}"/>
                </c:ext>
              </c:extLst>
            </c:dLbl>
            <c:dLbl>
              <c:idx val="1"/>
              <c:tx>
                <c:rich>
                  <a:bodyPr/>
                  <a:lstStyle/>
                  <a:p>
                    <a:pPr algn="ctr">
                      <a:defRPr>
                        <a:solidFill>
                          <a:schemeClr val="bg1"/>
                        </a:solidFill>
                      </a:defRPr>
                    </a:pPr>
                    <a:r>
                      <a:rPr lang="en-US">
                        <a:solidFill>
                          <a:schemeClr val="bg1"/>
                        </a:solidFill>
                      </a:rPr>
                      <a:t>33%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4A6-45AE-92AE-1310683303AC}"/>
                </c:ext>
              </c:extLst>
            </c:dLbl>
            <c:dLbl>
              <c:idx val="2"/>
              <c:tx>
                <c:rich>
                  <a:bodyPr/>
                  <a:lstStyle/>
                  <a:p>
                    <a:pPr algn="ctr">
                      <a:defRPr>
                        <a:solidFill>
                          <a:schemeClr val="bg1"/>
                        </a:solidFill>
                      </a:defRPr>
                    </a:pPr>
                    <a:r>
                      <a:rPr lang="en-US">
                        <a:solidFill>
                          <a:schemeClr val="bg1"/>
                        </a:solidFill>
                      </a:rPr>
                      <a:t>30%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4A6-45AE-92AE-1310683303AC}"/>
                </c:ext>
              </c:extLst>
            </c:dLbl>
            <c:dLbl>
              <c:idx val="3"/>
              <c:tx>
                <c:rich>
                  <a:bodyPr/>
                  <a:lstStyle/>
                  <a:p>
                    <a:pPr algn="ctr">
                      <a:defRPr>
                        <a:solidFill>
                          <a:schemeClr val="bg1"/>
                        </a:solidFill>
                      </a:defRPr>
                    </a:pPr>
                    <a:r>
                      <a:rPr lang="en-US">
                        <a:solidFill>
                          <a:schemeClr val="bg1"/>
                        </a:solidFill>
                      </a:rPr>
                      <a:t>28%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4A6-45AE-92AE-1310683303AC}"/>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'Sheet1'!$D$2:$D$5</c:f>
              <c:numCache>
                <c:formatCode>0%</c:formatCode>
                <c:ptCount val="4"/>
                <c:pt idx="0">
                  <c:v>0.41</c:v>
                </c:pt>
                <c:pt idx="1">
                  <c:v>0.33</c:v>
                </c:pt>
                <c:pt idx="2">
                  <c:v>0.3</c:v>
                </c:pt>
                <c:pt idx="3">
                  <c:v>0.28000000000000003</c:v>
                </c:pt>
              </c:numCache>
            </c:numRef>
          </c:val>
          <c:extLst>
            <c:ext xmlns:c16="http://schemas.microsoft.com/office/drawing/2014/chart" uri="{C3380CC4-5D6E-409C-BE32-E72D297353CC}">
              <c16:uniqueId val="{00000009-A4A6-45AE-92AE-1310683303AC}"/>
            </c:ext>
          </c:extLst>
        </c:ser>
        <c:ser>
          <c:idx val="2"/>
          <c:order val="2"/>
          <c:tx>
            <c:strRef>
              <c:f>Sheet1!$E$1</c:f>
              <c:strCache>
                <c:ptCount val="1"/>
                <c:pt idx="0">
                  <c:v>Don't know</c:v>
                </c:pt>
              </c:strCache>
            </c:strRef>
          </c:tx>
          <c:spPr>
            <a:solidFill>
              <a:srgbClr val="A5A5A5"/>
            </a:solidFill>
          </c:spPr>
          <c:invertIfNegative val="0"/>
          <c:dPt>
            <c:idx val="0"/>
            <c:invertIfNegative val="0"/>
            <c:bubble3D val="0"/>
            <c:spPr>
              <a:solidFill>
                <a:srgbClr val="BFBFBF"/>
              </a:solidFill>
            </c:spPr>
            <c:extLst>
              <c:ext xmlns:c16="http://schemas.microsoft.com/office/drawing/2014/chart" uri="{C3380CC4-5D6E-409C-BE32-E72D297353CC}">
                <c16:uniqueId val="{0000000F-A4A6-45AE-92AE-1310683303AC}"/>
              </c:ext>
            </c:extLst>
          </c:dPt>
          <c:dPt>
            <c:idx val="1"/>
            <c:invertIfNegative val="0"/>
            <c:bubble3D val="0"/>
            <c:spPr>
              <a:solidFill>
                <a:srgbClr val="BFBFBF"/>
              </a:solidFill>
            </c:spPr>
            <c:extLst>
              <c:ext xmlns:c16="http://schemas.microsoft.com/office/drawing/2014/chart" uri="{C3380CC4-5D6E-409C-BE32-E72D297353CC}">
                <c16:uniqueId val="{0000000B-A4A6-45AE-92AE-1310683303AC}"/>
              </c:ext>
            </c:extLst>
          </c:dPt>
          <c:dPt>
            <c:idx val="2"/>
            <c:invertIfNegative val="0"/>
            <c:bubble3D val="0"/>
            <c:spPr>
              <a:solidFill>
                <a:srgbClr val="BFBFBF"/>
              </a:solidFill>
            </c:spPr>
            <c:extLst>
              <c:ext xmlns:c16="http://schemas.microsoft.com/office/drawing/2014/chart" uri="{C3380CC4-5D6E-409C-BE32-E72D297353CC}">
                <c16:uniqueId val="{0000000D-A4A6-45AE-92AE-1310683303AC}"/>
              </c:ext>
            </c:extLst>
          </c:dPt>
          <c:dPt>
            <c:idx val="3"/>
            <c:invertIfNegative val="0"/>
            <c:bubble3D val="0"/>
            <c:extLst>
              <c:ext xmlns:c16="http://schemas.microsoft.com/office/drawing/2014/chart" uri="{C3380CC4-5D6E-409C-BE32-E72D297353CC}">
                <c16:uniqueId val="{00000010-A4A6-45AE-92AE-1310683303AC}"/>
              </c:ext>
            </c:extLst>
          </c:dPt>
          <c:dLbls>
            <c:dLbl>
              <c:idx val="0"/>
              <c:tx>
                <c:rich>
                  <a:bodyPr/>
                  <a:lstStyle/>
                  <a:p>
                    <a:pPr algn="ctr">
                      <a:defRPr/>
                    </a:pPr>
                    <a:r>
                      <a:rPr lang="en-US"/>
                      <a:t>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4A6-45AE-92AE-1310683303AC}"/>
                </c:ext>
              </c:extLst>
            </c:dLbl>
            <c:dLbl>
              <c:idx val="1"/>
              <c:tx>
                <c:rich>
                  <a:bodyPr/>
                  <a:lstStyle/>
                  <a:p>
                    <a:pPr algn="ctr">
                      <a:defRPr/>
                    </a:pPr>
                    <a:r>
                      <a:rPr lang="en-US"/>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4A6-45AE-92AE-1310683303AC}"/>
                </c:ext>
              </c:extLst>
            </c:dLbl>
            <c:dLbl>
              <c:idx val="2"/>
              <c:tx>
                <c:rich>
                  <a:bodyPr/>
                  <a:lstStyle/>
                  <a:p>
                    <a:pPr algn="ctr">
                      <a:defRPr/>
                    </a:pPr>
                    <a:r>
                      <a:rPr lang="en-US"/>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4A6-45AE-92AE-1310683303AC}"/>
                </c:ext>
              </c:extLst>
            </c:dLbl>
            <c:dLbl>
              <c:idx val="3"/>
              <c:tx>
                <c:rich>
                  <a:bodyPr/>
                  <a:lstStyle/>
                  <a:p>
                    <a:pPr algn="ctr">
                      <a:defRPr/>
                    </a:pPr>
                    <a:r>
                      <a:rPr lang="en-US"/>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4A6-45AE-92AE-1310683303AC}"/>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'Sheet1'!$B$2:$B$5</c:f>
              <c:strCache>
                <c:ptCount val="4"/>
                <c:pt idx="0">
                  <c:v>2017</c:v>
                </c:pt>
                <c:pt idx="1">
                  <c:v>2018</c:v>
                </c:pt>
                <c:pt idx="2">
                  <c:v>2019</c:v>
                </c:pt>
                <c:pt idx="3">
                  <c:v>2020</c:v>
                </c:pt>
              </c:strCache>
            </c:strRef>
          </c:cat>
          <c:val>
            <c:numRef>
              <c:f>'Sheet1'!$E$2:$E$5</c:f>
              <c:numCache>
                <c:formatCode>0%</c:formatCode>
                <c:ptCount val="4"/>
                <c:pt idx="0">
                  <c:v>0.04</c:v>
                </c:pt>
                <c:pt idx="1">
                  <c:v>0.05</c:v>
                </c:pt>
                <c:pt idx="2">
                  <c:v>0.03</c:v>
                </c:pt>
                <c:pt idx="3">
                  <c:v>0.02</c:v>
                </c:pt>
              </c:numCache>
            </c:numRef>
          </c:val>
          <c:extLst>
            <c:ext xmlns:c16="http://schemas.microsoft.com/office/drawing/2014/chart" uri="{C3380CC4-5D6E-409C-BE32-E72D297353CC}">
              <c16:uniqueId val="{00000011-A4A6-45AE-92AE-1310683303AC}"/>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Everyday</c:v>
                </c:pt>
              </c:strCache>
            </c:strRef>
          </c:tx>
          <c:spPr>
            <a:solidFill>
              <a:srgbClr val="00B050"/>
            </a:solidFill>
          </c:spPr>
          <c:invertIfNegative val="0"/>
          <c:dLbls>
            <c:dLbl>
              <c:idx val="0"/>
              <c:tx>
                <c:rich>
                  <a:bodyPr/>
                  <a:lstStyle/>
                  <a:p>
                    <a:pPr algn="ctr">
                      <a:defRPr b="1">
                        <a:solidFill>
                          <a:schemeClr val="bg1"/>
                        </a:solidFill>
                      </a:defRPr>
                    </a:pPr>
                    <a:r>
                      <a:rPr lang="en-US" b="1">
                        <a:solidFill>
                          <a:schemeClr val="bg1"/>
                        </a:solidFill>
                      </a:rPr>
                      <a:t>50%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B3C-4ACE-8041-929CBE5FD1C1}"/>
                </c:ext>
              </c:extLst>
            </c:dLbl>
            <c:dLbl>
              <c:idx val="1"/>
              <c:tx>
                <c:rich>
                  <a:bodyPr/>
                  <a:lstStyle/>
                  <a:p>
                    <a:pPr algn="ctr">
                      <a:defRPr>
                        <a:solidFill>
                          <a:schemeClr val="bg1"/>
                        </a:solidFill>
                      </a:defRPr>
                    </a:pPr>
                    <a:r>
                      <a:rPr lang="en-US">
                        <a:solidFill>
                          <a:schemeClr val="bg1"/>
                        </a:solidFill>
                      </a:rPr>
                      <a:t>12%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B3C-4ACE-8041-929CBE5FD1C1}"/>
                </c:ext>
              </c:extLst>
            </c:dLbl>
            <c:dLbl>
              <c:idx val="2"/>
              <c:tx>
                <c:rich>
                  <a:bodyPr/>
                  <a:lstStyle/>
                  <a:p>
                    <a:pPr algn="ctr">
                      <a:defRPr>
                        <a:solidFill>
                          <a:schemeClr val="bg1"/>
                        </a:solidFill>
                      </a:defRPr>
                    </a:pPr>
                    <a:r>
                      <a:rPr lang="en-US">
                        <a:solidFill>
                          <a:schemeClr val="bg1"/>
                        </a:solidFill>
                      </a:rPr>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B3C-4ACE-8041-929CBE5FD1C1}"/>
                </c:ext>
              </c:extLst>
            </c:dLbl>
            <c:dLbl>
              <c:idx val="3"/>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B3C-4ACE-8041-929CBE5FD1C1}"/>
                </c:ext>
              </c:extLst>
            </c:dLbl>
            <c:dLbl>
              <c:idx val="4"/>
              <c:tx>
                <c:rich>
                  <a:bodyPr/>
                  <a:lstStyle/>
                  <a:p>
                    <a:pPr algn="ctr">
                      <a:defRPr>
                        <a:solidFill>
                          <a:schemeClr val="bg1"/>
                        </a:solidFill>
                      </a:defRPr>
                    </a:pPr>
                    <a:r>
                      <a:rPr lang="en-US">
                        <a:solidFill>
                          <a:schemeClr val="bg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B3C-4ACE-8041-929CBE5FD1C1}"/>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'Sheet1'!$C$2:$C$6</c:f>
              <c:numCache>
                <c:formatCode>0%</c:formatCode>
                <c:ptCount val="5"/>
                <c:pt idx="0">
                  <c:v>0.5</c:v>
                </c:pt>
                <c:pt idx="1">
                  <c:v>0.12</c:v>
                </c:pt>
                <c:pt idx="2">
                  <c:v>0.03</c:v>
                </c:pt>
                <c:pt idx="3">
                  <c:v>0.05</c:v>
                </c:pt>
                <c:pt idx="4">
                  <c:v>0.02</c:v>
                </c:pt>
              </c:numCache>
            </c:numRef>
          </c:val>
          <c:extLst>
            <c:ext xmlns:c16="http://schemas.microsoft.com/office/drawing/2014/chart" uri="{C3380CC4-5D6E-409C-BE32-E72D297353CC}">
              <c16:uniqueId val="{00000005-6B3C-4ACE-8041-929CBE5FD1C1}"/>
            </c:ext>
          </c:extLst>
        </c:ser>
        <c:ser>
          <c:idx val="1"/>
          <c:order val="1"/>
          <c:tx>
            <c:strRef>
              <c:f>Sheet1!$D$1</c:f>
              <c:strCache>
                <c:ptCount val="1"/>
                <c:pt idx="0">
                  <c:v>Most days</c:v>
                </c:pt>
              </c:strCache>
            </c:strRef>
          </c:tx>
          <c:spPr>
            <a:solidFill>
              <a:srgbClr val="92D050"/>
            </a:solidFill>
          </c:spPr>
          <c:invertIfNegative val="0"/>
          <c:dLbls>
            <c:dLbl>
              <c:idx val="0"/>
              <c:tx>
                <c:rich>
                  <a:bodyPr/>
                  <a:lstStyle/>
                  <a:p>
                    <a:pPr algn="ctr">
                      <a:defRPr/>
                    </a:pPr>
                    <a:r>
                      <a:rPr lang="en-US"/>
                      <a:t>18%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B3C-4ACE-8041-929CBE5FD1C1}"/>
                </c:ext>
              </c:extLst>
            </c:dLbl>
            <c:dLbl>
              <c:idx val="1"/>
              <c:tx>
                <c:rich>
                  <a:bodyPr/>
                  <a:lstStyle/>
                  <a:p>
                    <a:pPr algn="ctr">
                      <a:defRPr/>
                    </a:pPr>
                    <a:r>
                      <a:rPr lang="en-US"/>
                      <a:t>7%</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B3C-4ACE-8041-929CBE5FD1C1}"/>
                </c:ext>
              </c:extLst>
            </c:dLbl>
            <c:dLbl>
              <c:idx val="2"/>
              <c:tx>
                <c:rich>
                  <a:bodyPr/>
                  <a:lstStyle/>
                  <a:p>
                    <a:pPr algn="ctr">
                      <a:defRPr/>
                    </a:pPr>
                    <a:r>
                      <a:rPr lang="en-US"/>
                      <a:t>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B3C-4ACE-8041-929CBE5FD1C1}"/>
                </c:ext>
              </c:extLst>
            </c:dLbl>
            <c:dLbl>
              <c:idx val="3"/>
              <c:tx>
                <c:rich>
                  <a:bodyPr/>
                  <a:lstStyle/>
                  <a:p>
                    <a:pPr algn="ctr">
                      <a:defRPr/>
                    </a:pPr>
                    <a:r>
                      <a:rPr lang="en-US"/>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B3C-4ACE-8041-929CBE5FD1C1}"/>
                </c:ext>
              </c:extLst>
            </c:dLbl>
            <c:dLbl>
              <c:idx val="4"/>
              <c:tx>
                <c:rich>
                  <a:bodyPr/>
                  <a:lstStyle/>
                  <a:p>
                    <a:pPr algn="ctr">
                      <a:defRPr/>
                    </a:pPr>
                    <a:r>
                      <a:rPr lang="en-US"/>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6B3C-4ACE-8041-929CBE5FD1C1}"/>
                </c:ext>
              </c:extLst>
            </c:dLbl>
            <c:spPr>
              <a:noFill/>
              <a:ln w="31875">
                <a:noFill/>
                <a:round/>
              </a:ln>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'Sheet1'!$D$2:$D$6</c:f>
              <c:numCache>
                <c:formatCode>0%</c:formatCode>
                <c:ptCount val="5"/>
                <c:pt idx="0">
                  <c:v>0.18</c:v>
                </c:pt>
                <c:pt idx="1">
                  <c:v>7.0000000000000007E-2</c:v>
                </c:pt>
                <c:pt idx="2">
                  <c:v>0.03</c:v>
                </c:pt>
                <c:pt idx="3">
                  <c:v>0.09</c:v>
                </c:pt>
                <c:pt idx="4">
                  <c:v>0.06</c:v>
                </c:pt>
              </c:numCache>
            </c:numRef>
          </c:val>
          <c:extLst>
            <c:ext xmlns:c16="http://schemas.microsoft.com/office/drawing/2014/chart" uri="{C3380CC4-5D6E-409C-BE32-E72D297353CC}">
              <c16:uniqueId val="{0000000B-6B3C-4ACE-8041-929CBE5FD1C1}"/>
            </c:ext>
          </c:extLst>
        </c:ser>
        <c:ser>
          <c:idx val="2"/>
          <c:order val="2"/>
          <c:tx>
            <c:strRef>
              <c:f>Sheet1!$E$1</c:f>
              <c:strCache>
                <c:ptCount val="1"/>
                <c:pt idx="0">
                  <c:v>Every week</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11-6B3C-4ACE-8041-929CBE5FD1C1}"/>
              </c:ext>
            </c:extLst>
          </c:dPt>
          <c:dPt>
            <c:idx val="1"/>
            <c:invertIfNegative val="0"/>
            <c:bubble3D val="0"/>
            <c:extLst>
              <c:ext xmlns:c16="http://schemas.microsoft.com/office/drawing/2014/chart" uri="{C3380CC4-5D6E-409C-BE32-E72D297353CC}">
                <c16:uniqueId val="{0000000D-6B3C-4ACE-8041-929CBE5FD1C1}"/>
              </c:ext>
            </c:extLst>
          </c:dPt>
          <c:dPt>
            <c:idx val="2"/>
            <c:invertIfNegative val="0"/>
            <c:bubble3D val="0"/>
            <c:extLst>
              <c:ext xmlns:c16="http://schemas.microsoft.com/office/drawing/2014/chart" uri="{C3380CC4-5D6E-409C-BE32-E72D297353CC}">
                <c16:uniqueId val="{0000000F-6B3C-4ACE-8041-929CBE5FD1C1}"/>
              </c:ext>
            </c:extLst>
          </c:dPt>
          <c:dPt>
            <c:idx val="3"/>
            <c:invertIfNegative val="0"/>
            <c:bubble3D val="0"/>
            <c:extLst>
              <c:ext xmlns:c16="http://schemas.microsoft.com/office/drawing/2014/chart" uri="{C3380CC4-5D6E-409C-BE32-E72D297353CC}">
                <c16:uniqueId val="{00000012-6B3C-4ACE-8041-929CBE5FD1C1}"/>
              </c:ext>
            </c:extLst>
          </c:dPt>
          <c:dPt>
            <c:idx val="4"/>
            <c:invertIfNegative val="0"/>
            <c:bubble3D val="0"/>
            <c:extLst>
              <c:ext xmlns:c16="http://schemas.microsoft.com/office/drawing/2014/chart" uri="{C3380CC4-5D6E-409C-BE32-E72D297353CC}">
                <c16:uniqueId val="{00000013-6B3C-4ACE-8041-929CBE5FD1C1}"/>
              </c:ext>
            </c:extLst>
          </c:dPt>
          <c:dLbls>
            <c:dLbl>
              <c:idx val="0"/>
              <c:tx>
                <c:rich>
                  <a:bodyPr/>
                  <a:lstStyle/>
                  <a:p>
                    <a:pPr algn="ctr">
                      <a:defRPr/>
                    </a:pPr>
                    <a:r>
                      <a:rPr lang="en-US"/>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6B3C-4ACE-8041-929CBE5FD1C1}"/>
                </c:ext>
              </c:extLst>
            </c:dLbl>
            <c:dLbl>
              <c:idx val="1"/>
              <c:tx>
                <c:rich>
                  <a:bodyPr/>
                  <a:lstStyle/>
                  <a:p>
                    <a:pPr algn="ctr">
                      <a:defRPr/>
                    </a:pPr>
                    <a:r>
                      <a:rPr lang="en-US"/>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6B3C-4ACE-8041-929CBE5FD1C1}"/>
                </c:ext>
              </c:extLst>
            </c:dLbl>
            <c:dLbl>
              <c:idx val="2"/>
              <c:tx>
                <c:rich>
                  <a:bodyPr/>
                  <a:lstStyle/>
                  <a:p>
                    <a:pPr algn="ctr">
                      <a:defRPr/>
                    </a:pPr>
                    <a:r>
                      <a:rPr lang="en-US"/>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6B3C-4ACE-8041-929CBE5FD1C1}"/>
                </c:ext>
              </c:extLst>
            </c:dLbl>
            <c:dLbl>
              <c:idx val="3"/>
              <c:tx>
                <c:rich>
                  <a:bodyPr/>
                  <a:lstStyle/>
                  <a:p>
                    <a:pPr algn="ctr">
                      <a:defRPr/>
                    </a:pPr>
                    <a:r>
                      <a:rPr lang="en-US"/>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B3C-4ACE-8041-929CBE5FD1C1}"/>
                </c:ext>
              </c:extLst>
            </c:dLbl>
            <c:dLbl>
              <c:idx val="4"/>
              <c:tx>
                <c:rich>
                  <a:bodyPr/>
                  <a:lstStyle/>
                  <a:p>
                    <a:pPr algn="ctr">
                      <a:defRPr/>
                    </a:pPr>
                    <a:r>
                      <a:rPr lang="en-US"/>
                      <a:t>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6B3C-4ACE-8041-929CBE5FD1C1}"/>
                </c:ext>
              </c:extLst>
            </c:dLbl>
            <c:spPr>
              <a:noFill/>
              <a:ln>
                <a:noFill/>
              </a:ln>
              <a:effectLst/>
            </c:sp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'Sheet1'!$E$2:$E$6</c:f>
              <c:numCache>
                <c:formatCode>0%</c:formatCode>
                <c:ptCount val="5"/>
                <c:pt idx="0">
                  <c:v>0.06</c:v>
                </c:pt>
                <c:pt idx="1">
                  <c:v>0.05</c:v>
                </c:pt>
                <c:pt idx="2">
                  <c:v>0.06</c:v>
                </c:pt>
                <c:pt idx="3">
                  <c:v>0.08</c:v>
                </c:pt>
                <c:pt idx="4">
                  <c:v>0.09</c:v>
                </c:pt>
              </c:numCache>
            </c:numRef>
          </c:val>
          <c:extLst>
            <c:ext xmlns:c16="http://schemas.microsoft.com/office/drawing/2014/chart" uri="{C3380CC4-5D6E-409C-BE32-E72D297353CC}">
              <c16:uniqueId val="{00000014-6B3C-4ACE-8041-929CBE5FD1C1}"/>
            </c:ext>
          </c:extLst>
        </c:ser>
        <c:ser>
          <c:idx val="3"/>
          <c:order val="3"/>
          <c:tx>
            <c:strRef>
              <c:f>Sheet1!$F$1</c:f>
              <c:strCache>
                <c:ptCount val="1"/>
                <c:pt idx="0">
                  <c:v>Every month</c:v>
                </c:pt>
              </c:strCache>
            </c:strRef>
          </c:tx>
          <c:spPr>
            <a:solidFill>
              <a:schemeClr val="accent6">
                <a:lumMod val="60000"/>
                <a:lumOff val="40000"/>
              </a:schemeClr>
            </a:solidFill>
          </c:spPr>
          <c:invertIfNegative val="0"/>
          <c:dLbls>
            <c:dLbl>
              <c:idx val="0"/>
              <c:tx>
                <c:rich>
                  <a:bodyPr/>
                  <a:lstStyle/>
                  <a:p>
                    <a:pPr algn="ctr">
                      <a:defRPr>
                        <a:solidFill>
                          <a:schemeClr val="tx1"/>
                        </a:solidFill>
                      </a:defRPr>
                    </a:pPr>
                    <a:r>
                      <a:rPr lang="en-US">
                        <a:solidFill>
                          <a:schemeClr val="tx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6B3C-4ACE-8041-929CBE5FD1C1}"/>
                </c:ext>
              </c:extLst>
            </c:dLbl>
            <c:dLbl>
              <c:idx val="1"/>
              <c:tx>
                <c:rich>
                  <a:bodyPr/>
                  <a:lstStyle/>
                  <a:p>
                    <a:pPr algn="ctr">
                      <a:defRPr>
                        <a:solidFill>
                          <a:schemeClr val="tx1"/>
                        </a:solidFill>
                      </a:defRPr>
                    </a:pPr>
                    <a:r>
                      <a:rPr lang="en-US">
                        <a:solidFill>
                          <a:schemeClr val="tx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6B3C-4ACE-8041-929CBE5FD1C1}"/>
                </c:ext>
              </c:extLst>
            </c:dLbl>
            <c:dLbl>
              <c:idx val="2"/>
              <c:tx>
                <c:rich>
                  <a:bodyPr/>
                  <a:lstStyle/>
                  <a:p>
                    <a:pPr algn="ctr">
                      <a:defRPr>
                        <a:solidFill>
                          <a:schemeClr val="tx1"/>
                        </a:solidFill>
                      </a:defRPr>
                    </a:pPr>
                    <a:r>
                      <a:rPr lang="en-US">
                        <a:solidFill>
                          <a:schemeClr val="tx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6B3C-4ACE-8041-929CBE5FD1C1}"/>
                </c:ext>
              </c:extLst>
            </c:dLbl>
            <c:dLbl>
              <c:idx val="3"/>
              <c:tx>
                <c:rich>
                  <a:bodyPr/>
                  <a:lstStyle/>
                  <a:p>
                    <a:pPr algn="ctr">
                      <a:defRPr>
                        <a:solidFill>
                          <a:schemeClr val="tx1"/>
                        </a:solidFill>
                      </a:defRPr>
                    </a:pPr>
                    <a:r>
                      <a:rPr lang="en-US">
                        <a:solidFill>
                          <a:schemeClr val="tx1"/>
                        </a:solidFill>
                      </a:rPr>
                      <a:t>2%</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6B3C-4ACE-8041-929CBE5FD1C1}"/>
                </c:ext>
              </c:extLst>
            </c:dLbl>
            <c:dLbl>
              <c:idx val="4"/>
              <c:tx>
                <c:rich>
                  <a:bodyPr/>
                  <a:lstStyle/>
                  <a:p>
                    <a:pPr algn="ctr">
                      <a:defRPr>
                        <a:solidFill>
                          <a:schemeClr val="tx1"/>
                        </a:solidFill>
                      </a:defRPr>
                    </a:pPr>
                    <a:r>
                      <a:rPr lang="en-US">
                        <a:solidFill>
                          <a:schemeClr val="tx1"/>
                        </a:solidFill>
                      </a:rPr>
                      <a:t>8%</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6B3C-4ACE-8041-929CBE5FD1C1}"/>
                </c:ext>
              </c:extLst>
            </c:dLbl>
            <c:spPr>
              <a:noFill/>
              <a:ln w="31875">
                <a:noFill/>
                <a:round/>
              </a:ln>
            </c:spPr>
            <c:txPr>
              <a:bodyPr/>
              <a:lstStyle/>
              <a:p>
                <a:pPr>
                  <a:defRPr>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'Sheet1'!$F$2:$F$6</c:f>
              <c:numCache>
                <c:formatCode>0%</c:formatCode>
                <c:ptCount val="5"/>
                <c:pt idx="0">
                  <c:v>0.02</c:v>
                </c:pt>
                <c:pt idx="1">
                  <c:v>0.02</c:v>
                </c:pt>
                <c:pt idx="2">
                  <c:v>0.05</c:v>
                </c:pt>
                <c:pt idx="3">
                  <c:v>0.02</c:v>
                </c:pt>
                <c:pt idx="4">
                  <c:v>0.08</c:v>
                </c:pt>
              </c:numCache>
            </c:numRef>
          </c:val>
          <c:extLst>
            <c:ext xmlns:c16="http://schemas.microsoft.com/office/drawing/2014/chart" uri="{C3380CC4-5D6E-409C-BE32-E72D297353CC}">
              <c16:uniqueId val="{0000001A-6B3C-4ACE-8041-929CBE5FD1C1}"/>
            </c:ext>
          </c:extLst>
        </c:ser>
        <c:ser>
          <c:idx val="4"/>
          <c:order val="4"/>
          <c:tx>
            <c:strRef>
              <c:f>Sheet1!$G$1</c:f>
              <c:strCache>
                <c:ptCount val="1"/>
                <c:pt idx="0">
                  <c:v>Less frequently</c:v>
                </c:pt>
              </c:strCache>
            </c:strRef>
          </c:tx>
          <c:spPr>
            <a:solidFill>
              <a:schemeClr val="accent6">
                <a:lumMod val="75000"/>
              </a:schemeClr>
            </a:solidFill>
          </c:spPr>
          <c:invertIfNegative val="0"/>
          <c:dLbls>
            <c:dLbl>
              <c:idx val="0"/>
              <c:tx>
                <c:rich>
                  <a:bodyPr/>
                  <a:lstStyle/>
                  <a:p>
                    <a:pPr algn="ctr">
                      <a:defRPr>
                        <a:solidFill>
                          <a:schemeClr val="bg1"/>
                        </a:solidFill>
                      </a:defRPr>
                    </a:pPr>
                    <a:r>
                      <a:rPr lang="en-US">
                        <a:solidFill>
                          <a:schemeClr val="bg1"/>
                        </a:solidFill>
                      </a:rPr>
                      <a:t>5%</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6B3C-4ACE-8041-929CBE5FD1C1}"/>
                </c:ext>
              </c:extLst>
            </c:dLbl>
            <c:dLbl>
              <c:idx val="1"/>
              <c:tx>
                <c:rich>
                  <a:bodyPr/>
                  <a:lstStyle/>
                  <a:p>
                    <a:pPr algn="ctr">
                      <a:defRPr>
                        <a:solidFill>
                          <a:schemeClr val="bg1"/>
                        </a:solidFill>
                      </a:defRPr>
                    </a:pPr>
                    <a:r>
                      <a:rPr lang="en-US">
                        <a:solidFill>
                          <a:schemeClr val="bg1"/>
                        </a:solidFill>
                      </a:rPr>
                      <a:t>10%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6B3C-4ACE-8041-929CBE5FD1C1}"/>
                </c:ext>
              </c:extLst>
            </c:dLbl>
            <c:dLbl>
              <c:idx val="2"/>
              <c:tx>
                <c:rich>
                  <a:bodyPr/>
                  <a:lstStyle/>
                  <a:p>
                    <a:pPr algn="ctr">
                      <a:defRPr>
                        <a:solidFill>
                          <a:schemeClr val="bg1"/>
                        </a:solidFill>
                      </a:defRPr>
                    </a:pPr>
                    <a:r>
                      <a:rPr lang="en-US">
                        <a:solidFill>
                          <a:schemeClr val="bg1"/>
                        </a:solidFill>
                      </a:rPr>
                      <a:t>13%</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6B3C-4ACE-8041-929CBE5FD1C1}"/>
                </c:ext>
              </c:extLst>
            </c:dLbl>
            <c:dLbl>
              <c:idx val="3"/>
              <c:tx>
                <c:rich>
                  <a:bodyPr/>
                  <a:lstStyle/>
                  <a:p>
                    <a:pPr algn="ctr">
                      <a:defRPr>
                        <a:solidFill>
                          <a:schemeClr val="bg1"/>
                        </a:solidFill>
                      </a:defRPr>
                    </a:pPr>
                    <a:r>
                      <a:rPr lang="en-US">
                        <a:solidFill>
                          <a:schemeClr val="bg1"/>
                        </a:solidFill>
                      </a:rPr>
                      <a:t>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6B3C-4ACE-8041-929CBE5FD1C1}"/>
                </c:ext>
              </c:extLst>
            </c:dLbl>
            <c:dLbl>
              <c:idx val="4"/>
              <c:tx>
                <c:rich>
                  <a:bodyPr/>
                  <a:lstStyle/>
                  <a:p>
                    <a:pPr algn="ctr">
                      <a:defRPr>
                        <a:solidFill>
                          <a:schemeClr val="bg1"/>
                        </a:solidFill>
                      </a:defRPr>
                    </a:pPr>
                    <a:r>
                      <a:rPr lang="en-US">
                        <a:solidFill>
                          <a:schemeClr val="bg1"/>
                        </a:solidFill>
                      </a:rPr>
                      <a:t>16%</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6B3C-4ACE-8041-929CBE5FD1C1}"/>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'Sheet1'!$G$2:$G$6</c:f>
              <c:numCache>
                <c:formatCode>0%</c:formatCode>
                <c:ptCount val="5"/>
                <c:pt idx="0">
                  <c:v>0.05</c:v>
                </c:pt>
                <c:pt idx="1">
                  <c:v>0.1</c:v>
                </c:pt>
                <c:pt idx="2">
                  <c:v>0.13</c:v>
                </c:pt>
                <c:pt idx="3">
                  <c:v>0.06</c:v>
                </c:pt>
                <c:pt idx="4">
                  <c:v>0.16</c:v>
                </c:pt>
              </c:numCache>
            </c:numRef>
          </c:val>
          <c:extLst>
            <c:ext xmlns:c16="http://schemas.microsoft.com/office/drawing/2014/chart" uri="{C3380CC4-5D6E-409C-BE32-E72D297353CC}">
              <c16:uniqueId val="{00000020-6B3C-4ACE-8041-929CBE5FD1C1}"/>
            </c:ext>
          </c:extLst>
        </c:ser>
        <c:ser>
          <c:idx val="5"/>
          <c:order val="5"/>
          <c:tx>
            <c:strRef>
              <c:f>Sheet1!$H$1</c:f>
              <c:strCache>
                <c:ptCount val="1"/>
                <c:pt idx="0">
                  <c:v>Never</c:v>
                </c:pt>
              </c:strCache>
            </c:strRef>
          </c:tx>
          <c:spPr>
            <a:solidFill>
              <a:srgbClr val="FF0000"/>
            </a:solidFill>
          </c:spPr>
          <c:invertIfNegative val="0"/>
          <c:dLbls>
            <c:dLbl>
              <c:idx val="0"/>
              <c:tx>
                <c:rich>
                  <a:bodyPr/>
                  <a:lstStyle/>
                  <a:p>
                    <a:pPr algn="ctr">
                      <a:defRPr>
                        <a:solidFill>
                          <a:schemeClr val="bg1"/>
                        </a:solidFill>
                      </a:defRPr>
                    </a:pPr>
                    <a:r>
                      <a:rPr lang="en-US">
                        <a:solidFill>
                          <a:schemeClr val="bg1"/>
                        </a:solidFill>
                      </a:rPr>
                      <a:t>20%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6B3C-4ACE-8041-929CBE5FD1C1}"/>
                </c:ext>
              </c:extLst>
            </c:dLbl>
            <c:dLbl>
              <c:idx val="1"/>
              <c:tx>
                <c:rich>
                  <a:bodyPr/>
                  <a:lstStyle/>
                  <a:p>
                    <a:pPr algn="ctr">
                      <a:defRPr>
                        <a:solidFill>
                          <a:schemeClr val="bg1"/>
                        </a:solidFill>
                      </a:defRPr>
                    </a:pPr>
                    <a:r>
                      <a:rPr lang="en-US">
                        <a:solidFill>
                          <a:schemeClr val="bg1"/>
                        </a:solidFill>
                      </a:rPr>
                      <a:t>64%</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6B3C-4ACE-8041-929CBE5FD1C1}"/>
                </c:ext>
              </c:extLst>
            </c:dLbl>
            <c:dLbl>
              <c:idx val="2"/>
              <c:tx>
                <c:rich>
                  <a:bodyPr/>
                  <a:lstStyle/>
                  <a:p>
                    <a:pPr algn="ctr">
                      <a:defRPr>
                        <a:solidFill>
                          <a:schemeClr val="bg1"/>
                        </a:solidFill>
                      </a:defRPr>
                    </a:pPr>
                    <a:r>
                      <a:rPr lang="en-US">
                        <a:solidFill>
                          <a:schemeClr val="bg1"/>
                        </a:solidFill>
                      </a:rPr>
                      <a:t>71%</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6B3C-4ACE-8041-929CBE5FD1C1}"/>
                </c:ext>
              </c:extLst>
            </c:dLbl>
            <c:dLbl>
              <c:idx val="3"/>
              <c:tx>
                <c:rich>
                  <a:bodyPr/>
                  <a:lstStyle/>
                  <a:p>
                    <a:pPr algn="ctr">
                      <a:defRPr>
                        <a:solidFill>
                          <a:schemeClr val="bg1"/>
                        </a:solidFill>
                      </a:defRPr>
                    </a:pPr>
                    <a:r>
                      <a:rPr lang="en-US">
                        <a:solidFill>
                          <a:schemeClr val="bg1"/>
                        </a:solidFill>
                      </a:rPr>
                      <a:t>70%</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6B3C-4ACE-8041-929CBE5FD1C1}"/>
                </c:ext>
              </c:extLst>
            </c:dLbl>
            <c:dLbl>
              <c:idx val="4"/>
              <c:tx>
                <c:rich>
                  <a:bodyPr/>
                  <a:lstStyle/>
                  <a:p>
                    <a:pPr algn="ctr">
                      <a:defRPr>
                        <a:solidFill>
                          <a:schemeClr val="bg1"/>
                        </a:solidFill>
                      </a:defRPr>
                    </a:pPr>
                    <a:r>
                      <a:rPr lang="en-US">
                        <a:solidFill>
                          <a:schemeClr val="bg1"/>
                        </a:solidFill>
                      </a:rPr>
                      <a:t>59%</a:t>
                    </a:r>
                  </a:p>
                </c:rich>
              </c:tx>
              <c:spPr>
                <a:noFill/>
                <a:ln>
                  <a:noFill/>
                  <a:round/>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6B3C-4ACE-8041-929CBE5FD1C1}"/>
                </c:ext>
              </c:extLst>
            </c:dLbl>
            <c:spPr>
              <a:noFill/>
              <a:ln w="31875">
                <a:noFill/>
                <a:round/>
              </a:ln>
            </c:spPr>
            <c:txPr>
              <a:bodyPr/>
              <a:lstStyle/>
              <a:p>
                <a:pPr>
                  <a:defRPr>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c:spPr>
                </c15:leaderLines>
              </c:ext>
            </c:extLst>
          </c:dLbls>
          <c:cat>
            <c:strRef>
              <c:f>'Sheet1'!$B$2:$B$6</c:f>
              <c:strCache>
                <c:ptCount val="5"/>
                <c:pt idx="0">
                  <c:v>Facebook</c:v>
                </c:pt>
                <c:pt idx="1">
                  <c:v>Twitter</c:v>
                </c:pt>
                <c:pt idx="2">
                  <c:v>Linkedin</c:v>
                </c:pt>
                <c:pt idx="3">
                  <c:v>Next Door</c:v>
                </c:pt>
                <c:pt idx="4">
                  <c:v>Lincs Alert</c:v>
                </c:pt>
              </c:strCache>
            </c:strRef>
          </c:cat>
          <c:val>
            <c:numRef>
              <c:f>'Sheet1'!$H$2:$H$6</c:f>
              <c:numCache>
                <c:formatCode>0%</c:formatCode>
                <c:ptCount val="5"/>
                <c:pt idx="0">
                  <c:v>0.2</c:v>
                </c:pt>
                <c:pt idx="1">
                  <c:v>0.64</c:v>
                </c:pt>
                <c:pt idx="2">
                  <c:v>0.71</c:v>
                </c:pt>
                <c:pt idx="3">
                  <c:v>0.7</c:v>
                </c:pt>
                <c:pt idx="4">
                  <c:v>0.59</c:v>
                </c:pt>
              </c:numCache>
            </c:numRef>
          </c:val>
          <c:extLst>
            <c:ext xmlns:c16="http://schemas.microsoft.com/office/drawing/2014/chart" uri="{C3380CC4-5D6E-409C-BE32-E72D297353CC}">
              <c16:uniqueId val="{00000026-6B3C-4ACE-8041-929CBE5FD1C1}"/>
            </c:ext>
          </c:extLst>
        </c:ser>
        <c:dLbls>
          <c:showLegendKey val="0"/>
          <c:showVal val="0"/>
          <c:showCatName val="0"/>
          <c:showSerName val="0"/>
          <c:showPercent val="0"/>
          <c:showBubbleSize val="0"/>
        </c:dLbls>
        <c:gapWidth val="100"/>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Column %</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3165056"/>
        <c:crosses val="autoZero"/>
        <c:crossBetween val="between"/>
      </c:valAx>
      <c:spPr>
        <a:noFill/>
        <a:ln>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ABC1</c:v>
                </c:pt>
              </c:strCache>
            </c:strRef>
          </c:tx>
          <c:spPr>
            <a:solidFill>
              <a:schemeClr val="accent4"/>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Sheet1!$C$2:$C$5</c:f>
              <c:numCache>
                <c:formatCode>0%</c:formatCode>
                <c:ptCount val="3"/>
                <c:pt idx="0">
                  <c:v>0.01</c:v>
                </c:pt>
                <c:pt idx="1">
                  <c:v>0.1</c:v>
                </c:pt>
                <c:pt idx="2">
                  <c:v>0.89</c:v>
                </c:pt>
              </c:numCache>
            </c:numRef>
          </c:val>
          <c:extLst>
            <c:ext xmlns:c16="http://schemas.microsoft.com/office/drawing/2014/chart" uri="{C3380CC4-5D6E-409C-BE32-E72D297353CC}">
              <c16:uniqueId val="{00000002-CE13-4A3C-B14F-B92BBD25CCDD}"/>
            </c:ext>
          </c:extLst>
        </c:ser>
        <c:ser>
          <c:idx val="1"/>
          <c:order val="1"/>
          <c:tx>
            <c:strRef>
              <c:f>Sheet1!$D$1</c:f>
              <c:strCache>
                <c:ptCount val="1"/>
                <c:pt idx="0">
                  <c:v>C2DE</c:v>
                </c:pt>
              </c:strCache>
            </c:strRef>
          </c:tx>
          <c:spPr>
            <a:solidFill>
              <a:schemeClr val="bg2">
                <a:lumMod val="75000"/>
              </a:schemeClr>
            </a:solidFill>
            <a:effectLst>
              <a:outerShdw blurRad="50800" dist="38100" dir="2700000" algn="tl" rotWithShape="0">
                <a:srgbClr val="000000">
                  <a:alpha val="40000"/>
                </a:srgbClr>
              </a:outerShdw>
            </a:effectLst>
          </c:spPr>
          <c:invertIfNegative val="0"/>
          <c:dLbls>
            <c:spPr>
              <a:noFill/>
              <a:ln w="31909">
                <a:noFill/>
              </a:ln>
            </c:spPr>
            <c:showLegendKey val="0"/>
            <c:showVal val="1"/>
            <c:showCatName val="0"/>
            <c:showSerName val="0"/>
            <c:showPercent val="0"/>
            <c:showBubbleSize val="0"/>
            <c:showLeaderLines val="0"/>
            <c:extLst xmlns:mc="http://schemas.openxmlformats.org/markup-compatibility/2006" xmlns:c14="http://schemas.microsoft.com/office/drawing/2007/8/2/chart">
              <c:ext xmlns:c15="http://schemas.microsoft.com/office/drawing/2012/chart" uri="{CE6537A1-D6FC-4f65-9D91-7224C49458BB}">
                <c15:showLeaderLines val="0"/>
              </c:ext>
            </c:extLst>
          </c:dLbls>
          <c:cat>
            <c:strRef>
              <c:f>Sheet1!$B$2:$B$5</c:f>
              <c:strCache>
                <c:ptCount val="3"/>
                <c:pt idx="0">
                  <c:v>Reduced</c:v>
                </c:pt>
                <c:pt idx="1">
                  <c:v>Maintained</c:v>
                </c:pt>
                <c:pt idx="2">
                  <c:v>Increased</c:v>
                </c:pt>
              </c:strCache>
            </c:strRef>
          </c:cat>
          <c:val>
            <c:numRef>
              <c:f>Sheet1!$D$2:$D$5</c:f>
              <c:numCache>
                <c:formatCode>0%</c:formatCode>
                <c:ptCount val="3"/>
                <c:pt idx="0">
                  <c:v>0.02</c:v>
                </c:pt>
                <c:pt idx="1">
                  <c:v>0.1</c:v>
                </c:pt>
                <c:pt idx="2">
                  <c:v>0.88</c:v>
                </c:pt>
              </c:numCache>
            </c:numRef>
          </c:val>
          <c:extLst>
            <c:ext xmlns:c16="http://schemas.microsoft.com/office/drawing/2014/chart" uri="{C3380CC4-5D6E-409C-BE32-E72D297353CC}">
              <c16:uniqueId val="{00000005-CE13-4A3C-B14F-B92BBD25CCDD}"/>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layout>
        <c:manualLayout>
          <c:xMode val="edge"/>
          <c:yMode val="edge"/>
          <c:x val="0.41910399396348952"/>
          <c:y val="0.11128549549043888"/>
          <c:w val="0.1617920120730211"/>
          <c:h val="6.8353545422315309E-2"/>
        </c:manualLayout>
      </c:layou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'Media Channel Useage 2020 '!$A$3</c:f>
              <c:strCache>
                <c:ptCount val="1"/>
                <c:pt idx="0">
                  <c:v>Everyday</c:v>
                </c:pt>
              </c:strCache>
            </c:strRef>
          </c:tx>
          <c:spPr>
            <a:solidFill>
              <a:srgbClr val="00B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'!$B$3:$K$3</c:f>
              <c:numCache>
                <c:formatCode>0%</c:formatCode>
                <c:ptCount val="10"/>
                <c:pt idx="0">
                  <c:v>0.59916201117318435</c:v>
                </c:pt>
                <c:pt idx="1">
                  <c:v>0.42731018246027075</c:v>
                </c:pt>
                <c:pt idx="2">
                  <c:v>0.10824022346368715</c:v>
                </c:pt>
                <c:pt idx="3">
                  <c:v>0.13655091230135374</c:v>
                </c:pt>
                <c:pt idx="4">
                  <c:v>1.4664804469273743E-2</c:v>
                </c:pt>
                <c:pt idx="5">
                  <c:v>3.5314891112419068E-2</c:v>
                </c:pt>
                <c:pt idx="6">
                  <c:v>5.0977653631284918E-2</c:v>
                </c:pt>
                <c:pt idx="7">
                  <c:v>4.3555032371983521E-2</c:v>
                </c:pt>
                <c:pt idx="8">
                  <c:v>1.6759776536312849E-2</c:v>
                </c:pt>
                <c:pt idx="9">
                  <c:v>2.4720423778693348E-2</c:v>
                </c:pt>
              </c:numCache>
            </c:numRef>
          </c:val>
          <c:extLst>
            <c:ext xmlns:c16="http://schemas.microsoft.com/office/drawing/2014/chart" uri="{C3380CC4-5D6E-409C-BE32-E72D297353CC}">
              <c16:uniqueId val="{00000005-6B3C-4ACE-8041-929CBE5FD1C1}"/>
            </c:ext>
          </c:extLst>
        </c:ser>
        <c:ser>
          <c:idx val="1"/>
          <c:order val="1"/>
          <c:tx>
            <c:strRef>
              <c:f>'Media Channel Useage 2020 '!$A$4</c:f>
              <c:strCache>
                <c:ptCount val="1"/>
                <c:pt idx="0">
                  <c:v>Most days</c:v>
                </c:pt>
              </c:strCache>
            </c:strRef>
          </c:tx>
          <c:spPr>
            <a:solidFill>
              <a:srgbClr val="92D05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'!$B$4:$K$4</c:f>
              <c:numCache>
                <c:formatCode>0%</c:formatCode>
                <c:ptCount val="10"/>
                <c:pt idx="0">
                  <c:v>0.17527932960893855</c:v>
                </c:pt>
                <c:pt idx="1">
                  <c:v>0.17657445556209536</c:v>
                </c:pt>
                <c:pt idx="2">
                  <c:v>6.9832402234636867E-2</c:v>
                </c:pt>
                <c:pt idx="3">
                  <c:v>6.7686874632136546E-2</c:v>
                </c:pt>
                <c:pt idx="4">
                  <c:v>2.094972067039106E-2</c:v>
                </c:pt>
                <c:pt idx="5">
                  <c:v>3.1783402001177165E-2</c:v>
                </c:pt>
                <c:pt idx="6">
                  <c:v>0.10684357541899442</c:v>
                </c:pt>
                <c:pt idx="7">
                  <c:v>8.7698646262507354E-2</c:v>
                </c:pt>
                <c:pt idx="8">
                  <c:v>5.5167597765363126E-2</c:v>
                </c:pt>
                <c:pt idx="9">
                  <c:v>6.1801059446733371E-2</c:v>
                </c:pt>
              </c:numCache>
            </c:numRef>
          </c:val>
          <c:extLst>
            <c:ext xmlns:c16="http://schemas.microsoft.com/office/drawing/2014/chart" uri="{C3380CC4-5D6E-409C-BE32-E72D297353CC}">
              <c16:uniqueId val="{0000000B-6B3C-4ACE-8041-929CBE5FD1C1}"/>
            </c:ext>
          </c:extLst>
        </c:ser>
        <c:ser>
          <c:idx val="2"/>
          <c:order val="2"/>
          <c:tx>
            <c:strRef>
              <c:f>'Media Channel Useage 2020 '!$A$5</c:f>
              <c:strCache>
                <c:ptCount val="1"/>
                <c:pt idx="0">
                  <c:v>Every week</c:v>
                </c:pt>
              </c:strCache>
            </c:strRef>
          </c:tx>
          <c:spPr>
            <a:solidFill>
              <a:schemeClr val="accent3">
                <a:lumMod val="60000"/>
                <a:lumOff val="40000"/>
              </a:schemeClr>
            </a:solidFill>
          </c:spPr>
          <c:invertIfNegative val="0"/>
          <c:dPt>
            <c:idx val="0"/>
            <c:invertIfNegative val="0"/>
            <c:bubble3D val="0"/>
            <c:extLst>
              <c:ext xmlns:c16="http://schemas.microsoft.com/office/drawing/2014/chart" uri="{C3380CC4-5D6E-409C-BE32-E72D297353CC}">
                <c16:uniqueId val="{00000011-6B3C-4ACE-8041-929CBE5FD1C1}"/>
              </c:ext>
            </c:extLst>
          </c:dPt>
          <c:dPt>
            <c:idx val="1"/>
            <c:invertIfNegative val="0"/>
            <c:bubble3D val="0"/>
            <c:extLst>
              <c:ext xmlns:c16="http://schemas.microsoft.com/office/drawing/2014/chart" uri="{C3380CC4-5D6E-409C-BE32-E72D297353CC}">
                <c16:uniqueId val="{0000000D-6B3C-4ACE-8041-929CBE5FD1C1}"/>
              </c:ext>
            </c:extLst>
          </c:dPt>
          <c:dPt>
            <c:idx val="2"/>
            <c:invertIfNegative val="0"/>
            <c:bubble3D val="0"/>
            <c:extLst>
              <c:ext xmlns:c16="http://schemas.microsoft.com/office/drawing/2014/chart" uri="{C3380CC4-5D6E-409C-BE32-E72D297353CC}">
                <c16:uniqueId val="{0000000F-6B3C-4ACE-8041-929CBE5FD1C1}"/>
              </c:ext>
            </c:extLst>
          </c:dPt>
          <c:dPt>
            <c:idx val="3"/>
            <c:invertIfNegative val="0"/>
            <c:bubble3D val="0"/>
            <c:extLst>
              <c:ext xmlns:c16="http://schemas.microsoft.com/office/drawing/2014/chart" uri="{C3380CC4-5D6E-409C-BE32-E72D297353CC}">
                <c16:uniqueId val="{00000012-6B3C-4ACE-8041-929CBE5FD1C1}"/>
              </c:ext>
            </c:extLst>
          </c:dPt>
          <c:dPt>
            <c:idx val="4"/>
            <c:invertIfNegative val="0"/>
            <c:bubble3D val="0"/>
            <c:extLst>
              <c:ext xmlns:c16="http://schemas.microsoft.com/office/drawing/2014/chart" uri="{C3380CC4-5D6E-409C-BE32-E72D297353CC}">
                <c16:uniqueId val="{00000013-6B3C-4ACE-8041-929CBE5FD1C1}"/>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'!$B$5:$K$5</c:f>
              <c:numCache>
                <c:formatCode>0%</c:formatCode>
                <c:ptCount val="10"/>
                <c:pt idx="0">
                  <c:v>4.1201117318435752E-2</c:v>
                </c:pt>
                <c:pt idx="1">
                  <c:v>7.0629782224838136E-2</c:v>
                </c:pt>
                <c:pt idx="2">
                  <c:v>5.3072625698324022E-2</c:v>
                </c:pt>
                <c:pt idx="3">
                  <c:v>5.1795173631547967E-2</c:v>
                </c:pt>
                <c:pt idx="4">
                  <c:v>4.8184357541899439E-2</c:v>
                </c:pt>
                <c:pt idx="5">
                  <c:v>7.6515597410241318E-2</c:v>
                </c:pt>
                <c:pt idx="6">
                  <c:v>8.6592178770949726E-2</c:v>
                </c:pt>
                <c:pt idx="7">
                  <c:v>7.3572689817539727E-2</c:v>
                </c:pt>
                <c:pt idx="8">
                  <c:v>8.1005586592178769E-2</c:v>
                </c:pt>
                <c:pt idx="9">
                  <c:v>9.4761624484991175E-2</c:v>
                </c:pt>
              </c:numCache>
            </c:numRef>
          </c:val>
          <c:extLst>
            <c:ext xmlns:c16="http://schemas.microsoft.com/office/drawing/2014/chart" uri="{C3380CC4-5D6E-409C-BE32-E72D297353CC}">
              <c16:uniqueId val="{00000014-6B3C-4ACE-8041-929CBE5FD1C1}"/>
            </c:ext>
          </c:extLst>
        </c:ser>
        <c:ser>
          <c:idx val="3"/>
          <c:order val="3"/>
          <c:tx>
            <c:strRef>
              <c:f>'Media Channel Useage 2020 '!$A$6</c:f>
              <c:strCache>
                <c:ptCount val="1"/>
                <c:pt idx="0">
                  <c:v>Every month</c:v>
                </c:pt>
              </c:strCache>
            </c:strRef>
          </c:tx>
          <c:spPr>
            <a:solidFill>
              <a:schemeClr val="accent6">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'!$B$6:$K$6</c:f>
              <c:numCache>
                <c:formatCode>0%</c:formatCode>
                <c:ptCount val="10"/>
                <c:pt idx="0">
                  <c:v>1.047486033519553E-2</c:v>
                </c:pt>
                <c:pt idx="1">
                  <c:v>2.177751618599176E-2</c:v>
                </c:pt>
                <c:pt idx="2">
                  <c:v>2.4441340782122904E-2</c:v>
                </c:pt>
                <c:pt idx="3">
                  <c:v>1.7657445556209534E-2</c:v>
                </c:pt>
                <c:pt idx="4">
                  <c:v>4.5391061452513967E-2</c:v>
                </c:pt>
                <c:pt idx="5">
                  <c:v>5.0029429075927015E-2</c:v>
                </c:pt>
                <c:pt idx="6">
                  <c:v>2.7932960893854747E-2</c:v>
                </c:pt>
                <c:pt idx="7">
                  <c:v>1.9423190111830489E-2</c:v>
                </c:pt>
                <c:pt idx="8">
                  <c:v>7.1229050279329603E-2</c:v>
                </c:pt>
                <c:pt idx="9">
                  <c:v>9.0052972336668632E-2</c:v>
                </c:pt>
              </c:numCache>
            </c:numRef>
          </c:val>
          <c:extLst>
            <c:ext xmlns:c16="http://schemas.microsoft.com/office/drawing/2014/chart" uri="{C3380CC4-5D6E-409C-BE32-E72D297353CC}">
              <c16:uniqueId val="{0000001A-6B3C-4ACE-8041-929CBE5FD1C1}"/>
            </c:ext>
          </c:extLst>
        </c:ser>
        <c:ser>
          <c:idx val="4"/>
          <c:order val="4"/>
          <c:tx>
            <c:strRef>
              <c:f>'Media Channel Useage 2020 '!$A$7</c:f>
              <c:strCache>
                <c:ptCount val="1"/>
                <c:pt idx="0">
                  <c:v>Less frequently</c:v>
                </c:pt>
              </c:strCache>
            </c:strRef>
          </c:tx>
          <c:spPr>
            <a:solidFill>
              <a:schemeClr val="accent6">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'!$B$7:$K$7</c:f>
              <c:numCache>
                <c:formatCode>0%</c:formatCode>
                <c:ptCount val="10"/>
                <c:pt idx="0">
                  <c:v>3.7709497206703912E-2</c:v>
                </c:pt>
                <c:pt idx="1">
                  <c:v>6.2389640965273691E-2</c:v>
                </c:pt>
                <c:pt idx="2">
                  <c:v>0.1005586592178771</c:v>
                </c:pt>
                <c:pt idx="3">
                  <c:v>9.2995879929370223E-2</c:v>
                </c:pt>
                <c:pt idx="4">
                  <c:v>0.13058659217877094</c:v>
                </c:pt>
                <c:pt idx="5">
                  <c:v>0.12124779281930548</c:v>
                </c:pt>
                <c:pt idx="6">
                  <c:v>5.8659217877094973E-2</c:v>
                </c:pt>
                <c:pt idx="7">
                  <c:v>6.1801059446733371E-2</c:v>
                </c:pt>
                <c:pt idx="8">
                  <c:v>0.16131284916201116</c:v>
                </c:pt>
                <c:pt idx="9">
                  <c:v>0.15597410241318421</c:v>
                </c:pt>
              </c:numCache>
            </c:numRef>
          </c:val>
          <c:extLst>
            <c:ext xmlns:c16="http://schemas.microsoft.com/office/drawing/2014/chart" uri="{C3380CC4-5D6E-409C-BE32-E72D297353CC}">
              <c16:uniqueId val="{00000020-6B3C-4ACE-8041-929CBE5FD1C1}"/>
            </c:ext>
          </c:extLst>
        </c:ser>
        <c:ser>
          <c:idx val="5"/>
          <c:order val="5"/>
          <c:tx>
            <c:strRef>
              <c:f>'Media Channel Useage 2020 '!$A$8</c:f>
              <c:strCache>
                <c:ptCount val="1"/>
                <c:pt idx="0">
                  <c:v>Never</c:v>
                </c:pt>
              </c:strCache>
            </c:strRef>
          </c:tx>
          <c:spPr>
            <a:solidFill>
              <a:srgbClr val="FF000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c:spPr>
                </c15:leaderLines>
              </c:ext>
            </c:extLst>
          </c:dLbls>
          <c:cat>
            <c:multiLvlStrRef>
              <c:f>'Media Channel Useage 2020 '!$B$1:$K$2</c:f>
              <c:multiLvlStrCache>
                <c:ptCount val="10"/>
                <c:lvl>
                  <c:pt idx="0">
                    <c:v>Female</c:v>
                  </c:pt>
                  <c:pt idx="1">
                    <c:v>Male</c:v>
                  </c:pt>
                  <c:pt idx="2">
                    <c:v>Female</c:v>
                  </c:pt>
                  <c:pt idx="3">
                    <c:v>Male</c:v>
                  </c:pt>
                  <c:pt idx="4">
                    <c:v>Female</c:v>
                  </c:pt>
                  <c:pt idx="5">
                    <c:v>Male</c:v>
                  </c:pt>
                  <c:pt idx="6">
                    <c:v>Female</c:v>
                  </c:pt>
                  <c:pt idx="7">
                    <c:v>Male</c:v>
                  </c:pt>
                  <c:pt idx="8">
                    <c:v>Female</c:v>
                  </c:pt>
                  <c:pt idx="9">
                    <c:v>Male</c:v>
                  </c:pt>
                </c:lvl>
                <c:lvl>
                  <c:pt idx="0">
                    <c:v>Facebook</c:v>
                  </c:pt>
                  <c:pt idx="2">
                    <c:v>Twitter</c:v>
                  </c:pt>
                  <c:pt idx="4">
                    <c:v>Linkedin</c:v>
                  </c:pt>
                  <c:pt idx="6">
                    <c:v>Next Door</c:v>
                  </c:pt>
                  <c:pt idx="8">
                    <c:v>Lincs Alert</c:v>
                  </c:pt>
                </c:lvl>
              </c:multiLvlStrCache>
            </c:multiLvlStrRef>
          </c:cat>
          <c:val>
            <c:numRef>
              <c:f>'Media Channel Useage 2020 '!$B$8:$K$8</c:f>
              <c:numCache>
                <c:formatCode>0%</c:formatCode>
                <c:ptCount val="10"/>
                <c:pt idx="0">
                  <c:v>0.13617318435754189</c:v>
                </c:pt>
                <c:pt idx="1">
                  <c:v>0.2413184226015303</c:v>
                </c:pt>
                <c:pt idx="2">
                  <c:v>0.6438547486033519</c:v>
                </c:pt>
                <c:pt idx="3">
                  <c:v>0.63331371394938196</c:v>
                </c:pt>
                <c:pt idx="4">
                  <c:v>0.74022346368715086</c:v>
                </c:pt>
                <c:pt idx="5">
                  <c:v>0.68510888758092992</c:v>
                </c:pt>
                <c:pt idx="6">
                  <c:v>0.66899441340782118</c:v>
                </c:pt>
                <c:pt idx="7">
                  <c:v>0.7139493819894055</c:v>
                </c:pt>
                <c:pt idx="8">
                  <c:v>0.61452513966480449</c:v>
                </c:pt>
                <c:pt idx="9">
                  <c:v>0.57268981753972925</c:v>
                </c:pt>
              </c:numCache>
            </c:numRef>
          </c:val>
          <c:extLst>
            <c:ext xmlns:c16="http://schemas.microsoft.com/office/drawing/2014/chart" uri="{C3380CC4-5D6E-409C-BE32-E72D297353CC}">
              <c16:uniqueId val="{00000026-6B3C-4ACE-8041-929CBE5FD1C1}"/>
            </c:ext>
          </c:extLst>
        </c:ser>
        <c:dLbls>
          <c:dLblPos val="ctr"/>
          <c:showLegendKey val="0"/>
          <c:showVal val="1"/>
          <c:showCatName val="0"/>
          <c:showSerName val="0"/>
          <c:showPercent val="0"/>
          <c:showBubbleSize val="0"/>
        </c:dLbls>
        <c:gapWidth val="51"/>
        <c:overlap val="100"/>
        <c:axId val="93165056"/>
        <c:axId val="93166592"/>
      </c:barChart>
      <c:catAx>
        <c:axId val="93165056"/>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6592"/>
        <c:crosses val="autoZero"/>
        <c:auto val="0"/>
        <c:lblAlgn val="ctr"/>
        <c:lblOffset val="100"/>
        <c:noMultiLvlLbl val="0"/>
      </c:catAx>
      <c:valAx>
        <c:axId val="93166592"/>
        <c:scaling>
          <c:orientation val="minMax"/>
          <c:min val="0"/>
        </c:scaling>
        <c:delete val="0"/>
        <c:axPos val="b"/>
        <c:title>
          <c:tx>
            <c:rich>
              <a:bodyPr/>
              <a:lstStyle/>
              <a:p>
                <a:pPr algn="ctr">
                  <a:defRPr/>
                </a:pPr>
                <a:r>
                  <a:rPr lang="en-GB"/>
                  <a:t>Title</a:t>
                </a:r>
              </a:p>
            </c:rich>
          </c:tx>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sz="1000" b="0" i="0" baseline="0">
                <a:latin typeface="Tahoma"/>
                <a:ea typeface="Tahoma"/>
                <a:cs typeface="Tahoma"/>
              </a:defRPr>
            </a:pPr>
            <a:endParaRPr lang="en-US"/>
          </a:p>
        </c:txPr>
        <c:crossAx val="93165056"/>
        <c:crosses val="autoZero"/>
        <c:crossBetween val="between"/>
      </c:valAx>
      <c:spPr>
        <a:noFill/>
        <a:ln>
          <a:noFill/>
          <a:round/>
        </a:ln>
      </c:spPr>
    </c:plotArea>
    <c:legend>
      <c:legendPos val="t"/>
      <c:overlay val="0"/>
      <c:spPr>
        <a:ln>
          <a:noFill/>
          <a:round/>
        </a:ln>
      </c:spPr>
      <c:txPr>
        <a:bodyPr/>
        <a:lstStyle/>
        <a:p>
          <a:pPr>
            <a:defRPr sz="10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42%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ECF-43AD-9849-E09AB842BCF2}"/>
                </c:ext>
              </c:extLst>
            </c:dLbl>
            <c:dLbl>
              <c:idx val="1"/>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ECF-43AD-9849-E09AB842BCF2}"/>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9ECF-43AD-9849-E09AB842BCF2}"/>
                </c:ext>
              </c:extLst>
            </c:dLbl>
            <c:dLbl>
              <c:idx val="3"/>
              <c:tx>
                <c:rich>
                  <a:bodyPr/>
                  <a:lstStyle/>
                  <a:p>
                    <a:pPr algn="ctr">
                      <a:defRPr/>
                    </a:pPr>
                    <a:r>
                      <a:rPr lang="en-US"/>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9ECF-43AD-9849-E09AB842BCF2}"/>
                </c:ext>
              </c:extLst>
            </c:dLbl>
            <c:dLbl>
              <c:idx val="4"/>
              <c:tx>
                <c:rich>
                  <a:bodyPr/>
                  <a:lstStyle/>
                  <a:p>
                    <a:pPr algn="ctr">
                      <a:defRPr/>
                    </a:pPr>
                    <a:r>
                      <a:rPr lang="en-US"/>
                      <a:t>18%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9ECF-43AD-9849-E09AB842BCF2}"/>
                </c:ext>
              </c:extLst>
            </c:dLbl>
            <c:dLbl>
              <c:idx val="5"/>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9ECF-43AD-9849-E09AB842BCF2}"/>
                </c:ext>
              </c:extLst>
            </c:dLbl>
            <c:dLbl>
              <c:idx val="6"/>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9ECF-43AD-9849-E09AB842BCF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'Sheet1'!$C$2:$C$8</c:f>
              <c:numCache>
                <c:formatCode>0%</c:formatCode>
                <c:ptCount val="7"/>
                <c:pt idx="0">
                  <c:v>0.42</c:v>
                </c:pt>
                <c:pt idx="1">
                  <c:v>0.08</c:v>
                </c:pt>
                <c:pt idx="2">
                  <c:v>0.01</c:v>
                </c:pt>
                <c:pt idx="3">
                  <c:v>0.1</c:v>
                </c:pt>
                <c:pt idx="4">
                  <c:v>0.18</c:v>
                </c:pt>
                <c:pt idx="5">
                  <c:v>0.09</c:v>
                </c:pt>
                <c:pt idx="6">
                  <c:v>0.11</c:v>
                </c:pt>
              </c:numCache>
            </c:numRef>
          </c:val>
          <c:extLst>
            <c:ext xmlns:c16="http://schemas.microsoft.com/office/drawing/2014/chart" uri="{C3380CC4-5D6E-409C-BE32-E72D297353CC}">
              <c16:uniqueId val="{00000007-9ECF-43AD-9849-E09AB842BCF2}"/>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16 to 34</c:v>
                </c:pt>
              </c:strCache>
            </c:strRef>
          </c:tx>
          <c:spPr>
            <a:solidFill>
              <a:srgbClr val="92D05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63%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F5F3-45D5-836F-A129941B37C2}"/>
                </c:ext>
              </c:extLst>
            </c:dLbl>
            <c:dLbl>
              <c:idx val="1"/>
              <c:tx>
                <c:rich>
                  <a:bodyPr/>
                  <a:lstStyle/>
                  <a:p>
                    <a:pPr algn="ctr">
                      <a:defRPr/>
                    </a:pPr>
                    <a:r>
                      <a:rPr lang="en-US"/>
                      <a:t>17%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F5F3-45D5-836F-A129941B37C2}"/>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F5F3-45D5-836F-A129941B37C2}"/>
                </c:ext>
              </c:extLst>
            </c:dLbl>
            <c:dLbl>
              <c:idx val="3"/>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F5F3-45D5-836F-A129941B37C2}"/>
                </c:ext>
              </c:extLst>
            </c:dLbl>
            <c:dLbl>
              <c:idx val="4"/>
              <c:tx>
                <c:rich>
                  <a:bodyPr/>
                  <a:lstStyle/>
                  <a:p>
                    <a:pPr algn="ctr">
                      <a:defRPr/>
                    </a:pPr>
                    <a:r>
                      <a:rPr lang="en-US"/>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F5F3-45D5-836F-A129941B37C2}"/>
                </c:ext>
              </c:extLst>
            </c:dLbl>
            <c:dLbl>
              <c:idx val="5"/>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F5F3-45D5-836F-A129941B37C2}"/>
                </c:ext>
              </c:extLst>
            </c:dLbl>
            <c:dLbl>
              <c:idx val="6"/>
              <c:tx>
                <c:rich>
                  <a:bodyPr/>
                  <a:lstStyle/>
                  <a:p>
                    <a:pPr algn="ctr">
                      <a:defRPr/>
                    </a:pPr>
                    <a:r>
                      <a:rPr lang="en-US"/>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F5F3-45D5-836F-A129941B37C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'Sheet1'!$C$2:$C$8</c:f>
              <c:numCache>
                <c:formatCode>0%</c:formatCode>
                <c:ptCount val="7"/>
                <c:pt idx="0">
                  <c:v>0.63</c:v>
                </c:pt>
                <c:pt idx="1">
                  <c:v>0.17</c:v>
                </c:pt>
                <c:pt idx="2">
                  <c:v>0.01</c:v>
                </c:pt>
                <c:pt idx="3">
                  <c:v>0.02</c:v>
                </c:pt>
                <c:pt idx="4">
                  <c:v>0.05</c:v>
                </c:pt>
                <c:pt idx="5">
                  <c:v>0.08</c:v>
                </c:pt>
                <c:pt idx="6">
                  <c:v>0.05</c:v>
                </c:pt>
              </c:numCache>
            </c:numRef>
          </c:val>
          <c:extLst>
            <c:ext xmlns:c16="http://schemas.microsoft.com/office/drawing/2014/chart" uri="{C3380CC4-5D6E-409C-BE32-E72D297353CC}">
              <c16:uniqueId val="{00000007-F5F3-45D5-836F-A129941B37C2}"/>
            </c:ext>
          </c:extLst>
        </c:ser>
        <c:ser>
          <c:idx val="1"/>
          <c:order val="1"/>
          <c:tx>
            <c:strRef>
              <c:f>Sheet1!$D$1</c:f>
              <c:strCache>
                <c:ptCount val="1"/>
                <c:pt idx="0">
                  <c:v>35 to 49</c:v>
                </c:pt>
              </c:strCache>
            </c:strRef>
          </c:tx>
          <c:spPr>
            <a:solidFill>
              <a:schemeClr val="accent5"/>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53%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F5F3-45D5-836F-A129941B37C2}"/>
                </c:ext>
              </c:extLst>
            </c:dLbl>
            <c:dLbl>
              <c:idx val="1"/>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F5F3-45D5-836F-A129941B37C2}"/>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F5F3-45D5-836F-A129941B37C2}"/>
                </c:ext>
              </c:extLst>
            </c:dLbl>
            <c:dLbl>
              <c:idx val="3"/>
              <c:tx>
                <c:rich>
                  <a:bodyPr/>
                  <a:lstStyle/>
                  <a:p>
                    <a:pPr algn="ctr">
                      <a:defRPr/>
                    </a:pPr>
                    <a:r>
                      <a:rPr lang="en-US"/>
                      <a:t>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F5F3-45D5-836F-A129941B37C2}"/>
                </c:ext>
              </c:extLst>
            </c:dLbl>
            <c:dLbl>
              <c:idx val="4"/>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F5F3-45D5-836F-A129941B37C2}"/>
                </c:ext>
              </c:extLst>
            </c:dLbl>
            <c:dLbl>
              <c:idx val="5"/>
              <c:tx>
                <c:rich>
                  <a:bodyPr/>
                  <a:lstStyle/>
                  <a:p>
                    <a:pPr algn="ctr">
                      <a:defRPr/>
                    </a:pPr>
                    <a:r>
                      <a:rPr lang="en-US"/>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F5F3-45D5-836F-A129941B37C2}"/>
                </c:ext>
              </c:extLst>
            </c:dLbl>
            <c:dLbl>
              <c:idx val="6"/>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F5F3-45D5-836F-A129941B37C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'Sheet1'!$D$2:$D$8</c:f>
              <c:numCache>
                <c:formatCode>0%</c:formatCode>
                <c:ptCount val="7"/>
                <c:pt idx="0">
                  <c:v>0.53</c:v>
                </c:pt>
                <c:pt idx="1">
                  <c:v>0.15</c:v>
                </c:pt>
                <c:pt idx="2">
                  <c:v>0.01</c:v>
                </c:pt>
                <c:pt idx="3">
                  <c:v>0.06</c:v>
                </c:pt>
                <c:pt idx="4">
                  <c:v>0.08</c:v>
                </c:pt>
                <c:pt idx="5">
                  <c:v>7.0000000000000007E-2</c:v>
                </c:pt>
                <c:pt idx="6">
                  <c:v>0.08</c:v>
                </c:pt>
              </c:numCache>
            </c:numRef>
          </c:val>
          <c:extLst>
            <c:ext xmlns:c16="http://schemas.microsoft.com/office/drawing/2014/chart" uri="{C3380CC4-5D6E-409C-BE32-E72D297353CC}">
              <c16:uniqueId val="{0000000F-F5F3-45D5-836F-A129941B37C2}"/>
            </c:ext>
          </c:extLst>
        </c:ser>
        <c:ser>
          <c:idx val="2"/>
          <c:order val="2"/>
          <c:tx>
            <c:strRef>
              <c:f>Sheet1!$E$1</c:f>
              <c:strCache>
                <c:ptCount val="1"/>
                <c:pt idx="0">
                  <c:v>50 to 64</c:v>
                </c:pt>
              </c:strCache>
            </c:strRef>
          </c:tx>
          <c:spPr>
            <a:solidFill>
              <a:schemeClr val="accent6"/>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44%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F5F3-45D5-836F-A129941B37C2}"/>
                </c:ext>
              </c:extLst>
            </c:dLbl>
            <c:dLbl>
              <c:idx val="1"/>
              <c:tx>
                <c:rich>
                  <a:bodyPr/>
                  <a:lstStyle/>
                  <a:p>
                    <a:pPr algn="ctr">
                      <a:defRPr/>
                    </a:pPr>
                    <a:r>
                      <a:rPr lang="en-US"/>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F5F3-45D5-836F-A129941B37C2}"/>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F5F3-45D5-836F-A129941B37C2}"/>
                </c:ext>
              </c:extLst>
            </c:dLbl>
            <c:dLbl>
              <c:idx val="3"/>
              <c:tx>
                <c:rich>
                  <a:bodyPr/>
                  <a:lstStyle/>
                  <a:p>
                    <a:pPr algn="ctr">
                      <a:defRPr/>
                    </a:pPr>
                    <a:r>
                      <a:rPr lang="en-US"/>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3-F5F3-45D5-836F-A129941B37C2}"/>
                </c:ext>
              </c:extLst>
            </c:dLbl>
            <c:dLbl>
              <c:idx val="4"/>
              <c:tx>
                <c:rich>
                  <a:bodyPr/>
                  <a:lstStyle/>
                  <a:p>
                    <a:pPr algn="ctr">
                      <a:defRPr/>
                    </a:pPr>
                    <a:r>
                      <a:rPr lang="en-US"/>
                      <a:t>14%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F5F3-45D5-836F-A129941B37C2}"/>
                </c:ext>
              </c:extLst>
            </c:dLbl>
            <c:dLbl>
              <c:idx val="5"/>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5-F5F3-45D5-836F-A129941B37C2}"/>
                </c:ext>
              </c:extLst>
            </c:dLbl>
            <c:dLbl>
              <c:idx val="6"/>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6-F5F3-45D5-836F-A129941B37C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'Sheet1'!$E$2:$E$8</c:f>
              <c:numCache>
                <c:formatCode>0%</c:formatCode>
                <c:ptCount val="7"/>
                <c:pt idx="0">
                  <c:v>0.44</c:v>
                </c:pt>
                <c:pt idx="1">
                  <c:v>0.1</c:v>
                </c:pt>
                <c:pt idx="2">
                  <c:v>0.01</c:v>
                </c:pt>
                <c:pt idx="3">
                  <c:v>0.13</c:v>
                </c:pt>
                <c:pt idx="4">
                  <c:v>0.14000000000000001</c:v>
                </c:pt>
                <c:pt idx="5">
                  <c:v>0.08</c:v>
                </c:pt>
                <c:pt idx="6">
                  <c:v>0.11</c:v>
                </c:pt>
              </c:numCache>
            </c:numRef>
          </c:val>
          <c:extLst>
            <c:ext xmlns:c16="http://schemas.microsoft.com/office/drawing/2014/chart" uri="{C3380CC4-5D6E-409C-BE32-E72D297353CC}">
              <c16:uniqueId val="{00000017-F5F3-45D5-836F-A129941B37C2}"/>
            </c:ext>
          </c:extLst>
        </c:ser>
        <c:ser>
          <c:idx val="3"/>
          <c:order val="3"/>
          <c:tx>
            <c:strRef>
              <c:f>Sheet1!$F$1</c:f>
              <c:strCache>
                <c:ptCount val="1"/>
                <c:pt idx="0">
                  <c:v>65+</c:v>
                </c:pt>
              </c:strCache>
            </c:strRef>
          </c:tx>
          <c:spPr>
            <a:solidFill>
              <a:schemeClr val="bg1">
                <a:lumMod val="75000"/>
              </a:schemeClr>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36%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8-F5F3-45D5-836F-A129941B37C2}"/>
                </c:ext>
              </c:extLst>
            </c:dLbl>
            <c:dLbl>
              <c:idx val="1"/>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9-F5F3-45D5-836F-A129941B37C2}"/>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A-F5F3-45D5-836F-A129941B37C2}"/>
                </c:ext>
              </c:extLst>
            </c:dLbl>
            <c:dLbl>
              <c:idx val="3"/>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B-F5F3-45D5-836F-A129941B37C2}"/>
                </c:ext>
              </c:extLst>
            </c:dLbl>
            <c:dLbl>
              <c:idx val="4"/>
              <c:tx>
                <c:rich>
                  <a:bodyPr/>
                  <a:lstStyle/>
                  <a:p>
                    <a:pPr algn="ctr">
                      <a:defRPr/>
                    </a:pPr>
                    <a:r>
                      <a:rPr lang="en-US"/>
                      <a:t>25%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C-F5F3-45D5-836F-A129941B37C2}"/>
                </c:ext>
              </c:extLst>
            </c:dLbl>
            <c:dLbl>
              <c:idx val="5"/>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D-F5F3-45D5-836F-A129941B37C2}"/>
                </c:ext>
              </c:extLst>
            </c:dLbl>
            <c:dLbl>
              <c:idx val="6"/>
              <c:tx>
                <c:rich>
                  <a:bodyPr/>
                  <a:lstStyle/>
                  <a:p>
                    <a:pPr algn="ctr">
                      <a:defRPr/>
                    </a:pPr>
                    <a:r>
                      <a:rPr lang="en-US"/>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E-F5F3-45D5-836F-A129941B37C2}"/>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'Sheet1'!$F$2:$F$8</c:f>
              <c:numCache>
                <c:formatCode>0%</c:formatCode>
                <c:ptCount val="7"/>
                <c:pt idx="0">
                  <c:v>0.36</c:v>
                </c:pt>
                <c:pt idx="1">
                  <c:v>0.03</c:v>
                </c:pt>
                <c:pt idx="2">
                  <c:v>0.01</c:v>
                </c:pt>
                <c:pt idx="3">
                  <c:v>0.11</c:v>
                </c:pt>
                <c:pt idx="4">
                  <c:v>0.25</c:v>
                </c:pt>
                <c:pt idx="5">
                  <c:v>0.11</c:v>
                </c:pt>
                <c:pt idx="6">
                  <c:v>0.13</c:v>
                </c:pt>
              </c:numCache>
            </c:numRef>
          </c:val>
          <c:extLst>
            <c:ext xmlns:c16="http://schemas.microsoft.com/office/drawing/2014/chart" uri="{C3380CC4-5D6E-409C-BE32-E72D297353CC}">
              <c16:uniqueId val="{0000001F-F5F3-45D5-836F-A129941B37C2}"/>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layout>
        <c:manualLayout>
          <c:xMode val="edge"/>
          <c:yMode val="edge"/>
          <c:x val="0.34633764311001286"/>
          <c:y val="0.1744475334714988"/>
          <c:w val="0.34643883825770555"/>
          <c:h val="6.1177419014875882E-2"/>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Female</c:v>
                </c:pt>
              </c:strCache>
            </c:strRef>
          </c:tx>
          <c:spPr>
            <a:solidFill>
              <a:schemeClr val="accent2"/>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51%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6D67-425C-9973-F0644DF85430}"/>
                </c:ext>
              </c:extLst>
            </c:dLbl>
            <c:dLbl>
              <c:idx val="1"/>
              <c:tx>
                <c:rich>
                  <a:bodyPr/>
                  <a:lstStyle/>
                  <a:p>
                    <a:pPr algn="ctr">
                      <a:defRPr/>
                    </a:pPr>
                    <a:r>
                      <a:rPr lang="en-US"/>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6D67-425C-9973-F0644DF85430}"/>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6D67-425C-9973-F0644DF85430}"/>
                </c:ext>
              </c:extLst>
            </c:dLbl>
            <c:dLbl>
              <c:idx val="3"/>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6D67-425C-9973-F0644DF85430}"/>
                </c:ext>
              </c:extLst>
            </c:dLbl>
            <c:dLbl>
              <c:idx val="4"/>
              <c:tx>
                <c:rich>
                  <a:bodyPr/>
                  <a:lstStyle/>
                  <a:p>
                    <a:pPr algn="ctr">
                      <a:defRPr/>
                    </a:pPr>
                    <a:r>
                      <a:rPr lang="en-US"/>
                      <a:t>15%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6D67-425C-9973-F0644DF85430}"/>
                </c:ext>
              </c:extLst>
            </c:dLbl>
            <c:dLbl>
              <c:idx val="5"/>
              <c:tx>
                <c:rich>
                  <a:bodyPr/>
                  <a:lstStyle/>
                  <a:p>
                    <a:pPr algn="ctr">
                      <a:defRPr/>
                    </a:pPr>
                    <a:r>
                      <a:rPr lang="en-US"/>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6D67-425C-9973-F0644DF85430}"/>
                </c:ext>
              </c:extLst>
            </c:dLbl>
            <c:dLbl>
              <c:idx val="6"/>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6D67-425C-9973-F0644DF85430}"/>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'Sheet1'!$C$2:$C$8</c:f>
              <c:numCache>
                <c:formatCode>0%</c:formatCode>
                <c:ptCount val="7"/>
                <c:pt idx="0">
                  <c:v>0.51</c:v>
                </c:pt>
                <c:pt idx="1">
                  <c:v>7.0000000000000007E-2</c:v>
                </c:pt>
                <c:pt idx="2">
                  <c:v>0.01</c:v>
                </c:pt>
                <c:pt idx="3">
                  <c:v>0.12</c:v>
                </c:pt>
                <c:pt idx="4">
                  <c:v>0.15</c:v>
                </c:pt>
                <c:pt idx="5">
                  <c:v>7.0000000000000007E-2</c:v>
                </c:pt>
                <c:pt idx="6">
                  <c:v>0.08</c:v>
                </c:pt>
              </c:numCache>
            </c:numRef>
          </c:val>
          <c:extLst>
            <c:ext xmlns:c16="http://schemas.microsoft.com/office/drawing/2014/chart" uri="{C3380CC4-5D6E-409C-BE32-E72D297353CC}">
              <c16:uniqueId val="{00000007-6D67-425C-9973-F0644DF85430}"/>
            </c:ext>
          </c:extLst>
        </c:ser>
        <c:ser>
          <c:idx val="1"/>
          <c:order val="1"/>
          <c:tx>
            <c:strRef>
              <c:f>Sheet1!$D$1</c:f>
              <c:strCache>
                <c:ptCount val="1"/>
                <c:pt idx="0">
                  <c:v>Male</c:v>
                </c:pt>
              </c:strCache>
            </c:strRef>
          </c:tx>
          <c:spPr>
            <a:solidFill>
              <a:srgbClr val="0070C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35%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6D67-425C-9973-F0644DF85430}"/>
                </c:ext>
              </c:extLst>
            </c:dLbl>
            <c:dLbl>
              <c:idx val="1"/>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6D67-425C-9973-F0644DF85430}"/>
                </c:ext>
              </c:extLst>
            </c:dLbl>
            <c:dLbl>
              <c:idx val="2"/>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6D67-425C-9973-F0644DF85430}"/>
                </c:ext>
              </c:extLst>
            </c:dLbl>
            <c:dLbl>
              <c:idx val="3"/>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6D67-425C-9973-F0644DF85430}"/>
                </c:ext>
              </c:extLst>
            </c:dLbl>
            <c:dLbl>
              <c:idx val="4"/>
              <c:tx>
                <c:rich>
                  <a:bodyPr/>
                  <a:lstStyle/>
                  <a:p>
                    <a:pPr algn="ctr">
                      <a:defRPr/>
                    </a:pPr>
                    <a:r>
                      <a:rPr lang="en-US"/>
                      <a:t>21%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6D67-425C-9973-F0644DF85430}"/>
                </c:ext>
              </c:extLst>
            </c:dLbl>
            <c:dLbl>
              <c:idx val="5"/>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6D67-425C-9973-F0644DF85430}"/>
                </c:ext>
              </c:extLst>
            </c:dLbl>
            <c:dLbl>
              <c:idx val="6"/>
              <c:tx>
                <c:rich>
                  <a:bodyPr/>
                  <a:lstStyle/>
                  <a:p>
                    <a:pPr algn="ctr">
                      <a:defRPr/>
                    </a:pPr>
                    <a:r>
                      <a:rPr lang="en-US"/>
                      <a:t>13%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6D67-425C-9973-F0644DF85430}"/>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'Sheet1'!$B$2:$B$8</c:f>
              <c:strCache>
                <c:ptCount val="7"/>
                <c:pt idx="0">
                  <c:v>Facebook</c:v>
                </c:pt>
                <c:pt idx="1">
                  <c:v>Twitter</c:v>
                </c:pt>
                <c:pt idx="2">
                  <c:v>Linkedin</c:v>
                </c:pt>
                <c:pt idx="3">
                  <c:v>Next Door</c:v>
                </c:pt>
                <c:pt idx="4">
                  <c:v>Lincs Alert</c:v>
                </c:pt>
                <c:pt idx="5">
                  <c:v>Other</c:v>
                </c:pt>
                <c:pt idx="6">
                  <c:v>None of the above</c:v>
                </c:pt>
              </c:strCache>
            </c:strRef>
          </c:cat>
          <c:val>
            <c:numRef>
              <c:f>'Sheet1'!$D$2:$D$8</c:f>
              <c:numCache>
                <c:formatCode>0%</c:formatCode>
                <c:ptCount val="7"/>
                <c:pt idx="0">
                  <c:v>0.35</c:v>
                </c:pt>
                <c:pt idx="1">
                  <c:v>0.09</c:v>
                </c:pt>
                <c:pt idx="2">
                  <c:v>0.01</c:v>
                </c:pt>
                <c:pt idx="3">
                  <c:v>0.09</c:v>
                </c:pt>
                <c:pt idx="4">
                  <c:v>0.21</c:v>
                </c:pt>
                <c:pt idx="5">
                  <c:v>0.12</c:v>
                </c:pt>
                <c:pt idx="6">
                  <c:v>0.13</c:v>
                </c:pt>
              </c:numCache>
            </c:numRef>
          </c:val>
          <c:extLst>
            <c:ext xmlns:c16="http://schemas.microsoft.com/office/drawing/2014/chart" uri="{C3380CC4-5D6E-409C-BE32-E72D297353CC}">
              <c16:uniqueId val="{0000000F-6D67-425C-9973-F0644DF85430}"/>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Count</c:v>
                </c:pt>
              </c:strCache>
            </c:strRef>
          </c:tx>
          <c:spPr>
            <a:solidFill>
              <a:srgbClr val="FFC000"/>
            </a:solidFill>
            <a:effectLst>
              <a:outerShdw blurRad="50800" dist="38100" dir="2700000" algn="tl" rotWithShape="0">
                <a:srgbClr val="000000">
                  <a:alpha val="40000"/>
                </a:srgbClr>
              </a:outerShdw>
            </a:effectLst>
          </c:spPr>
          <c:invertIfNegative val="0"/>
          <c:dPt>
            <c:idx val="0"/>
            <c:invertIfNegative val="0"/>
            <c:bubble3D val="0"/>
            <c:spPr>
              <a:solidFill>
                <a:schemeClr val="accent2"/>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0-5140-4074-8098-C353F3C52340}"/>
              </c:ext>
            </c:extLst>
          </c:dPt>
          <c:dPt>
            <c:idx val="1"/>
            <c:invertIfNegative val="0"/>
            <c:bubble3D val="0"/>
            <c:spPr>
              <a:solidFill>
                <a:srgbClr val="0070C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1-5140-4074-8098-C353F3C52340}"/>
              </c:ext>
            </c:extLst>
          </c:dPt>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'Sheet1'!$B$2:$B$3</c:f>
              <c:strCache>
                <c:ptCount val="2"/>
                <c:pt idx="0">
                  <c:v>Female</c:v>
                </c:pt>
                <c:pt idx="1">
                  <c:v>Male</c:v>
                </c:pt>
              </c:strCache>
            </c:strRef>
          </c:cat>
          <c:val>
            <c:numRef>
              <c:f>'Sheet1'!$C$2:$C$3</c:f>
              <c:numCache>
                <c:formatCode>#,##0</c:formatCode>
                <c:ptCount val="2"/>
                <c:pt idx="0">
                  <c:v>267</c:v>
                </c:pt>
                <c:pt idx="1">
                  <c:v>369</c:v>
                </c:pt>
              </c:numCache>
            </c:numRef>
          </c:val>
          <c:extLst>
            <c:ext xmlns:c16="http://schemas.microsoft.com/office/drawing/2014/chart" uri="{C3380CC4-5D6E-409C-BE32-E72D297353CC}">
              <c16:uniqueId val="{00000002-C8CE-4765-8A23-F5E32C182FF1}"/>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Count of Responses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Count</c:v>
                </c:pt>
              </c:strCache>
            </c:strRef>
          </c:tx>
          <c:spPr>
            <a:solidFill>
              <a:srgbClr val="FFC000"/>
            </a:solidFill>
            <a:effectLst>
              <a:outerShdw blurRad="50800" dist="38100" dir="2700000" algn="tl" rotWithShape="0">
                <a:srgbClr val="000000">
                  <a:alpha val="40000"/>
                </a:srgbClr>
              </a:outerShdw>
            </a:effectLst>
          </c:spPr>
          <c:invertIfNegative val="0"/>
          <c:dPt>
            <c:idx val="0"/>
            <c:invertIfNegative val="0"/>
            <c:bubble3D val="0"/>
            <c:spPr>
              <a:solidFill>
                <a:srgbClr val="92D050"/>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3-EA9A-4AA0-ADB6-CF887F09C84B}"/>
              </c:ext>
            </c:extLst>
          </c:dPt>
          <c:dPt>
            <c:idx val="1"/>
            <c:invertIfNegative val="0"/>
            <c:bubble3D val="0"/>
            <c:spPr>
              <a:solidFill>
                <a:schemeClr val="accent5"/>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2-EA9A-4AA0-ADB6-CF887F09C84B}"/>
              </c:ext>
            </c:extLst>
          </c:dPt>
          <c:dPt>
            <c:idx val="2"/>
            <c:invertIfNegative val="0"/>
            <c:bubble3D val="0"/>
            <c:spPr>
              <a:solidFill>
                <a:schemeClr val="accent6"/>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1-EA9A-4AA0-ADB6-CF887F09C84B}"/>
              </c:ext>
            </c:extLst>
          </c:dPt>
          <c:dPt>
            <c:idx val="3"/>
            <c:invertIfNegative val="0"/>
            <c:bubble3D val="0"/>
            <c:spPr>
              <a:solidFill>
                <a:schemeClr val="bg1">
                  <a:lumMod val="75000"/>
                </a:schemeClr>
              </a:solidFill>
              <a:effectLst>
                <a:outerShdw blurRad="50800" dist="38100" dir="2700000" algn="tl" rotWithShape="0">
                  <a:srgbClr val="000000">
                    <a:alpha val="40000"/>
                  </a:srgbClr>
                </a:outerShdw>
              </a:effectLst>
            </c:spPr>
            <c:extLst>
              <c:ext xmlns:c16="http://schemas.microsoft.com/office/drawing/2014/chart" uri="{C3380CC4-5D6E-409C-BE32-E72D297353CC}">
                <c16:uniqueId val="{00000000-EA9A-4AA0-ADB6-CF887F09C84B}"/>
              </c:ext>
            </c:extLst>
          </c:dPt>
          <c:dLbls>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'Sheet1'!$B$2:$B$5</c:f>
              <c:strCache>
                <c:ptCount val="4"/>
                <c:pt idx="0">
                  <c:v>16 to 34</c:v>
                </c:pt>
                <c:pt idx="1">
                  <c:v>35 to 49</c:v>
                </c:pt>
                <c:pt idx="2">
                  <c:v>50 to 64</c:v>
                </c:pt>
                <c:pt idx="3">
                  <c:v>65+</c:v>
                </c:pt>
              </c:strCache>
            </c:strRef>
          </c:cat>
          <c:val>
            <c:numRef>
              <c:f>'Sheet1'!$C$2:$C$5</c:f>
              <c:numCache>
                <c:formatCode>#,##0</c:formatCode>
                <c:ptCount val="4"/>
                <c:pt idx="0">
                  <c:v>21</c:v>
                </c:pt>
                <c:pt idx="1">
                  <c:v>98</c:v>
                </c:pt>
                <c:pt idx="2">
                  <c:v>258</c:v>
                </c:pt>
                <c:pt idx="3">
                  <c:v>266</c:v>
                </c:pt>
              </c:numCache>
            </c:numRef>
          </c:val>
          <c:extLst>
            <c:ext xmlns:c16="http://schemas.microsoft.com/office/drawing/2014/chart" uri="{C3380CC4-5D6E-409C-BE32-E72D297353CC}">
              <c16:uniqueId val="{00000002-5A5F-4640-95BE-06CA1AE250A1}"/>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Count of Responses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Count</c:v>
                </c:pt>
              </c:strCache>
            </c:strRef>
          </c:tx>
          <c:spPr>
            <a:solidFill>
              <a:srgbClr val="FFC000"/>
            </a:solidFill>
            <a:effectLst>
              <a:outerShdw blurRad="50800" dist="38100" dir="2700000" algn="tl" rotWithShape="0">
                <a:srgbClr val="000000">
                  <a:alpha val="40000"/>
                </a:srgbClr>
              </a:outerShdw>
            </a:effectLst>
          </c:spPr>
          <c:invertIfNegative val="0"/>
          <c:dLbls>
            <c:dLbl>
              <c:idx val="1"/>
              <c:spPr>
                <a:noFill/>
                <a:ln w="31909">
                  <a:noFill/>
                </a:ln>
              </c:spPr>
              <c:txPr>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0-D2A2-427A-BCC4-CEE54C34B3BD}"/>
                </c:ext>
              </c:extLst>
            </c:dLbl>
            <c:dLbl>
              <c:idx val="3"/>
              <c:spPr>
                <a:noFill/>
                <a:ln w="31909">
                  <a:noFill/>
                </a:ln>
              </c:spPr>
              <c:txPr>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1-D2A2-427A-BCC4-CEE54C34B3BD}"/>
                </c:ext>
              </c:extLst>
            </c:dLbl>
            <c:dLbl>
              <c:idx val="5"/>
              <c:spPr>
                <a:noFill/>
                <a:ln w="31909">
                  <a:noFill/>
                </a:ln>
              </c:spPr>
              <c:txPr>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2-D2A2-427A-BCC4-CEE54C34B3BD}"/>
                </c:ext>
              </c:extLst>
            </c:dLbl>
            <c:spPr>
              <a:noFill/>
              <a:ln w="31909">
                <a:noFill/>
              </a:ln>
            </c:spPr>
            <c:showLegendKey val="0"/>
            <c:showVal val="1"/>
            <c:showCatName val="0"/>
            <c:showSerName val="0"/>
            <c:showPercent val="0"/>
            <c:showBubbleSize val="0"/>
            <c:showLeaderLines val="0"/>
            <c:extLs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49</c:v>
                </c:pt>
                <c:pt idx="1">
                  <c:v>133</c:v>
                </c:pt>
                <c:pt idx="2">
                  <c:v>74</c:v>
                </c:pt>
                <c:pt idx="3">
                  <c:v>113</c:v>
                </c:pt>
                <c:pt idx="4">
                  <c:v>81</c:v>
                </c:pt>
                <c:pt idx="5">
                  <c:v>100</c:v>
                </c:pt>
                <c:pt idx="6">
                  <c:v>93</c:v>
                </c:pt>
              </c:numCache>
            </c:numRef>
          </c:val>
          <c:extLst>
            <c:ext xmlns:c16="http://schemas.microsoft.com/office/drawing/2014/chart" uri="{C3380CC4-5D6E-409C-BE32-E72D297353CC}">
              <c16:uniqueId val="{00000002-3A86-434B-AB54-E7168FB693B4}"/>
            </c:ext>
          </c:extLst>
        </c:ser>
        <c:dLbls>
          <c:showLegendKey val="0"/>
          <c:showVal val="0"/>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US"/>
                  <a:t>Count of Responses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Sheet1!$C$2:$C$6</c:f>
              <c:numCache>
                <c:formatCode>0%</c:formatCode>
                <c:ptCount val="5"/>
                <c:pt idx="0">
                  <c:v>0.47</c:v>
                </c:pt>
                <c:pt idx="1">
                  <c:v>0.51</c:v>
                </c:pt>
                <c:pt idx="2">
                  <c:v>0</c:v>
                </c:pt>
                <c:pt idx="3">
                  <c:v>0.02</c:v>
                </c:pt>
                <c:pt idx="4">
                  <c:v>0</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Sheet1!$D$2:$D$6</c:f>
              <c:numCache>
                <c:formatCode>0%</c:formatCode>
                <c:ptCount val="5"/>
                <c:pt idx="0">
                  <c:v>0.42</c:v>
                </c:pt>
                <c:pt idx="1">
                  <c:v>0.55000000000000004</c:v>
                </c:pt>
                <c:pt idx="2">
                  <c:v>0</c:v>
                </c:pt>
                <c:pt idx="3">
                  <c:v>0.02</c:v>
                </c:pt>
                <c:pt idx="4">
                  <c:v>0</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Sheet1!$E$2:$E$6</c:f>
              <c:numCache>
                <c:formatCode>0%</c:formatCode>
                <c:ptCount val="5"/>
                <c:pt idx="0">
                  <c:v>0.5</c:v>
                </c:pt>
                <c:pt idx="1">
                  <c:v>0.47</c:v>
                </c:pt>
                <c:pt idx="2">
                  <c:v>0</c:v>
                </c:pt>
                <c:pt idx="3">
                  <c:v>0.03</c:v>
                </c:pt>
                <c:pt idx="4">
                  <c:v>0</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Sheet1!$F$2:$F$6</c:f>
              <c:numCache>
                <c:formatCode>0%</c:formatCode>
                <c:ptCount val="5"/>
                <c:pt idx="0">
                  <c:v>0.45</c:v>
                </c:pt>
                <c:pt idx="1">
                  <c:v>0.53</c:v>
                </c:pt>
                <c:pt idx="2">
                  <c:v>0</c:v>
                </c:pt>
                <c:pt idx="3">
                  <c:v>0.02</c:v>
                </c:pt>
                <c:pt idx="4">
                  <c:v>0</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4"/>
                <c:pt idx="0">
                  <c:v>16 to 34</c:v>
                </c:pt>
                <c:pt idx="1">
                  <c:v>35 to 49</c:v>
                </c:pt>
                <c:pt idx="2">
                  <c:v>50 to 64</c:v>
                </c:pt>
                <c:pt idx="3">
                  <c:v>65+</c:v>
                </c:pt>
              </c:strCache>
            </c:strRef>
          </c:cat>
          <c:val>
            <c:numRef>
              <c:f>Sheet1!$C$2:$C$6</c:f>
              <c:numCache>
                <c:formatCode>0%</c:formatCode>
                <c:ptCount val="4"/>
                <c:pt idx="0">
                  <c:v>0.17</c:v>
                </c:pt>
                <c:pt idx="1">
                  <c:v>0.25</c:v>
                </c:pt>
                <c:pt idx="2">
                  <c:v>0.3</c:v>
                </c:pt>
                <c:pt idx="3">
                  <c:v>0.28000000000000003</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4"/>
                <c:pt idx="0">
                  <c:v>16 to 34</c:v>
                </c:pt>
                <c:pt idx="1">
                  <c:v>35 to 49</c:v>
                </c:pt>
                <c:pt idx="2">
                  <c:v>50 to 64</c:v>
                </c:pt>
                <c:pt idx="3">
                  <c:v>65+</c:v>
                </c:pt>
              </c:strCache>
            </c:strRef>
          </c:cat>
          <c:val>
            <c:numRef>
              <c:f>Sheet1!$D$2:$D$6</c:f>
              <c:numCache>
                <c:formatCode>0%</c:formatCode>
                <c:ptCount val="4"/>
                <c:pt idx="0">
                  <c:v>0.14000000000000001</c:v>
                </c:pt>
                <c:pt idx="1">
                  <c:v>0.17</c:v>
                </c:pt>
                <c:pt idx="2">
                  <c:v>0.32</c:v>
                </c:pt>
                <c:pt idx="3">
                  <c:v>0.36</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4"/>
                <c:pt idx="0">
                  <c:v>16 to 34</c:v>
                </c:pt>
                <c:pt idx="1">
                  <c:v>35 to 49</c:v>
                </c:pt>
                <c:pt idx="2">
                  <c:v>50 to 64</c:v>
                </c:pt>
                <c:pt idx="3">
                  <c:v>65+</c:v>
                </c:pt>
              </c:strCache>
            </c:strRef>
          </c:cat>
          <c:val>
            <c:numRef>
              <c:f>Sheet1!$E$2:$E$6</c:f>
              <c:numCache>
                <c:formatCode>0%</c:formatCode>
                <c:ptCount val="4"/>
                <c:pt idx="0">
                  <c:v>0.12</c:v>
                </c:pt>
                <c:pt idx="1">
                  <c:v>0.21</c:v>
                </c:pt>
                <c:pt idx="2">
                  <c:v>0.34</c:v>
                </c:pt>
                <c:pt idx="3">
                  <c:v>0.33</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3D4-4F12-AC50-5102EA66BDA6}"/>
                </c:ext>
              </c:extLst>
            </c:dLbl>
            <c:dLbl>
              <c:idx val="3"/>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3D4-4F12-AC50-5102EA66BDA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Sheet1!$B$2:$B$6</c:f>
              <c:strCache>
                <c:ptCount val="4"/>
                <c:pt idx="0">
                  <c:v>16 to 34</c:v>
                </c:pt>
                <c:pt idx="1">
                  <c:v>35 to 49</c:v>
                </c:pt>
                <c:pt idx="2">
                  <c:v>50 to 64</c:v>
                </c:pt>
                <c:pt idx="3">
                  <c:v>65+</c:v>
                </c:pt>
              </c:strCache>
            </c:strRef>
          </c:cat>
          <c:val>
            <c:numRef>
              <c:f>Sheet1!$F$2:$F$6</c:f>
              <c:numCache>
                <c:formatCode>0%</c:formatCode>
                <c:ptCount val="4"/>
                <c:pt idx="0">
                  <c:v>0.04</c:v>
                </c:pt>
                <c:pt idx="1">
                  <c:v>0.14000000000000001</c:v>
                </c:pt>
                <c:pt idx="2">
                  <c:v>0.35</c:v>
                </c:pt>
                <c:pt idx="3">
                  <c:v>0.45</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White British</c:v>
                </c:pt>
                <c:pt idx="1">
                  <c:v>Mixed/multiple ethnic groups (e.g. White and Black African)</c:v>
                </c:pt>
                <c:pt idx="2">
                  <c:v>White European</c:v>
                </c:pt>
                <c:pt idx="3">
                  <c:v>Asian/Asian British</c:v>
                </c:pt>
                <c:pt idx="4">
                  <c:v>Black/African/Caribbean/Black British</c:v>
                </c:pt>
                <c:pt idx="5">
                  <c:v>Other ethnic group (E.g. Arab)</c:v>
                </c:pt>
                <c:pt idx="6">
                  <c:v>Prefer not to say</c:v>
                </c:pt>
              </c:strCache>
            </c:strRef>
          </c:cat>
          <c:val>
            <c:numRef>
              <c:f>Sheet1!$C$2:$C$8</c:f>
              <c:numCache>
                <c:formatCode>0%</c:formatCode>
                <c:ptCount val="7"/>
                <c:pt idx="0">
                  <c:v>0.93</c:v>
                </c:pt>
                <c:pt idx="1">
                  <c:v>0.01</c:v>
                </c:pt>
                <c:pt idx="2">
                  <c:v>0.02</c:v>
                </c:pt>
                <c:pt idx="3">
                  <c:v>0</c:v>
                </c:pt>
                <c:pt idx="4">
                  <c:v>0</c:v>
                </c:pt>
                <c:pt idx="5">
                  <c:v>0.01</c:v>
                </c:pt>
                <c:pt idx="6">
                  <c:v>0.03</c:v>
                </c:pt>
              </c:numCache>
            </c:numRef>
          </c:val>
          <c:extLst>
            <c:ext xmlns:c16="http://schemas.microsoft.com/office/drawing/2014/chart" uri="{C3380CC4-5D6E-409C-BE32-E72D297353CC}">
              <c16:uniqueId val="{00000007-4339-41FB-9B1C-5D4F2DC5473A}"/>
            </c:ext>
          </c:extLst>
        </c:ser>
        <c:ser>
          <c:idx val="1"/>
          <c:order val="1"/>
          <c:tx>
            <c:strRef>
              <c:f>Sheet1!$D$1</c:f>
              <c:strCache>
                <c:ptCount val="1"/>
                <c:pt idx="0">
                  <c:v>Lincolnshire population</c:v>
                </c:pt>
              </c:strCache>
            </c:strRef>
          </c:tx>
          <c:spPr>
            <a:solidFill>
              <a:srgbClr val="00B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White British</c:v>
                </c:pt>
                <c:pt idx="1">
                  <c:v>Mixed/multiple ethnic groups (e.g. White and Black African)</c:v>
                </c:pt>
                <c:pt idx="2">
                  <c:v>White European</c:v>
                </c:pt>
                <c:pt idx="3">
                  <c:v>Asian/Asian British</c:v>
                </c:pt>
                <c:pt idx="4">
                  <c:v>Black/African/Caribbean/Black British</c:v>
                </c:pt>
                <c:pt idx="5">
                  <c:v>Other ethnic group (E.g. Arab)</c:v>
                </c:pt>
                <c:pt idx="6">
                  <c:v>Prefer not to say</c:v>
                </c:pt>
              </c:strCache>
            </c:strRef>
          </c:cat>
          <c:val>
            <c:numRef>
              <c:f>Sheet1!$D$2:$D$8</c:f>
              <c:numCache>
                <c:formatCode>0%</c:formatCode>
                <c:ptCount val="7"/>
                <c:pt idx="0">
                  <c:v>0.93</c:v>
                </c:pt>
                <c:pt idx="1">
                  <c:v>8.9999999999999993E-3</c:v>
                </c:pt>
                <c:pt idx="2">
                  <c:v>4.5999999999999999E-2</c:v>
                </c:pt>
                <c:pt idx="3">
                  <c:v>0.01</c:v>
                </c:pt>
                <c:pt idx="4">
                  <c:v>4.0000000000000001E-3</c:v>
                </c:pt>
                <c:pt idx="5">
                  <c:v>1E-3</c:v>
                </c:pt>
                <c:pt idx="6">
                  <c:v>0</c:v>
                </c:pt>
              </c:numCache>
            </c:numRef>
          </c:val>
          <c:extLst>
            <c:ext xmlns:c16="http://schemas.microsoft.com/office/drawing/2014/chart" uri="{C3380CC4-5D6E-409C-BE32-E72D297353CC}">
              <c16:uniqueId val="{00000000-1AA5-42B5-86DC-E256EC74977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a:noFill/>
          <a:round/>
        </a:ln>
      </c:spPr>
    </c:plotArea>
    <c:legend>
      <c:legendPos val="r"/>
      <c:overlay val="1"/>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682-42FC-BB66-8B679E46F85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682-42FC-BB66-8B679E46F85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682-42FC-BB66-8B679E46F85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682-42FC-BB66-8B679E46F85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682-42FC-BB66-8B679E46F85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682-42FC-BB66-8B679E46F85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682-42FC-BB66-8B679E46F85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682-42FC-BB66-8B679E46F85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8682-42FC-BB66-8B679E46F85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8682-42FC-BB66-8B679E46F85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8682-42FC-BB66-8B679E46F85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8682-42FC-BB66-8B679E46F85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8682-42FC-BB66-8B679E46F857}"/>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8682-42FC-BB66-8B679E46F857}"/>
              </c:ext>
            </c:extLst>
          </c:dPt>
          <c:dLbls>
            <c:dLbl>
              <c:idx val="0"/>
              <c:layout>
                <c:manualLayout>
                  <c:x val="3.5093585196586249E-3"/>
                  <c:y val="0"/>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82-42FC-BB66-8B679E46F857}"/>
                </c:ext>
              </c:extLst>
            </c:dLbl>
            <c:dLbl>
              <c:idx val="1"/>
              <c:layout>
                <c:manualLayout>
                  <c:x val="5.4979950141318373E-2"/>
                  <c:y val="6.6777963272120202E-3"/>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2"/>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682-42FC-BB66-8B679E46F857}"/>
                </c:ext>
              </c:extLst>
            </c:dLbl>
            <c:dLbl>
              <c:idx val="2"/>
              <c:layout>
                <c:manualLayout>
                  <c:x val="2.8074868157268916E-2"/>
                  <c:y val="-2.2259321090706938E-3"/>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3"/>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682-42FC-BB66-8B679E46F857}"/>
                </c:ext>
              </c:extLst>
            </c:dLbl>
            <c:dLbl>
              <c:idx val="3"/>
              <c:layout>
                <c:manualLayout>
                  <c:x val="5.3810163968098915E-2"/>
                  <c:y val="-4.4518642181413468E-3"/>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4"/>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682-42FC-BB66-8B679E46F857}"/>
                </c:ext>
              </c:extLst>
            </c:dLbl>
            <c:dLbl>
              <c:idx val="4"/>
              <c:layout>
                <c:manualLayout>
                  <c:x val="1.2867647905414959E-2"/>
                  <c:y val="0"/>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5"/>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682-42FC-BB66-8B679E46F857}"/>
                </c:ext>
              </c:extLst>
            </c:dLbl>
            <c:dLbl>
              <c:idx val="5"/>
              <c:layout>
                <c:manualLayout>
                  <c:x val="3.2754012850147167E-2"/>
                  <c:y val="-0.11797440178074577"/>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6"/>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682-42FC-BB66-8B679E46F857}"/>
                </c:ext>
              </c:extLst>
            </c:dLbl>
            <c:dLbl>
              <c:idx val="6"/>
              <c:layout>
                <c:manualLayout>
                  <c:x val="0.13686498226668639"/>
                  <c:y val="-5.5648302726766997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682-42FC-BB66-8B679E46F857}"/>
                </c:ext>
              </c:extLst>
            </c:dLbl>
            <c:dLbl>
              <c:idx val="7"/>
              <c:layout>
                <c:manualLayout>
                  <c:x val="-8.5394344590452795E-2"/>
                  <c:y val="-2.5598219254312743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2">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4386269842034"/>
                      <c:h val="6.4485253199777409E-2"/>
                    </c:manualLayout>
                  </c15:layout>
                </c:ext>
                <c:ext xmlns:c16="http://schemas.microsoft.com/office/drawing/2014/chart" uri="{C3380CC4-5D6E-409C-BE32-E72D297353CC}">
                  <c16:uniqueId val="{0000000F-8682-42FC-BB66-8B679E46F857}"/>
                </c:ext>
              </c:extLst>
            </c:dLbl>
            <c:dLbl>
              <c:idx val="8"/>
              <c:layout>
                <c:manualLayout>
                  <c:x val="-2.3395723464390834E-3"/>
                  <c:y val="-1.1129660545353529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3">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8682-42FC-BB66-8B679E46F857}"/>
                </c:ext>
              </c:extLst>
            </c:dLbl>
            <c:dLbl>
              <c:idx val="9"/>
              <c:layout>
                <c:manualLayout>
                  <c:x val="2.3395723464390834E-3"/>
                  <c:y val="4.6744574290484141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4">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8682-42FC-BB66-8B679E46F857}"/>
                </c:ext>
              </c:extLst>
            </c:dLbl>
            <c:dLbl>
              <c:idx val="10"/>
              <c:layout>
                <c:manualLayout>
                  <c:x val="-1.6377006425073583E-2"/>
                  <c:y val="3.7840845854201367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5">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8682-42FC-BB66-8B679E46F857}"/>
                </c:ext>
              </c:extLst>
            </c:dLbl>
            <c:dLbl>
              <c:idx val="11"/>
              <c:layout>
                <c:manualLayout>
                  <c:x val="-2.3395723464390835E-2"/>
                  <c:y val="3.3388981636060099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6">
                          <a:lumMod val="6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8682-42FC-BB66-8B679E46F857}"/>
                </c:ext>
              </c:extLst>
            </c:dLbl>
            <c:dLbl>
              <c:idx val="12"/>
              <c:layout>
                <c:manualLayout>
                  <c:x val="-0.14388369930600364"/>
                  <c:y val="4.8970506399554817E-2"/>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1">
                          <a:lumMod val="80000"/>
                          <a:lumOff val="2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8682-42FC-BB66-8B679E46F857}"/>
                </c:ext>
              </c:extLst>
            </c:dLbl>
            <c:dLbl>
              <c:idx val="13"/>
              <c:layout>
                <c:manualLayout>
                  <c:x val="-6.9470871401489373E-2"/>
                  <c:y val="6.7507249859770366E-3"/>
                </c:manualLayout>
              </c:layout>
              <c:numFmt formatCode="0%" sourceLinked="0"/>
              <c:spPr>
                <a:noFill/>
                <a:ln>
                  <a:noFill/>
                </a:ln>
                <a:effectLst/>
              </c:spPr>
              <c:txPr>
                <a:bodyPr rot="0" spcFirstLastPara="1" vertOverflow="ellipsis" vert="horz" wrap="square" anchor="ctr" anchorCtr="1"/>
                <a:lstStyle/>
                <a:p>
                  <a:pPr>
                    <a:defRPr sz="1000" b="1" i="0" u="none" strike="noStrike" kern="1200" spc="0" baseline="0">
                      <a:solidFill>
                        <a:schemeClr val="accent2">
                          <a:lumMod val="80000"/>
                          <a:lumOff val="2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466579347194842"/>
                      <c:h val="0.16789101696177794"/>
                    </c:manualLayout>
                  </c15:layout>
                </c:ext>
                <c:ext xmlns:c16="http://schemas.microsoft.com/office/drawing/2014/chart" uri="{C3380CC4-5D6E-409C-BE32-E72D297353CC}">
                  <c16:uniqueId val="{0000001B-8682-42FC-BB66-8B679E46F857}"/>
                </c:ext>
              </c:extLst>
            </c:dLbl>
            <c:numFmt formatCode="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'For charting'!$A$1:$N$1</c:f>
              <c:strCache>
                <c:ptCount val="14"/>
                <c:pt idx="0">
                  <c:v>Violence, disorder &amp; antisocial behaviour</c:v>
                </c:pt>
                <c:pt idx="1">
                  <c:v>Domestic abuse</c:v>
                </c:pt>
                <c:pt idx="2">
                  <c:v>Hate crime</c:v>
                </c:pt>
                <c:pt idx="3">
                  <c:v>Firearms offences</c:v>
                </c:pt>
                <c:pt idx="4">
                  <c:v>Serious organised crime</c:v>
                </c:pt>
                <c:pt idx="5">
                  <c:v>Drug abuse and dealing </c:v>
                </c:pt>
                <c:pt idx="6">
                  <c:v>Fraud &amp; money laundering</c:v>
                </c:pt>
                <c:pt idx="7">
                  <c:v>Terrorism &amp; extremism</c:v>
                </c:pt>
                <c:pt idx="8">
                  <c:v>Child abuse</c:v>
                </c:pt>
                <c:pt idx="9">
                  <c:v>Rape or other sexual crimes </c:v>
                </c:pt>
                <c:pt idx="10">
                  <c:v>Human trafficking &amp; missing persons</c:v>
                </c:pt>
                <c:pt idx="11">
                  <c:v>Traffic offences &amp; road safety</c:v>
                </c:pt>
                <c:pt idx="12">
                  <c:v>Theft &amp; burglary</c:v>
                </c:pt>
                <c:pt idx="13">
                  <c:v>Rural and heritage crime (e.g. hare coursing, poaching, lead theft from church roof, etc)</c:v>
                </c:pt>
              </c:strCache>
            </c:strRef>
          </c:cat>
          <c:val>
            <c:numRef>
              <c:f>'For charting'!$A$2:$N$2</c:f>
              <c:numCache>
                <c:formatCode>0</c:formatCode>
                <c:ptCount val="14"/>
                <c:pt idx="0">
                  <c:v>9.6445993031358892</c:v>
                </c:pt>
                <c:pt idx="1">
                  <c:v>7.5662020905923342</c:v>
                </c:pt>
                <c:pt idx="2">
                  <c:v>3.9303135888501743</c:v>
                </c:pt>
                <c:pt idx="3">
                  <c:v>4.730836236933798</c:v>
                </c:pt>
                <c:pt idx="4">
                  <c:v>7.8712543554006977</c:v>
                </c:pt>
                <c:pt idx="5">
                  <c:v>9.5644599303135891</c:v>
                </c:pt>
                <c:pt idx="6">
                  <c:v>4.9520905923344944</c:v>
                </c:pt>
                <c:pt idx="7">
                  <c:v>5.68397212543554</c:v>
                </c:pt>
                <c:pt idx="8">
                  <c:v>9.2639372822299659</c:v>
                </c:pt>
                <c:pt idx="9">
                  <c:v>8.0008710801393725</c:v>
                </c:pt>
                <c:pt idx="10">
                  <c:v>5.2637630662020909</c:v>
                </c:pt>
                <c:pt idx="11">
                  <c:v>8.6381533101045296</c:v>
                </c:pt>
                <c:pt idx="12">
                  <c:v>10.077700348432057</c:v>
                </c:pt>
                <c:pt idx="13">
                  <c:v>5.4503484320557494</c:v>
                </c:pt>
              </c:numCache>
            </c:numRef>
          </c:val>
          <c:extLst>
            <c:ext xmlns:c16="http://schemas.microsoft.com/office/drawing/2014/chart" uri="{C3380CC4-5D6E-409C-BE32-E72D297353CC}">
              <c16:uniqueId val="{0000001C-8682-42FC-BB66-8B679E46F85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13FB-4787-AD0E-9258B6E5711E}"/>
                </c:ext>
              </c:extLst>
            </c:dLbl>
            <c:dLbl>
              <c:idx val="1"/>
              <c:tx>
                <c:rich>
                  <a:bodyPr/>
                  <a:lstStyle/>
                  <a:p>
                    <a:pPr algn="ctr">
                      <a:defRPr/>
                    </a:pPr>
                    <a:r>
                      <a:rPr lang="en-US"/>
                      <a:t>66%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13FB-4787-AD0E-9258B6E5711E}"/>
                </c:ext>
              </c:extLst>
            </c:dLbl>
            <c:dLbl>
              <c:idx val="2"/>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13FB-4787-AD0E-9258B6E5711E}"/>
                </c:ext>
              </c:extLst>
            </c:dLbl>
            <c:dLbl>
              <c:idx val="3"/>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13FB-4787-AD0E-9258B6E5711E}"/>
                </c:ext>
              </c:extLst>
            </c:dLbl>
            <c:dLbl>
              <c:idx val="4"/>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13FB-4787-AD0E-9258B6E5711E}"/>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'Sheet1'!$B$2:$B$6</c:f>
              <c:strCache>
                <c:ptCount val="5"/>
                <c:pt idx="0">
                  <c:v>1</c:v>
                </c:pt>
                <c:pt idx="1">
                  <c:v>2</c:v>
                </c:pt>
                <c:pt idx="2">
                  <c:v>3</c:v>
                </c:pt>
                <c:pt idx="3">
                  <c:v>4</c:v>
                </c:pt>
                <c:pt idx="4">
                  <c:v>5</c:v>
                </c:pt>
              </c:strCache>
            </c:strRef>
          </c:cat>
          <c:val>
            <c:numRef>
              <c:f>'Sheet1'!$C$2:$C$6</c:f>
              <c:numCache>
                <c:formatCode>0%</c:formatCode>
                <c:ptCount val="5"/>
                <c:pt idx="0">
                  <c:v>0.19</c:v>
                </c:pt>
                <c:pt idx="1">
                  <c:v>0.66</c:v>
                </c:pt>
                <c:pt idx="2">
                  <c:v>0.11</c:v>
                </c:pt>
                <c:pt idx="3">
                  <c:v>0.03</c:v>
                </c:pt>
                <c:pt idx="4">
                  <c:v>0.01</c:v>
                </c:pt>
              </c:numCache>
            </c:numRef>
          </c:val>
          <c:extLst>
            <c:ext xmlns:c16="http://schemas.microsoft.com/office/drawing/2014/chart" uri="{C3380CC4-5D6E-409C-BE32-E72D297353CC}">
              <c16:uniqueId val="{00000005-13FB-4787-AD0E-9258B6E5711E}"/>
            </c:ext>
          </c:extLst>
        </c:ser>
        <c:ser>
          <c:idx val="1"/>
          <c:order val="1"/>
          <c:tx>
            <c:strRef>
              <c:f>Sheet1!$D$1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13FB-4787-AD0E-9258B6E5711E}"/>
                </c:ext>
              </c:extLst>
            </c:dLbl>
            <c:dLbl>
              <c:idx val="1"/>
              <c:tx>
                <c:rich>
                  <a:bodyPr/>
                  <a:lstStyle/>
                  <a:p>
                    <a:pPr algn="ctr">
                      <a:defRPr/>
                    </a:pPr>
                    <a:r>
                      <a:rPr lang="en-US"/>
                      <a:t>64%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13FB-4787-AD0E-9258B6E5711E}"/>
                </c:ext>
              </c:extLst>
            </c:dLbl>
            <c:dLbl>
              <c:idx val="2"/>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13FB-4787-AD0E-9258B6E5711E}"/>
                </c:ext>
              </c:extLst>
            </c:dLbl>
            <c:dLbl>
              <c:idx val="3"/>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13FB-4787-AD0E-9258B6E5711E}"/>
                </c:ext>
              </c:extLst>
            </c:dLbl>
            <c:dLbl>
              <c:idx val="4"/>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13FB-4787-AD0E-9258B6E5711E}"/>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'Sheet1'!$B$2:$B$6</c:f>
              <c:strCache>
                <c:ptCount val="5"/>
                <c:pt idx="0">
                  <c:v>1</c:v>
                </c:pt>
                <c:pt idx="1">
                  <c:v>2</c:v>
                </c:pt>
                <c:pt idx="2">
                  <c:v>3</c:v>
                </c:pt>
                <c:pt idx="3">
                  <c:v>4</c:v>
                </c:pt>
                <c:pt idx="4">
                  <c:v>5</c:v>
                </c:pt>
              </c:strCache>
            </c:strRef>
          </c:cat>
          <c:val>
            <c:numRef>
              <c:f>'Sheet1'!$D$2:$D$6</c:f>
              <c:numCache>
                <c:formatCode>0%</c:formatCode>
                <c:ptCount val="5"/>
                <c:pt idx="0">
                  <c:v>0.19</c:v>
                </c:pt>
                <c:pt idx="1">
                  <c:v>0.64</c:v>
                </c:pt>
                <c:pt idx="2">
                  <c:v>0.11</c:v>
                </c:pt>
                <c:pt idx="3">
                  <c:v>0.04</c:v>
                </c:pt>
                <c:pt idx="4">
                  <c:v>0.02</c:v>
                </c:pt>
              </c:numCache>
            </c:numRef>
          </c:val>
          <c:extLst>
            <c:ext xmlns:c16="http://schemas.microsoft.com/office/drawing/2014/chart" uri="{C3380CC4-5D6E-409C-BE32-E72D297353CC}">
              <c16:uniqueId val="{0000000B-13FB-4787-AD0E-9258B6E5711E}"/>
            </c:ext>
          </c:extLst>
        </c:ser>
        <c:ser>
          <c:idx val="2"/>
          <c:order val="2"/>
          <c:tx>
            <c:strRef>
              <c:f>Sheet1!$E$1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19%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13FB-4787-AD0E-9258B6E5711E}"/>
                </c:ext>
              </c:extLst>
            </c:dLbl>
            <c:dLbl>
              <c:idx val="1"/>
              <c:tx>
                <c:rich>
                  <a:bodyPr/>
                  <a:lstStyle/>
                  <a:p>
                    <a:pPr algn="ctr">
                      <a:defRPr/>
                    </a:pPr>
                    <a:r>
                      <a:rPr lang="en-US"/>
                      <a:t>68%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13FB-4787-AD0E-9258B6E5711E}"/>
                </c:ext>
              </c:extLst>
            </c:dLbl>
            <c:dLbl>
              <c:idx val="2"/>
              <c:tx>
                <c:rich>
                  <a:bodyPr/>
                  <a:lstStyle/>
                  <a:p>
                    <a:pPr algn="ctr">
                      <a:defRPr/>
                    </a:pPr>
                    <a:r>
                      <a:rPr lang="en-US"/>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13FB-4787-AD0E-9258B6E5711E}"/>
                </c:ext>
              </c:extLst>
            </c:dLbl>
            <c:dLbl>
              <c:idx val="3"/>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13FB-4787-AD0E-9258B6E5711E}"/>
                </c:ext>
              </c:extLst>
            </c:dLbl>
            <c:dLbl>
              <c:idx val="4"/>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13FB-4787-AD0E-9258B6E5711E}"/>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'Sheet1'!$B$2:$B$6</c:f>
              <c:strCache>
                <c:ptCount val="5"/>
                <c:pt idx="0">
                  <c:v>1</c:v>
                </c:pt>
                <c:pt idx="1">
                  <c:v>2</c:v>
                </c:pt>
                <c:pt idx="2">
                  <c:v>3</c:v>
                </c:pt>
                <c:pt idx="3">
                  <c:v>4</c:v>
                </c:pt>
                <c:pt idx="4">
                  <c:v>5</c:v>
                </c:pt>
              </c:strCache>
            </c:strRef>
          </c:cat>
          <c:val>
            <c:numRef>
              <c:f>'Sheet1'!$E$2:$E$6</c:f>
              <c:numCache>
                <c:formatCode>0%</c:formatCode>
                <c:ptCount val="5"/>
                <c:pt idx="0">
                  <c:v>0.19</c:v>
                </c:pt>
                <c:pt idx="1">
                  <c:v>0.68</c:v>
                </c:pt>
                <c:pt idx="2">
                  <c:v>0.1</c:v>
                </c:pt>
                <c:pt idx="3">
                  <c:v>0.03</c:v>
                </c:pt>
                <c:pt idx="4">
                  <c:v>0.01</c:v>
                </c:pt>
              </c:numCache>
            </c:numRef>
          </c:val>
          <c:extLst>
            <c:ext xmlns:c16="http://schemas.microsoft.com/office/drawing/2014/chart" uri="{C3380CC4-5D6E-409C-BE32-E72D297353CC}">
              <c16:uniqueId val="{00000011-13FB-4787-AD0E-9258B6E5711E}"/>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77%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7E4B-4A79-9A50-B7375B1BC15B}"/>
                </c:ext>
              </c:extLst>
            </c:dLbl>
            <c:dLbl>
              <c:idx val="1"/>
              <c:tx>
                <c:rich>
                  <a:bodyPr/>
                  <a:lstStyle/>
                  <a:p>
                    <a:pPr algn="ctr">
                      <a:defRPr/>
                    </a:pPr>
                    <a:r>
                      <a:rPr lang="en-US"/>
                      <a:t>10%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7E4B-4A79-9A50-B7375B1BC15B}"/>
                </c:ext>
              </c:extLst>
            </c:dLbl>
            <c:dLbl>
              <c:idx val="2"/>
              <c:tx>
                <c:rich>
                  <a:bodyPr/>
                  <a:lstStyle/>
                  <a:p>
                    <a:pPr algn="ctr">
                      <a:defRPr/>
                    </a:pPr>
                    <a:r>
                      <a:rPr lang="en-US"/>
                      <a:t>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7E4B-4A79-9A50-B7375B1BC15B}"/>
                </c:ext>
              </c:extLst>
            </c:dLbl>
            <c:dLbl>
              <c:idx val="3"/>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7E4B-4A79-9A50-B7375B1BC15B}"/>
                </c:ext>
              </c:extLst>
            </c:dLbl>
            <c:dLbl>
              <c:idx val="4"/>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7E4B-4A79-9A50-B7375B1BC15B}"/>
                </c:ext>
              </c:extLst>
            </c:dLbl>
            <c:dLbl>
              <c:idx val="5"/>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7E4B-4A79-9A50-B7375B1BC15B}"/>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Sheet1!$B$2:$B$7</c:f>
              <c:strCache>
                <c:ptCount val="6"/>
                <c:pt idx="0">
                  <c:v>0</c:v>
                </c:pt>
                <c:pt idx="1">
                  <c:v>1</c:v>
                </c:pt>
                <c:pt idx="2">
                  <c:v>2</c:v>
                </c:pt>
                <c:pt idx="3">
                  <c:v>3</c:v>
                </c:pt>
                <c:pt idx="4">
                  <c:v>4</c:v>
                </c:pt>
                <c:pt idx="5">
                  <c:v>5+</c:v>
                </c:pt>
              </c:strCache>
            </c:strRef>
          </c:cat>
          <c:val>
            <c:numRef>
              <c:f>Sheet1!$C$2:$C$7</c:f>
              <c:numCache>
                <c:formatCode>0%</c:formatCode>
                <c:ptCount val="6"/>
                <c:pt idx="0">
                  <c:v>0.77</c:v>
                </c:pt>
                <c:pt idx="1">
                  <c:v>0.1</c:v>
                </c:pt>
                <c:pt idx="2">
                  <c:v>0.09</c:v>
                </c:pt>
                <c:pt idx="3">
                  <c:v>0.03</c:v>
                </c:pt>
                <c:pt idx="4">
                  <c:v>0.01</c:v>
                </c:pt>
                <c:pt idx="5">
                  <c:v>0</c:v>
                </c:pt>
              </c:numCache>
            </c:numRef>
          </c:val>
          <c:extLst>
            <c:ext xmlns:c16="http://schemas.microsoft.com/office/drawing/2014/chart" uri="{C3380CC4-5D6E-409C-BE32-E72D297353CC}">
              <c16:uniqueId val="{00000006-7E4B-4A79-9A50-B7375B1BC15B}"/>
            </c:ext>
          </c:extLst>
        </c:ser>
        <c:ser>
          <c:idx val="1"/>
          <c:order val="1"/>
          <c:tx>
            <c:strRef>
              <c:f>Sheet1!$D$1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79%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7E4B-4A79-9A50-B7375B1BC15B}"/>
                </c:ext>
              </c:extLst>
            </c:dLbl>
            <c:dLbl>
              <c:idx val="1"/>
              <c:tx>
                <c:rich>
                  <a:bodyPr/>
                  <a:lstStyle/>
                  <a:p>
                    <a:pPr algn="ctr">
                      <a:defRPr/>
                    </a:pPr>
                    <a:r>
                      <a:rPr lang="en-US"/>
                      <a:t>11%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7E4B-4A79-9A50-B7375B1BC15B}"/>
                </c:ext>
              </c:extLst>
            </c:dLbl>
            <c:dLbl>
              <c:idx val="2"/>
              <c:tx>
                <c:rich>
                  <a:bodyPr/>
                  <a:lstStyle/>
                  <a:p>
                    <a:pPr algn="ctr">
                      <a:defRPr/>
                    </a:pPr>
                    <a:r>
                      <a:rPr lang="en-US"/>
                      <a:t>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7E4B-4A79-9A50-B7375B1BC15B}"/>
                </c:ext>
              </c:extLst>
            </c:dLbl>
            <c:dLbl>
              <c:idx val="3"/>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7E4B-4A79-9A50-B7375B1BC15B}"/>
                </c:ext>
              </c:extLst>
            </c:dLbl>
            <c:dLbl>
              <c:idx val="4"/>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7E4B-4A79-9A50-B7375B1BC15B}"/>
                </c:ext>
              </c:extLst>
            </c:dLbl>
            <c:dLbl>
              <c:idx val="5"/>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7E4B-4A79-9A50-B7375B1BC15B}"/>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Sheet1!$B$2:$B$7</c:f>
              <c:strCache>
                <c:ptCount val="6"/>
                <c:pt idx="0">
                  <c:v>0</c:v>
                </c:pt>
                <c:pt idx="1">
                  <c:v>1</c:v>
                </c:pt>
                <c:pt idx="2">
                  <c:v>2</c:v>
                </c:pt>
                <c:pt idx="3">
                  <c:v>3</c:v>
                </c:pt>
                <c:pt idx="4">
                  <c:v>4</c:v>
                </c:pt>
                <c:pt idx="5">
                  <c:v>5+</c:v>
                </c:pt>
              </c:strCache>
            </c:strRef>
          </c:cat>
          <c:val>
            <c:numRef>
              <c:f>Sheet1!$D$2:$D$7</c:f>
              <c:numCache>
                <c:formatCode>0%</c:formatCode>
                <c:ptCount val="6"/>
                <c:pt idx="0">
                  <c:v>0.79</c:v>
                </c:pt>
                <c:pt idx="1">
                  <c:v>0.11</c:v>
                </c:pt>
                <c:pt idx="2">
                  <c:v>0.08</c:v>
                </c:pt>
                <c:pt idx="3">
                  <c:v>0.02</c:v>
                </c:pt>
                <c:pt idx="4">
                  <c:v>0</c:v>
                </c:pt>
                <c:pt idx="5">
                  <c:v>0</c:v>
                </c:pt>
              </c:numCache>
            </c:numRef>
          </c:val>
          <c:extLst>
            <c:ext xmlns:c16="http://schemas.microsoft.com/office/drawing/2014/chart" uri="{C3380CC4-5D6E-409C-BE32-E72D297353CC}">
              <c16:uniqueId val="{0000000D-7E4B-4A79-9A50-B7375B1BC15B}"/>
            </c:ext>
          </c:extLst>
        </c:ser>
        <c:ser>
          <c:idx val="2"/>
          <c:order val="2"/>
          <c:tx>
            <c:strRef>
              <c:f>Sheet1!$E$1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85%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7E4B-4A79-9A50-B7375B1BC15B}"/>
                </c:ext>
              </c:extLst>
            </c:dLbl>
            <c:dLbl>
              <c:idx val="1"/>
              <c:tx>
                <c:rich>
                  <a:bodyPr/>
                  <a:lstStyle/>
                  <a:p>
                    <a:pPr algn="ctr">
                      <a:defRPr/>
                    </a:pPr>
                    <a:r>
                      <a:rPr lang="en-US"/>
                      <a:t>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7E4B-4A79-9A50-B7375B1BC15B}"/>
                </c:ext>
              </c:extLst>
            </c:dLbl>
            <c:dLbl>
              <c:idx val="2"/>
              <c:tx>
                <c:rich>
                  <a:bodyPr/>
                  <a:lstStyle/>
                  <a:p>
                    <a:pPr algn="ctr">
                      <a:defRPr/>
                    </a:pPr>
                    <a:r>
                      <a:rPr lang="en-US"/>
                      <a:t>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7E4B-4A79-9A50-B7375B1BC15B}"/>
                </c:ext>
              </c:extLst>
            </c:dLbl>
            <c:dLbl>
              <c:idx val="3"/>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7E4B-4A79-9A50-B7375B1BC15B}"/>
                </c:ext>
              </c:extLst>
            </c:dLbl>
            <c:dLbl>
              <c:idx val="4"/>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7E4B-4A79-9A50-B7375B1BC15B}"/>
                </c:ext>
              </c:extLst>
            </c:dLbl>
            <c:dLbl>
              <c:idx val="5"/>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3-7E4B-4A79-9A50-B7375B1BC15B}"/>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Sheet1!$B$2:$B$7</c:f>
              <c:strCache>
                <c:ptCount val="6"/>
                <c:pt idx="0">
                  <c:v>0</c:v>
                </c:pt>
                <c:pt idx="1">
                  <c:v>1</c:v>
                </c:pt>
                <c:pt idx="2">
                  <c:v>2</c:v>
                </c:pt>
                <c:pt idx="3">
                  <c:v>3</c:v>
                </c:pt>
                <c:pt idx="4">
                  <c:v>4</c:v>
                </c:pt>
                <c:pt idx="5">
                  <c:v>5+</c:v>
                </c:pt>
              </c:strCache>
            </c:strRef>
          </c:cat>
          <c:val>
            <c:numRef>
              <c:f>Sheet1!$E$2:$E$7</c:f>
              <c:numCache>
                <c:formatCode>0%</c:formatCode>
                <c:ptCount val="6"/>
                <c:pt idx="0">
                  <c:v>0.85</c:v>
                </c:pt>
                <c:pt idx="1">
                  <c:v>7.0000000000000007E-2</c:v>
                </c:pt>
                <c:pt idx="2">
                  <c:v>0.06</c:v>
                </c:pt>
                <c:pt idx="3">
                  <c:v>0.01</c:v>
                </c:pt>
                <c:pt idx="4">
                  <c:v>0</c:v>
                </c:pt>
                <c:pt idx="5">
                  <c:v>0</c:v>
                </c:pt>
              </c:numCache>
            </c:numRef>
          </c:val>
          <c:extLst>
            <c:ext xmlns:c16="http://schemas.microsoft.com/office/drawing/2014/chart" uri="{C3380CC4-5D6E-409C-BE32-E72D297353CC}">
              <c16:uniqueId val="{00000014-7E4B-4A79-9A50-B7375B1BC15B}"/>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Sheet1!$C$2:$C$9</c:f>
              <c:numCache>
                <c:formatCode>0%</c:formatCode>
                <c:ptCount val="8"/>
                <c:pt idx="0">
                  <c:v>0.61</c:v>
                </c:pt>
                <c:pt idx="1">
                  <c:v>0.03</c:v>
                </c:pt>
                <c:pt idx="2">
                  <c:v>0.06</c:v>
                </c:pt>
                <c:pt idx="3">
                  <c:v>0.02</c:v>
                </c:pt>
                <c:pt idx="4">
                  <c:v>0.05</c:v>
                </c:pt>
                <c:pt idx="5">
                  <c:v>0.09</c:v>
                </c:pt>
                <c:pt idx="6">
                  <c:v>0.1</c:v>
                </c:pt>
                <c:pt idx="7">
                  <c:v>0.04</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Sheet1!$D$2:$D$9</c:f>
              <c:numCache>
                <c:formatCode>0%</c:formatCode>
                <c:ptCount val="8"/>
                <c:pt idx="0">
                  <c:v>0.63</c:v>
                </c:pt>
                <c:pt idx="1">
                  <c:v>0.05</c:v>
                </c:pt>
                <c:pt idx="2">
                  <c:v>0.06</c:v>
                </c:pt>
                <c:pt idx="3">
                  <c:v>0.01</c:v>
                </c:pt>
                <c:pt idx="4">
                  <c:v>0.04</c:v>
                </c:pt>
                <c:pt idx="5">
                  <c:v>7.0000000000000007E-2</c:v>
                </c:pt>
                <c:pt idx="6">
                  <c:v>0.1</c:v>
                </c:pt>
                <c:pt idx="7">
                  <c:v>0.03</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Sheet1!$E$2:$E$9</c:f>
              <c:numCache>
                <c:formatCode>0%</c:formatCode>
                <c:ptCount val="8"/>
                <c:pt idx="0">
                  <c:v>0.63</c:v>
                </c:pt>
                <c:pt idx="1">
                  <c:v>0.05</c:v>
                </c:pt>
                <c:pt idx="2">
                  <c:v>0.06</c:v>
                </c:pt>
                <c:pt idx="3">
                  <c:v>0.02</c:v>
                </c:pt>
                <c:pt idx="4">
                  <c:v>0.04</c:v>
                </c:pt>
                <c:pt idx="5">
                  <c:v>0.08</c:v>
                </c:pt>
                <c:pt idx="6">
                  <c:v>0.09</c:v>
                </c:pt>
                <c:pt idx="7">
                  <c:v>0.04</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Sheet1!$F$2:$F$9</c:f>
              <c:numCache>
                <c:formatCode>0%</c:formatCode>
                <c:ptCount val="8"/>
                <c:pt idx="0">
                  <c:v>0.69</c:v>
                </c:pt>
                <c:pt idx="1">
                  <c:v>0.05</c:v>
                </c:pt>
                <c:pt idx="2">
                  <c:v>7.0000000000000007E-2</c:v>
                </c:pt>
                <c:pt idx="3">
                  <c:v>0.01</c:v>
                </c:pt>
                <c:pt idx="4">
                  <c:v>0.04</c:v>
                </c:pt>
                <c:pt idx="5">
                  <c:v>0.06</c:v>
                </c:pt>
                <c:pt idx="6">
                  <c:v>0.05</c:v>
                </c:pt>
                <c:pt idx="7">
                  <c:v>0.03</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Sheet1!$C$2:$C$8</c:f>
              <c:numCache>
                <c:formatCode>0%</c:formatCode>
                <c:ptCount val="7"/>
                <c:pt idx="0">
                  <c:v>0.03</c:v>
                </c:pt>
                <c:pt idx="1">
                  <c:v>0.03</c:v>
                </c:pt>
                <c:pt idx="2">
                  <c:v>0.04</c:v>
                </c:pt>
                <c:pt idx="3">
                  <c:v>0.08</c:v>
                </c:pt>
                <c:pt idx="4">
                  <c:v>0.14000000000000001</c:v>
                </c:pt>
                <c:pt idx="5">
                  <c:v>0.25</c:v>
                </c:pt>
                <c:pt idx="6">
                  <c:v>0.43</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Sheet1!$D$2:$D$8</c:f>
              <c:numCache>
                <c:formatCode>0%</c:formatCode>
                <c:ptCount val="7"/>
                <c:pt idx="0">
                  <c:v>0.02</c:v>
                </c:pt>
                <c:pt idx="1">
                  <c:v>0.04</c:v>
                </c:pt>
                <c:pt idx="2">
                  <c:v>0.04</c:v>
                </c:pt>
                <c:pt idx="3">
                  <c:v>7.0000000000000007E-2</c:v>
                </c:pt>
                <c:pt idx="4">
                  <c:v>0.13</c:v>
                </c:pt>
                <c:pt idx="5">
                  <c:v>0.24</c:v>
                </c:pt>
                <c:pt idx="6">
                  <c:v>0.45</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Sheet1!$E$2:$E$8</c:f>
              <c:numCache>
                <c:formatCode>0%</c:formatCode>
                <c:ptCount val="7"/>
                <c:pt idx="0">
                  <c:v>0.03</c:v>
                </c:pt>
                <c:pt idx="1">
                  <c:v>0.04</c:v>
                </c:pt>
                <c:pt idx="2">
                  <c:v>0.05</c:v>
                </c:pt>
                <c:pt idx="3">
                  <c:v>7.0000000000000007E-2</c:v>
                </c:pt>
                <c:pt idx="4">
                  <c:v>0.13</c:v>
                </c:pt>
                <c:pt idx="5">
                  <c:v>0.24</c:v>
                </c:pt>
                <c:pt idx="6">
                  <c:v>0.45</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Sheet1!$F$2:$F$8</c:f>
              <c:numCache>
                <c:formatCode>0%</c:formatCode>
                <c:ptCount val="7"/>
                <c:pt idx="0">
                  <c:v>0.02</c:v>
                </c:pt>
                <c:pt idx="1">
                  <c:v>0.04</c:v>
                </c:pt>
                <c:pt idx="2">
                  <c:v>0.03</c:v>
                </c:pt>
                <c:pt idx="3">
                  <c:v>7.0000000000000007E-2</c:v>
                </c:pt>
                <c:pt idx="4">
                  <c:v>0.13</c:v>
                </c:pt>
                <c:pt idx="5">
                  <c:v>0.22</c:v>
                </c:pt>
                <c:pt idx="6">
                  <c:v>0.48</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Sheet1!$C$2:$C$9</c:f>
              <c:numCache>
                <c:formatCode>0%</c:formatCode>
                <c:ptCount val="7"/>
                <c:pt idx="0">
                  <c:v>0.09</c:v>
                </c:pt>
                <c:pt idx="1">
                  <c:v>0.2</c:v>
                </c:pt>
                <c:pt idx="2">
                  <c:v>0.15</c:v>
                </c:pt>
                <c:pt idx="3">
                  <c:v>0.16</c:v>
                </c:pt>
                <c:pt idx="4">
                  <c:v>0.11</c:v>
                </c:pt>
                <c:pt idx="5">
                  <c:v>0.14000000000000001</c:v>
                </c:pt>
                <c:pt idx="6">
                  <c:v>0.14000000000000001</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Sheet1!$D$2:$D$9</c:f>
              <c:numCache>
                <c:formatCode>0%</c:formatCode>
                <c:ptCount val="7"/>
                <c:pt idx="0">
                  <c:v>0.1</c:v>
                </c:pt>
                <c:pt idx="1">
                  <c:v>0.25</c:v>
                </c:pt>
                <c:pt idx="2">
                  <c:v>0.11</c:v>
                </c:pt>
                <c:pt idx="3">
                  <c:v>0.16</c:v>
                </c:pt>
                <c:pt idx="4">
                  <c:v>0.1</c:v>
                </c:pt>
                <c:pt idx="5">
                  <c:v>0.13</c:v>
                </c:pt>
                <c:pt idx="6">
                  <c:v>0.14000000000000001</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Sheet1!$E$2:$E$9</c:f>
              <c:numCache>
                <c:formatCode>0%</c:formatCode>
                <c:ptCount val="7"/>
                <c:pt idx="0">
                  <c:v>0.08</c:v>
                </c:pt>
                <c:pt idx="1">
                  <c:v>0.21</c:v>
                </c:pt>
                <c:pt idx="2">
                  <c:v>0.12</c:v>
                </c:pt>
                <c:pt idx="3">
                  <c:v>0.18</c:v>
                </c:pt>
                <c:pt idx="4">
                  <c:v>0.12</c:v>
                </c:pt>
                <c:pt idx="5">
                  <c:v>0.14000000000000001</c:v>
                </c:pt>
                <c:pt idx="6">
                  <c:v>0.14000000000000001</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Sheet1!$F$2:$F$9</c:f>
              <c:numCache>
                <c:formatCode>0%</c:formatCode>
                <c:ptCount val="7"/>
                <c:pt idx="0">
                  <c:v>7.0000000000000007E-2</c:v>
                </c:pt>
                <c:pt idx="1">
                  <c:v>0.21</c:v>
                </c:pt>
                <c:pt idx="2">
                  <c:v>0.1</c:v>
                </c:pt>
                <c:pt idx="3">
                  <c:v>0.19</c:v>
                </c:pt>
                <c:pt idx="4">
                  <c:v>0.1</c:v>
                </c:pt>
                <c:pt idx="5">
                  <c:v>0.16</c:v>
                </c:pt>
                <c:pt idx="6">
                  <c:v>0.16</c:v>
                </c:pt>
              </c:numCache>
            </c:numRef>
          </c:val>
          <c:extLst>
            <c:ext xmlns:c16="http://schemas.microsoft.com/office/drawing/2014/chart" uri="{C3380CC4-5D6E-409C-BE32-E72D297353CC}">
              <c16:uniqueId val="{00000017-FB15-4EDC-9041-4F4702DF0426}"/>
            </c:ext>
          </c:extLst>
        </c:ser>
        <c:ser>
          <c:idx val="4"/>
          <c:order val="4"/>
          <c:tx>
            <c:strRef>
              <c:f>Sheet1!$G$1</c:f>
              <c:strCache>
                <c:ptCount val="1"/>
                <c:pt idx="0">
                  <c:v>Lincs Popn</c:v>
                </c:pt>
              </c:strCache>
            </c:strRef>
          </c:tx>
          <c:spPr>
            <a:solidFill>
              <a:srgbClr val="00B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Sheet1!$G$2:$G$9</c:f>
              <c:numCache>
                <c:formatCode>0%</c:formatCode>
                <c:ptCount val="7"/>
                <c:pt idx="0">
                  <c:v>0.09</c:v>
                </c:pt>
                <c:pt idx="1">
                  <c:v>0.2</c:v>
                </c:pt>
                <c:pt idx="2">
                  <c:v>0.13</c:v>
                </c:pt>
                <c:pt idx="3">
                  <c:v>0.15</c:v>
                </c:pt>
                <c:pt idx="4">
                  <c:v>0.12</c:v>
                </c:pt>
                <c:pt idx="5">
                  <c:v>0.18</c:v>
                </c:pt>
                <c:pt idx="6">
                  <c:v>0.12</c:v>
                </c:pt>
              </c:numCache>
            </c:numRef>
          </c:val>
          <c:extLst>
            <c:ext xmlns:c16="http://schemas.microsoft.com/office/drawing/2014/chart" uri="{C3380CC4-5D6E-409C-BE32-E72D297353CC}">
              <c16:uniqueId val="{00000001-690D-4785-9F4E-1BAA465F9BC3}"/>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0.24</c:v>
                </c:pt>
                <c:pt idx="1">
                  <c:v>0.2</c:v>
                </c:pt>
                <c:pt idx="2">
                  <c:v>0.24</c:v>
                </c:pt>
                <c:pt idx="3">
                  <c:v>0.2</c:v>
                </c:pt>
                <c:pt idx="4">
                  <c:v>7.0000000000000007E-2</c:v>
                </c:pt>
                <c:pt idx="5">
                  <c:v>0.04</c:v>
                </c:pt>
                <c:pt idx="6">
                  <c:v>0.01</c:v>
                </c:pt>
                <c:pt idx="7">
                  <c:v>0</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0.19</c:v>
                </c:pt>
                <c:pt idx="1">
                  <c:v>0.2</c:v>
                </c:pt>
                <c:pt idx="2">
                  <c:v>0.24</c:v>
                </c:pt>
                <c:pt idx="3">
                  <c:v>0.23</c:v>
                </c:pt>
                <c:pt idx="4">
                  <c:v>0.08</c:v>
                </c:pt>
                <c:pt idx="5">
                  <c:v>0.04</c:v>
                </c:pt>
                <c:pt idx="6">
                  <c:v>0.02</c:v>
                </c:pt>
                <c:pt idx="7">
                  <c:v>0</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0.2</c:v>
                </c:pt>
                <c:pt idx="1">
                  <c:v>0.19</c:v>
                </c:pt>
                <c:pt idx="2">
                  <c:v>0.24</c:v>
                </c:pt>
                <c:pt idx="3">
                  <c:v>0.23</c:v>
                </c:pt>
                <c:pt idx="4">
                  <c:v>0.09</c:v>
                </c:pt>
                <c:pt idx="5">
                  <c:v>0.03</c:v>
                </c:pt>
                <c:pt idx="6">
                  <c:v>0.02</c:v>
                </c:pt>
                <c:pt idx="7">
                  <c:v>0</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Sheet1!$F$2:$F$9</c:f>
              <c:numCache>
                <c:formatCode>0%</c:formatCode>
                <c:ptCount val="8"/>
                <c:pt idx="0">
                  <c:v>0.18</c:v>
                </c:pt>
                <c:pt idx="1">
                  <c:v>0.18</c:v>
                </c:pt>
                <c:pt idx="2">
                  <c:v>0.24</c:v>
                </c:pt>
                <c:pt idx="3">
                  <c:v>0.22</c:v>
                </c:pt>
                <c:pt idx="4">
                  <c:v>0.11</c:v>
                </c:pt>
                <c:pt idx="5">
                  <c:v>0.05</c:v>
                </c:pt>
                <c:pt idx="6">
                  <c:v>0.02</c:v>
                </c:pt>
                <c:pt idx="7">
                  <c:v>0</c:v>
                </c:pt>
              </c:numCache>
            </c:numRef>
          </c:val>
          <c:extLst>
            <c:ext xmlns:c16="http://schemas.microsoft.com/office/drawing/2014/chart" uri="{C3380CC4-5D6E-409C-BE32-E72D297353CC}">
              <c16:uniqueId val="{00000017-FB15-4EDC-9041-4F4702DF0426}"/>
            </c:ext>
          </c:extLst>
        </c:ser>
        <c:ser>
          <c:idx val="4"/>
          <c:order val="4"/>
          <c:tx>
            <c:strRef>
              <c:f>Sheet1!$G$1</c:f>
              <c:strCache>
                <c:ptCount val="1"/>
                <c:pt idx="0">
                  <c:v>ONS Property count for Lincolnshire</c:v>
                </c:pt>
              </c:strCache>
            </c:strRef>
          </c:tx>
          <c:spPr>
            <a:solidFill>
              <a:srgbClr val="00B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Sheet1!$G$2:$G$9</c:f>
              <c:numCache>
                <c:formatCode>0%</c:formatCode>
                <c:ptCount val="8"/>
                <c:pt idx="0">
                  <c:v>0.39</c:v>
                </c:pt>
                <c:pt idx="1">
                  <c:v>0.21</c:v>
                </c:pt>
                <c:pt idx="2">
                  <c:v>0.2</c:v>
                </c:pt>
                <c:pt idx="3">
                  <c:v>0.11</c:v>
                </c:pt>
                <c:pt idx="4">
                  <c:v>0.06</c:v>
                </c:pt>
                <c:pt idx="5">
                  <c:v>0.02</c:v>
                </c:pt>
                <c:pt idx="6">
                  <c:v>0.01</c:v>
                </c:pt>
                <c:pt idx="7">
                  <c:v>0</c:v>
                </c:pt>
              </c:numCache>
            </c:numRef>
          </c:val>
          <c:extLst>
            <c:ext xmlns:c16="http://schemas.microsoft.com/office/drawing/2014/chart" uri="{C3380CC4-5D6E-409C-BE32-E72D297353CC}">
              <c16:uniqueId val="{00000005-3F50-4956-B014-43CE532FE080}"/>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chemeClr val="tx2"/>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36%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1A4-4491-AE44-C35AC1D49B29}"/>
                </c:ext>
              </c:extLst>
            </c:dLbl>
            <c:dLbl>
              <c:idx val="1"/>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1A4-4491-AE44-C35AC1D49B29}"/>
                </c:ext>
              </c:extLst>
            </c:dLbl>
            <c:dLbl>
              <c:idx val="2"/>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91A4-4491-AE44-C35AC1D49B29}"/>
                </c:ext>
              </c:extLst>
            </c:dLbl>
            <c:dLbl>
              <c:idx val="3"/>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91A4-4491-AE44-C35AC1D49B29}"/>
                </c:ext>
              </c:extLst>
            </c:dLbl>
            <c:dLbl>
              <c:idx val="4"/>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91A4-4491-AE44-C35AC1D49B29}"/>
                </c:ext>
              </c:extLst>
            </c:dLbl>
            <c:dLbl>
              <c:idx val="5"/>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91A4-4491-AE44-C35AC1D49B29}"/>
                </c:ext>
              </c:extLst>
            </c:dLbl>
            <c:dLbl>
              <c:idx val="6"/>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91A4-4491-AE44-C35AC1D49B29}"/>
                </c:ext>
              </c:extLst>
            </c:dLbl>
            <c:dLbl>
              <c:idx val="7"/>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91A4-4491-AE44-C35AC1D49B29}"/>
                </c:ext>
              </c:extLst>
            </c:dLbl>
            <c:dLbl>
              <c:idx val="8"/>
              <c:tx>
                <c:rich>
                  <a:bodyPr/>
                  <a:lstStyle/>
                  <a:p>
                    <a:pPr algn="ctr">
                      <a:defRPr/>
                    </a:pPr>
                    <a:r>
                      <a:rPr lang="en-US"/>
                      <a:t>42%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91A4-4491-AE44-C35AC1D49B29}"/>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Working Full Time</c:v>
                </c:pt>
                <c:pt idx="1">
                  <c:v>Working Part Time</c:v>
                </c:pt>
                <c:pt idx="2">
                  <c:v>Volunteering</c:v>
                </c:pt>
                <c:pt idx="3">
                  <c:v>Intern, Trainee or Apprentice</c:v>
                </c:pt>
                <c:pt idx="4">
                  <c:v>Carer</c:v>
                </c:pt>
                <c:pt idx="5">
                  <c:v>Home-maker</c:v>
                </c:pt>
                <c:pt idx="6">
                  <c:v>Student</c:v>
                </c:pt>
                <c:pt idx="7">
                  <c:v>Unemployed</c:v>
                </c:pt>
                <c:pt idx="8">
                  <c:v>Retired</c:v>
                </c:pt>
              </c:strCache>
            </c:strRef>
          </c:cat>
          <c:val>
            <c:numRef>
              <c:f>'Sheet1'!$C$2:$C$10</c:f>
              <c:numCache>
                <c:formatCode>0%</c:formatCode>
                <c:ptCount val="9"/>
                <c:pt idx="0">
                  <c:v>0.36</c:v>
                </c:pt>
                <c:pt idx="1">
                  <c:v>0.12</c:v>
                </c:pt>
                <c:pt idx="2">
                  <c:v>0.02</c:v>
                </c:pt>
                <c:pt idx="3">
                  <c:v>0</c:v>
                </c:pt>
                <c:pt idx="4">
                  <c:v>0.02</c:v>
                </c:pt>
                <c:pt idx="5">
                  <c:v>0.03</c:v>
                </c:pt>
                <c:pt idx="6">
                  <c:v>0.02</c:v>
                </c:pt>
                <c:pt idx="7">
                  <c:v>0.02</c:v>
                </c:pt>
                <c:pt idx="8">
                  <c:v>0.42</c:v>
                </c:pt>
              </c:numCache>
            </c:numRef>
          </c:val>
          <c:extLst>
            <c:ext xmlns:c16="http://schemas.microsoft.com/office/drawing/2014/chart" uri="{C3380CC4-5D6E-409C-BE32-E72D297353CC}">
              <c16:uniqueId val="{00000009-91A4-4491-AE44-C35AC1D49B29}"/>
            </c:ext>
          </c:extLst>
        </c:ser>
        <c:ser>
          <c:idx val="1"/>
          <c:order val="1"/>
          <c:tx>
            <c:strRef>
              <c:f>Sheet1!$D$1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39%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91A4-4491-AE44-C35AC1D49B29}"/>
                </c:ext>
              </c:extLst>
            </c:dLbl>
            <c:dLbl>
              <c:idx val="1"/>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B-91A4-4491-AE44-C35AC1D49B29}"/>
                </c:ext>
              </c:extLst>
            </c:dLbl>
            <c:dLbl>
              <c:idx val="2"/>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91A4-4491-AE44-C35AC1D49B29}"/>
                </c:ext>
              </c:extLst>
            </c:dLbl>
            <c:dLbl>
              <c:idx val="3"/>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91A4-4491-AE44-C35AC1D49B29}"/>
                </c:ext>
              </c:extLst>
            </c:dLbl>
            <c:dLbl>
              <c:idx val="4"/>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91A4-4491-AE44-C35AC1D49B29}"/>
                </c:ext>
              </c:extLst>
            </c:dLbl>
            <c:dLbl>
              <c:idx val="5"/>
              <c:tx>
                <c:rich>
                  <a:bodyPr/>
                  <a:lstStyle/>
                  <a:p>
                    <a:pPr algn="ctr">
                      <a:defRPr/>
                    </a:pPr>
                    <a:r>
                      <a:rPr lang="en-US"/>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91A4-4491-AE44-C35AC1D49B29}"/>
                </c:ext>
              </c:extLst>
            </c:dLbl>
            <c:dLbl>
              <c:idx val="6"/>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91A4-4491-AE44-C35AC1D49B29}"/>
                </c:ext>
              </c:extLst>
            </c:dLbl>
            <c:dLbl>
              <c:idx val="7"/>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91A4-4491-AE44-C35AC1D49B29}"/>
                </c:ext>
              </c:extLst>
            </c:dLbl>
            <c:dLbl>
              <c:idx val="8"/>
              <c:tx>
                <c:rich>
                  <a:bodyPr/>
                  <a:lstStyle/>
                  <a:p>
                    <a:pPr algn="ctr">
                      <a:defRPr/>
                    </a:pPr>
                    <a:r>
                      <a:rPr lang="en-US"/>
                      <a:t>37%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91A4-4491-AE44-C35AC1D49B29}"/>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Working Full Time</c:v>
                </c:pt>
                <c:pt idx="1">
                  <c:v>Working Part Time</c:v>
                </c:pt>
                <c:pt idx="2">
                  <c:v>Volunteering</c:v>
                </c:pt>
                <c:pt idx="3">
                  <c:v>Intern, Trainee or Apprentice</c:v>
                </c:pt>
                <c:pt idx="4">
                  <c:v>Carer</c:v>
                </c:pt>
                <c:pt idx="5">
                  <c:v>Home-maker</c:v>
                </c:pt>
                <c:pt idx="6">
                  <c:v>Student</c:v>
                </c:pt>
                <c:pt idx="7">
                  <c:v>Unemployed</c:v>
                </c:pt>
                <c:pt idx="8">
                  <c:v>Retired</c:v>
                </c:pt>
              </c:strCache>
            </c:strRef>
          </c:cat>
          <c:val>
            <c:numRef>
              <c:f>'Sheet1'!$D$2:$D$10</c:f>
              <c:numCache>
                <c:formatCode>0%</c:formatCode>
                <c:ptCount val="9"/>
                <c:pt idx="0">
                  <c:v>0.39</c:v>
                </c:pt>
                <c:pt idx="1">
                  <c:v>0.12</c:v>
                </c:pt>
                <c:pt idx="2">
                  <c:v>0.02</c:v>
                </c:pt>
                <c:pt idx="3">
                  <c:v>0</c:v>
                </c:pt>
                <c:pt idx="4">
                  <c:v>0.01</c:v>
                </c:pt>
                <c:pt idx="5">
                  <c:v>0.04</c:v>
                </c:pt>
                <c:pt idx="6">
                  <c:v>0.02</c:v>
                </c:pt>
                <c:pt idx="7">
                  <c:v>0.02</c:v>
                </c:pt>
                <c:pt idx="8">
                  <c:v>0.37</c:v>
                </c:pt>
              </c:numCache>
            </c:numRef>
          </c:val>
          <c:extLst>
            <c:ext xmlns:c16="http://schemas.microsoft.com/office/drawing/2014/chart" uri="{C3380CC4-5D6E-409C-BE32-E72D297353CC}">
              <c16:uniqueId val="{00000013-91A4-4491-AE44-C35AC1D49B29}"/>
            </c:ext>
          </c:extLst>
        </c:ser>
        <c:ser>
          <c:idx val="2"/>
          <c:order val="2"/>
          <c:tx>
            <c:strRef>
              <c:f>Sheet1!$E$1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a:t>29%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91A4-4491-AE44-C35AC1D49B29}"/>
                </c:ext>
              </c:extLst>
            </c:dLbl>
            <c:dLbl>
              <c:idx val="1"/>
              <c:tx>
                <c:rich>
                  <a:bodyPr/>
                  <a:lstStyle/>
                  <a:p>
                    <a:pPr algn="ctr">
                      <a:defRPr/>
                    </a:pPr>
                    <a:r>
                      <a:rPr lang="en-US"/>
                      <a:t>12%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5-91A4-4491-AE44-C35AC1D49B29}"/>
                </c:ext>
              </c:extLst>
            </c:dLbl>
            <c:dLbl>
              <c:idx val="2"/>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6-91A4-4491-AE44-C35AC1D49B29}"/>
                </c:ext>
              </c:extLst>
            </c:dLbl>
            <c:dLbl>
              <c:idx val="3"/>
              <c:tx>
                <c:rich>
                  <a:bodyPr/>
                  <a:lstStyle/>
                  <a:p>
                    <a:pPr algn="ctr">
                      <a:defRPr/>
                    </a:pPr>
                    <a:r>
                      <a:rPr lang="en-US"/>
                      <a:t>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7-91A4-4491-AE44-C35AC1D49B29}"/>
                </c:ext>
              </c:extLst>
            </c:dLbl>
            <c:dLbl>
              <c:idx val="4"/>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8-91A4-4491-AE44-C35AC1D49B29}"/>
                </c:ext>
              </c:extLst>
            </c:dLbl>
            <c:dLbl>
              <c:idx val="5"/>
              <c:tx>
                <c:rich>
                  <a:bodyPr/>
                  <a:lstStyle/>
                  <a:p>
                    <a:pPr algn="ctr">
                      <a:defRPr/>
                    </a:pPr>
                    <a:r>
                      <a:rPr lang="en-US"/>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9-91A4-4491-AE44-C35AC1D49B29}"/>
                </c:ext>
              </c:extLst>
            </c:dLbl>
            <c:dLbl>
              <c:idx val="6"/>
              <c:tx>
                <c:rich>
                  <a:bodyPr/>
                  <a:lstStyle/>
                  <a:p>
                    <a:pPr algn="ctr">
                      <a:defRPr/>
                    </a:pPr>
                    <a:r>
                      <a:rPr lang="en-US"/>
                      <a:t>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A-91A4-4491-AE44-C35AC1D49B29}"/>
                </c:ext>
              </c:extLst>
            </c:dLbl>
            <c:dLbl>
              <c:idx val="7"/>
              <c:tx>
                <c:rich>
                  <a:bodyPr/>
                  <a:lstStyle/>
                  <a:p>
                    <a:pPr algn="ctr">
                      <a:defRPr/>
                    </a:pPr>
                    <a:r>
                      <a:rPr lang="en-US"/>
                      <a:t>2%</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B-91A4-4491-AE44-C35AC1D49B29}"/>
                </c:ext>
              </c:extLst>
            </c:dLbl>
            <c:dLbl>
              <c:idx val="8"/>
              <c:tx>
                <c:rich>
                  <a:bodyPr/>
                  <a:lstStyle/>
                  <a:p>
                    <a:pPr algn="ctr">
                      <a:defRPr/>
                    </a:pPr>
                    <a:r>
                      <a:rPr lang="en-US"/>
                      <a:t>50%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C-91A4-4491-AE44-C35AC1D49B29}"/>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'Sheet1'!$B$2:$B$10</c:f>
              <c:strCache>
                <c:ptCount val="9"/>
                <c:pt idx="0">
                  <c:v>Working Full Time</c:v>
                </c:pt>
                <c:pt idx="1">
                  <c:v>Working Part Time</c:v>
                </c:pt>
                <c:pt idx="2">
                  <c:v>Volunteering</c:v>
                </c:pt>
                <c:pt idx="3">
                  <c:v>Intern, Trainee or Apprentice</c:v>
                </c:pt>
                <c:pt idx="4">
                  <c:v>Carer</c:v>
                </c:pt>
                <c:pt idx="5">
                  <c:v>Home-maker</c:v>
                </c:pt>
                <c:pt idx="6">
                  <c:v>Student</c:v>
                </c:pt>
                <c:pt idx="7">
                  <c:v>Unemployed</c:v>
                </c:pt>
                <c:pt idx="8">
                  <c:v>Retired</c:v>
                </c:pt>
              </c:strCache>
            </c:strRef>
          </c:cat>
          <c:val>
            <c:numRef>
              <c:f>'Sheet1'!$E$2:$E$10</c:f>
              <c:numCache>
                <c:formatCode>0%</c:formatCode>
                <c:ptCount val="9"/>
                <c:pt idx="0">
                  <c:v>0.28999999999999998</c:v>
                </c:pt>
                <c:pt idx="1">
                  <c:v>0.12</c:v>
                </c:pt>
                <c:pt idx="2">
                  <c:v>0.02</c:v>
                </c:pt>
                <c:pt idx="3">
                  <c:v>0</c:v>
                </c:pt>
                <c:pt idx="4">
                  <c:v>0.01</c:v>
                </c:pt>
                <c:pt idx="5">
                  <c:v>0.03</c:v>
                </c:pt>
                <c:pt idx="6">
                  <c:v>0.01</c:v>
                </c:pt>
                <c:pt idx="7">
                  <c:v>0.02</c:v>
                </c:pt>
                <c:pt idx="8">
                  <c:v>0.5</c:v>
                </c:pt>
              </c:numCache>
            </c:numRef>
          </c:val>
          <c:extLst>
            <c:ext xmlns:c16="http://schemas.microsoft.com/office/drawing/2014/chart" uri="{C3380CC4-5D6E-409C-BE32-E72D297353CC}">
              <c16:uniqueId val="{0000001D-91A4-4491-AE44-C35AC1D49B29}"/>
            </c:ext>
          </c:extLst>
        </c:ser>
        <c:dLbls>
          <c:showLegendKey val="1"/>
          <c:showVal val="1"/>
          <c:showCatName val="1"/>
          <c:showSerName val="1"/>
          <c:showPercent val="1"/>
          <c:showBubbleSize val="1"/>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title>
          <c:tx>
            <c:rich>
              <a:bodyPr/>
              <a:lstStyle/>
              <a:p>
                <a:pPr algn="ctr">
                  <a:defRPr/>
                </a:pPr>
                <a:r>
                  <a:rPr lang="en-GB"/>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CEO, board director, senior manager, professional, high level civil service or public sector manager</c:v>
                </c:pt>
                <c:pt idx="1">
                  <c:v>Middle manager, owner of a small business, mid-level civil service or public sector manager</c:v>
                </c:pt>
                <c:pt idx="2">
                  <c:v>Junior manager, supervisor, clerical worker or self employed</c:v>
                </c:pt>
                <c:pt idx="3">
                  <c:v>Skilled manual worker</c:v>
                </c:pt>
                <c:pt idx="4">
                  <c:v>Semi or unskilled manual worker</c:v>
                </c:pt>
                <c:pt idx="5">
                  <c:v>Unemployed</c:v>
                </c:pt>
                <c:pt idx="6">
                  <c:v>Full time or part time student in higher or further education</c:v>
                </c:pt>
              </c:strCache>
            </c:strRef>
          </c:cat>
          <c:val>
            <c:numRef>
              <c:f>Sheet1!$C$2:$C$8</c:f>
              <c:numCache>
                <c:formatCode>0%</c:formatCode>
                <c:ptCount val="7"/>
                <c:pt idx="0">
                  <c:v>0.17</c:v>
                </c:pt>
                <c:pt idx="1">
                  <c:v>0.33</c:v>
                </c:pt>
                <c:pt idx="2">
                  <c:v>0.2</c:v>
                </c:pt>
                <c:pt idx="3">
                  <c:v>0.17</c:v>
                </c:pt>
                <c:pt idx="4">
                  <c:v>0.06</c:v>
                </c:pt>
                <c:pt idx="5">
                  <c:v>0.06</c:v>
                </c:pt>
                <c:pt idx="6">
                  <c:v>0.02</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CEO, board director, senior manager, professional, high level civil service or public sector manager</c:v>
                </c:pt>
                <c:pt idx="1">
                  <c:v>Middle manager, owner of a small business, mid-level civil service or public sector manager</c:v>
                </c:pt>
                <c:pt idx="2">
                  <c:v>Junior manager, supervisor, clerical worker or self employed</c:v>
                </c:pt>
                <c:pt idx="3">
                  <c:v>Skilled manual worker</c:v>
                </c:pt>
                <c:pt idx="4">
                  <c:v>Semi or unskilled manual worker</c:v>
                </c:pt>
                <c:pt idx="5">
                  <c:v>Unemployed</c:v>
                </c:pt>
                <c:pt idx="6">
                  <c:v>Full time or part time student in higher or further education</c:v>
                </c:pt>
              </c:strCache>
            </c:strRef>
          </c:cat>
          <c:val>
            <c:numRef>
              <c:f>Sheet1!$D$2:$D$8</c:f>
              <c:numCache>
                <c:formatCode>0%</c:formatCode>
                <c:ptCount val="7"/>
                <c:pt idx="0">
                  <c:v>0.17</c:v>
                </c:pt>
                <c:pt idx="1">
                  <c:v>0.35</c:v>
                </c:pt>
                <c:pt idx="2">
                  <c:v>0.22</c:v>
                </c:pt>
                <c:pt idx="3">
                  <c:v>0.15</c:v>
                </c:pt>
                <c:pt idx="4">
                  <c:v>0.06</c:v>
                </c:pt>
                <c:pt idx="5">
                  <c:v>0.04</c:v>
                </c:pt>
                <c:pt idx="6">
                  <c:v>0.01</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CEO, board director, senior manager, professional, high level civil service or public sector manager</c:v>
                </c:pt>
                <c:pt idx="1">
                  <c:v>Middle manager, owner of a small business, mid-level civil service or public sector manager</c:v>
                </c:pt>
                <c:pt idx="2">
                  <c:v>Junior manager, supervisor, clerical worker or self employed</c:v>
                </c:pt>
                <c:pt idx="3">
                  <c:v>Skilled manual worker</c:v>
                </c:pt>
                <c:pt idx="4">
                  <c:v>Semi or unskilled manual worker</c:v>
                </c:pt>
                <c:pt idx="5">
                  <c:v>Unemployed</c:v>
                </c:pt>
                <c:pt idx="6">
                  <c:v>Full time or part time student in higher or further education</c:v>
                </c:pt>
              </c:strCache>
            </c:strRef>
          </c:cat>
          <c:val>
            <c:numRef>
              <c:f>Sheet1!$E$2:$E$8</c:f>
              <c:numCache>
                <c:formatCode>0%</c:formatCode>
                <c:ptCount val="7"/>
                <c:pt idx="0">
                  <c:v>0.17</c:v>
                </c:pt>
                <c:pt idx="1">
                  <c:v>0.34</c:v>
                </c:pt>
                <c:pt idx="2">
                  <c:v>0.23</c:v>
                </c:pt>
                <c:pt idx="3">
                  <c:v>0.15</c:v>
                </c:pt>
                <c:pt idx="4">
                  <c:v>0.05</c:v>
                </c:pt>
                <c:pt idx="5">
                  <c:v>0.05</c:v>
                </c:pt>
                <c:pt idx="6">
                  <c:v>0.02</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Sheet1!$B$2:$B$8</c:f>
              <c:strCache>
                <c:ptCount val="7"/>
                <c:pt idx="0">
                  <c:v>CEO, board director, senior manager, professional, high level civil service or public sector manager</c:v>
                </c:pt>
                <c:pt idx="1">
                  <c:v>Middle manager, owner of a small business, mid-level civil service or public sector manager</c:v>
                </c:pt>
                <c:pt idx="2">
                  <c:v>Junior manager, supervisor, clerical worker or self employed</c:v>
                </c:pt>
                <c:pt idx="3">
                  <c:v>Skilled manual worker</c:v>
                </c:pt>
                <c:pt idx="4">
                  <c:v>Semi or unskilled manual worker</c:v>
                </c:pt>
                <c:pt idx="5">
                  <c:v>Unemployed</c:v>
                </c:pt>
                <c:pt idx="6">
                  <c:v>Full time or part time student in higher or further education</c:v>
                </c:pt>
              </c:strCache>
            </c:strRef>
          </c:cat>
          <c:val>
            <c:numRef>
              <c:f>Sheet1!$F$2:$F$8</c:f>
              <c:numCache>
                <c:formatCode>0%</c:formatCode>
                <c:ptCount val="7"/>
                <c:pt idx="0">
                  <c:v>0.21</c:v>
                </c:pt>
                <c:pt idx="1">
                  <c:v>0.35</c:v>
                </c:pt>
                <c:pt idx="2">
                  <c:v>0.22</c:v>
                </c:pt>
                <c:pt idx="3">
                  <c:v>0.13</c:v>
                </c:pt>
                <c:pt idx="4">
                  <c:v>0.04</c:v>
                </c:pt>
                <c:pt idx="5">
                  <c:v>0.04</c:v>
                </c:pt>
                <c:pt idx="6">
                  <c:v>0</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r"/>
      <c:overlay val="1"/>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Sheet1!$B$2:$B$4</c:f>
              <c:strCache>
                <c:ptCount val="3"/>
                <c:pt idx="0">
                  <c:v>ABC1</c:v>
                </c:pt>
                <c:pt idx="1">
                  <c:v>C2DE</c:v>
                </c:pt>
                <c:pt idx="2">
                  <c:v>Student</c:v>
                </c:pt>
              </c:strCache>
            </c:strRef>
          </c:cat>
          <c:val>
            <c:numRef>
              <c:f>Sheet1!$C$2:$C$4</c:f>
              <c:numCache>
                <c:formatCode>0%</c:formatCode>
                <c:ptCount val="3"/>
                <c:pt idx="0">
                  <c:v>0.71</c:v>
                </c:pt>
                <c:pt idx="1">
                  <c:v>0.28000000000000003</c:v>
                </c:pt>
                <c:pt idx="2">
                  <c:v>0.02</c:v>
                </c:pt>
              </c:numCache>
            </c:numRef>
          </c:val>
          <c:extLst>
            <c:ext xmlns:c16="http://schemas.microsoft.com/office/drawing/2014/chart" uri="{C3380CC4-5D6E-409C-BE32-E72D297353CC}">
              <c16:uniqueId val="{00000005-FB15-4EDC-9041-4F4702DF042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Sheet1!$B$2:$B$4</c:f>
              <c:strCache>
                <c:ptCount val="3"/>
                <c:pt idx="0">
                  <c:v>ABC1</c:v>
                </c:pt>
                <c:pt idx="1">
                  <c:v>C2DE</c:v>
                </c:pt>
                <c:pt idx="2">
                  <c:v>Student</c:v>
                </c:pt>
              </c:strCache>
            </c:strRef>
          </c:cat>
          <c:val>
            <c:numRef>
              <c:f>Sheet1!$D$2:$D$4</c:f>
              <c:numCache>
                <c:formatCode>0%</c:formatCode>
                <c:ptCount val="3"/>
                <c:pt idx="0">
                  <c:v>0.74</c:v>
                </c:pt>
                <c:pt idx="1">
                  <c:v>0.25</c:v>
                </c:pt>
                <c:pt idx="2">
                  <c:v>0.01</c:v>
                </c:pt>
              </c:numCache>
            </c:numRef>
          </c:val>
          <c:extLst>
            <c:ext xmlns:c16="http://schemas.microsoft.com/office/drawing/2014/chart" uri="{C3380CC4-5D6E-409C-BE32-E72D297353CC}">
              <c16:uniqueId val="{0000000B-FB15-4EDC-9041-4F4702DF0426}"/>
            </c:ext>
          </c:extLst>
        </c:ser>
        <c:ser>
          <c:idx val="2"/>
          <c:order val="2"/>
          <c:tx>
            <c:strRef>
              <c:f>Sheet1!$E$1</c:f>
              <c:strCache>
                <c:ptCount val="1"/>
                <c:pt idx="0">
                  <c:v>2019</c:v>
                </c:pt>
              </c:strCache>
            </c:strRef>
          </c:tx>
          <c:spPr>
            <a:solidFill>
              <a:srgbClr val="7030A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Sheet1!$B$2:$B$4</c:f>
              <c:strCache>
                <c:ptCount val="3"/>
                <c:pt idx="0">
                  <c:v>ABC1</c:v>
                </c:pt>
                <c:pt idx="1">
                  <c:v>C2DE</c:v>
                </c:pt>
                <c:pt idx="2">
                  <c:v>Student</c:v>
                </c:pt>
              </c:strCache>
            </c:strRef>
          </c:cat>
          <c:val>
            <c:numRef>
              <c:f>Sheet1!$E$2:$E$4</c:f>
              <c:numCache>
                <c:formatCode>0%</c:formatCode>
                <c:ptCount val="3"/>
                <c:pt idx="0">
                  <c:v>0.74</c:v>
                </c:pt>
                <c:pt idx="1">
                  <c:v>0.25</c:v>
                </c:pt>
                <c:pt idx="2">
                  <c:v>0.02</c:v>
                </c:pt>
              </c:numCache>
            </c:numRef>
          </c:val>
          <c:extLst>
            <c:ext xmlns:c16="http://schemas.microsoft.com/office/drawing/2014/chart" uri="{C3380CC4-5D6E-409C-BE32-E72D297353CC}">
              <c16:uniqueId val="{00000011-FB15-4EDC-9041-4F4702DF0426}"/>
            </c:ext>
          </c:extLst>
        </c:ser>
        <c:ser>
          <c:idx val="3"/>
          <c:order val="3"/>
          <c:tx>
            <c:strRef>
              <c:f>Sheet1!$F$1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Sheet1!$B$2:$B$4</c:f>
              <c:strCache>
                <c:ptCount val="3"/>
                <c:pt idx="0">
                  <c:v>ABC1</c:v>
                </c:pt>
                <c:pt idx="1">
                  <c:v>C2DE</c:v>
                </c:pt>
                <c:pt idx="2">
                  <c:v>Student</c:v>
                </c:pt>
              </c:strCache>
            </c:strRef>
          </c:cat>
          <c:val>
            <c:numRef>
              <c:f>Sheet1!$F$2:$F$4</c:f>
              <c:numCache>
                <c:formatCode>0%</c:formatCode>
                <c:ptCount val="3"/>
                <c:pt idx="0">
                  <c:v>0.78</c:v>
                </c:pt>
                <c:pt idx="1">
                  <c:v>0.21</c:v>
                </c:pt>
                <c:pt idx="2">
                  <c:v>0</c:v>
                </c:pt>
              </c:numCache>
            </c:numRef>
          </c:val>
          <c:extLst>
            <c:ext xmlns:c16="http://schemas.microsoft.com/office/drawing/2014/chart" uri="{C3380CC4-5D6E-409C-BE32-E72D297353CC}">
              <c16:uniqueId val="{00000017-FB15-4EDC-9041-4F4702DF0426}"/>
            </c:ext>
          </c:extLst>
        </c:ser>
        <c:dLbls>
          <c:dLblPos val="outEnd"/>
          <c:showLegendKey val="0"/>
          <c:showVal val="1"/>
          <c:showCatName val="0"/>
          <c:showSerName val="0"/>
          <c:showPercent val="0"/>
          <c:showBubbleSize val="0"/>
        </c:dLbls>
        <c:gapWidth val="100"/>
        <c:axId val="139681152"/>
        <c:axId val="139687040"/>
      </c:barChart>
      <c:catAx>
        <c:axId val="1396811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39687040"/>
        <c:crosses val="autoZero"/>
        <c:auto val="0"/>
        <c:lblAlgn val="ctr"/>
        <c:lblOffset val="100"/>
        <c:noMultiLvlLbl val="0"/>
      </c:catAx>
      <c:valAx>
        <c:axId val="13968704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39681152"/>
        <c:crosses val="autoZero"/>
        <c:crossBetween val="between"/>
      </c:valAx>
      <c:spPr>
        <a:noFill/>
        <a:ln w="3989">
          <a:noFill/>
          <a:round/>
        </a:ln>
      </c:spPr>
    </c:plotArea>
    <c:legend>
      <c:legendPos val="t"/>
      <c:overlay val="0"/>
      <c:spPr>
        <a:ln>
          <a:noFill/>
          <a:round/>
        </a:ln>
      </c:spPr>
    </c:legend>
    <c:plotVisOnly val="1"/>
    <c:dispBlanksAs val="gap"/>
    <c:showDLblsOverMax val="1"/>
  </c:chart>
  <c:spPr>
    <a:noFill/>
    <a:ln>
      <a:noFill/>
      <a:round/>
    </a:ln>
  </c:spPr>
  <c:txPr>
    <a:bodyPr/>
    <a:lstStyle/>
    <a:p>
      <a:pPr>
        <a:defRPr sz="14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'18_20 Comparison'!$A$2</c:f>
              <c:strCache>
                <c:ptCount val="1"/>
                <c:pt idx="0">
                  <c:v>2020</c:v>
                </c:pt>
              </c:strCache>
            </c:strRef>
          </c:tx>
          <c:spPr>
            <a:solidFill>
              <a:srgbClr val="FFC000"/>
            </a:solidFill>
            <a:ln>
              <a:noFill/>
            </a:ln>
            <a:effectLst/>
          </c:spPr>
          <c:invertIfNegative val="0"/>
          <c:dLbls>
            <c:dLbl>
              <c:idx val="0"/>
              <c:spPr>
                <a:noFill/>
                <a:ln>
                  <a:noFill/>
                </a:ln>
                <a:effectLst/>
              </c:spPr>
              <c:txPr>
                <a:bodyPr rot="0" spcFirstLastPara="1" vertOverflow="ellipsis" vert="horz" wrap="square" anchor="ctr" anchorCtr="1"/>
                <a:lstStyle/>
                <a:p>
                  <a:pPr>
                    <a:defRPr sz="1100" b="1"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211-4E4D-BC37-A4713FD200E3}"/>
                </c:ext>
              </c:extLst>
            </c:dLbl>
            <c:dLbl>
              <c:idx val="7"/>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211-4E4D-BC37-A4713FD200E3}"/>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'18_20 Comparison'!$B$1:$O$1</c:f>
              <c:strCache>
                <c:ptCount val="14"/>
                <c:pt idx="0">
                  <c:v>Violence, disorder &amp; antisocial behaviour</c:v>
                </c:pt>
                <c:pt idx="1">
                  <c:v>Domestic abuse</c:v>
                </c:pt>
                <c:pt idx="2">
                  <c:v>Hate crime</c:v>
                </c:pt>
                <c:pt idx="3">
                  <c:v>Firearms offences</c:v>
                </c:pt>
                <c:pt idx="4">
                  <c:v>Serious organised crime</c:v>
                </c:pt>
                <c:pt idx="5">
                  <c:v>Drug abuse and dealing </c:v>
                </c:pt>
                <c:pt idx="6">
                  <c:v>Fraud &amp; money laundering</c:v>
                </c:pt>
                <c:pt idx="7">
                  <c:v>Terrorism &amp; extremism</c:v>
                </c:pt>
                <c:pt idx="8">
                  <c:v>Child abuse</c:v>
                </c:pt>
                <c:pt idx="9">
                  <c:v>Rape or other sexual crimes </c:v>
                </c:pt>
                <c:pt idx="10">
                  <c:v>Human trafficking &amp; missing persons</c:v>
                </c:pt>
                <c:pt idx="11">
                  <c:v>Traffic offences &amp; road safety</c:v>
                </c:pt>
                <c:pt idx="12">
                  <c:v>Theft &amp; burglary</c:v>
                </c:pt>
                <c:pt idx="13">
                  <c:v>Rural and heritage crime (e.g. hare coursing, poaching, lead theft from church roof, etc)</c:v>
                </c:pt>
              </c:strCache>
            </c:strRef>
          </c:cat>
          <c:val>
            <c:numRef>
              <c:f>'18_20 Comparison'!$B$2:$O$2</c:f>
              <c:numCache>
                <c:formatCode>0.00%</c:formatCode>
                <c:ptCount val="14"/>
                <c:pt idx="0">
                  <c:v>9.64E-2</c:v>
                </c:pt>
                <c:pt idx="1">
                  <c:v>7.5700000000000003E-2</c:v>
                </c:pt>
                <c:pt idx="2">
                  <c:v>3.9300000000000002E-2</c:v>
                </c:pt>
                <c:pt idx="3">
                  <c:v>4.7300000000000002E-2</c:v>
                </c:pt>
                <c:pt idx="4">
                  <c:v>7.8700000000000006E-2</c:v>
                </c:pt>
                <c:pt idx="5">
                  <c:v>9.5600000000000004E-2</c:v>
                </c:pt>
                <c:pt idx="6">
                  <c:v>4.9500000000000002E-2</c:v>
                </c:pt>
                <c:pt idx="7">
                  <c:v>5.6800000000000003E-2</c:v>
                </c:pt>
                <c:pt idx="8">
                  <c:v>9.2600000000000002E-2</c:v>
                </c:pt>
                <c:pt idx="9" formatCode="0%">
                  <c:v>0.08</c:v>
                </c:pt>
                <c:pt idx="10">
                  <c:v>5.2600000000000001E-2</c:v>
                </c:pt>
                <c:pt idx="11">
                  <c:v>8.6400000000000005E-2</c:v>
                </c:pt>
                <c:pt idx="12">
                  <c:v>0.1008</c:v>
                </c:pt>
                <c:pt idx="13">
                  <c:v>5.45E-2</c:v>
                </c:pt>
              </c:numCache>
            </c:numRef>
          </c:val>
          <c:extLst>
            <c:ext xmlns:c16="http://schemas.microsoft.com/office/drawing/2014/chart" uri="{C3380CC4-5D6E-409C-BE32-E72D297353CC}">
              <c16:uniqueId val="{00000000-58E6-4465-9930-3028A6E475FB}"/>
            </c:ext>
          </c:extLst>
        </c:ser>
        <c:ser>
          <c:idx val="1"/>
          <c:order val="1"/>
          <c:tx>
            <c:strRef>
              <c:f>'18_20 Comparison'!$A$3</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'18_20 Comparison'!$B$1:$O$1</c:f>
              <c:strCache>
                <c:ptCount val="14"/>
                <c:pt idx="0">
                  <c:v>Violence, disorder &amp; antisocial behaviour</c:v>
                </c:pt>
                <c:pt idx="1">
                  <c:v>Domestic abuse</c:v>
                </c:pt>
                <c:pt idx="2">
                  <c:v>Hate crime</c:v>
                </c:pt>
                <c:pt idx="3">
                  <c:v>Firearms offences</c:v>
                </c:pt>
                <c:pt idx="4">
                  <c:v>Serious organised crime</c:v>
                </c:pt>
                <c:pt idx="5">
                  <c:v>Drug abuse and dealing </c:v>
                </c:pt>
                <c:pt idx="6">
                  <c:v>Fraud &amp; money laundering</c:v>
                </c:pt>
                <c:pt idx="7">
                  <c:v>Terrorism &amp; extremism</c:v>
                </c:pt>
                <c:pt idx="8">
                  <c:v>Child abuse</c:v>
                </c:pt>
                <c:pt idx="9">
                  <c:v>Rape or other sexual crimes </c:v>
                </c:pt>
                <c:pt idx="10">
                  <c:v>Human trafficking &amp; missing persons</c:v>
                </c:pt>
                <c:pt idx="11">
                  <c:v>Traffic offences &amp; road safety</c:v>
                </c:pt>
                <c:pt idx="12">
                  <c:v>Theft &amp; burglary</c:v>
                </c:pt>
                <c:pt idx="13">
                  <c:v>Rural and heritage crime (e.g. hare coursing, poaching, lead theft from church roof, etc)</c:v>
                </c:pt>
              </c:strCache>
            </c:strRef>
          </c:cat>
          <c:val>
            <c:numRef>
              <c:f>'18_20 Comparison'!$B$3:$O$3</c:f>
              <c:numCache>
                <c:formatCode>0.00%</c:formatCode>
                <c:ptCount val="14"/>
                <c:pt idx="0">
                  <c:v>5.6899999999999999E-2</c:v>
                </c:pt>
                <c:pt idx="1">
                  <c:v>7.2999999999999995E-2</c:v>
                </c:pt>
                <c:pt idx="2">
                  <c:v>3.1399999999999997E-2</c:v>
                </c:pt>
                <c:pt idx="3">
                  <c:v>4.7399999999999998E-2</c:v>
                </c:pt>
                <c:pt idx="4">
                  <c:v>9.2799999999999994E-2</c:v>
                </c:pt>
                <c:pt idx="5">
                  <c:v>8.3500000000000005E-2</c:v>
                </c:pt>
                <c:pt idx="6">
                  <c:v>5.04E-2</c:v>
                </c:pt>
                <c:pt idx="7">
                  <c:v>8.9300000000000004E-2</c:v>
                </c:pt>
                <c:pt idx="8">
                  <c:v>0.1014</c:v>
                </c:pt>
                <c:pt idx="9">
                  <c:v>9.74E-2</c:v>
                </c:pt>
                <c:pt idx="10">
                  <c:v>6.1800000000000001E-2</c:v>
                </c:pt>
                <c:pt idx="11">
                  <c:v>7.7499999999999999E-2</c:v>
                </c:pt>
                <c:pt idx="12">
                  <c:v>9.8799999999999999E-2</c:v>
                </c:pt>
                <c:pt idx="13">
                  <c:v>3.8399999999999997E-2</c:v>
                </c:pt>
              </c:numCache>
            </c:numRef>
          </c:val>
          <c:extLst>
            <c:ext xmlns:c16="http://schemas.microsoft.com/office/drawing/2014/chart" uri="{C3380CC4-5D6E-409C-BE32-E72D297353CC}">
              <c16:uniqueId val="{00000001-58E6-4465-9930-3028A6E475FB}"/>
            </c:ext>
          </c:extLst>
        </c:ser>
        <c:dLbls>
          <c:dLblPos val="outEnd"/>
          <c:showLegendKey val="0"/>
          <c:showVal val="1"/>
          <c:showCatName val="0"/>
          <c:showSerName val="0"/>
          <c:showPercent val="0"/>
          <c:showBubbleSize val="0"/>
        </c:dLbls>
        <c:gapWidth val="64"/>
        <c:axId val="743472704"/>
        <c:axId val="743466048"/>
      </c:barChart>
      <c:catAx>
        <c:axId val="743472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743466048"/>
        <c:crosses val="autoZero"/>
        <c:auto val="1"/>
        <c:lblAlgn val="ctr"/>
        <c:lblOffset val="100"/>
        <c:noMultiLvlLbl val="0"/>
      </c:catAx>
      <c:valAx>
        <c:axId val="743466048"/>
        <c:scaling>
          <c:orientation val="minMax"/>
        </c:scaling>
        <c:delete val="0"/>
        <c:axPos val="b"/>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743472704"/>
        <c:crosses val="autoZero"/>
        <c:crossBetween val="between"/>
      </c:valAx>
      <c:spPr>
        <a:noFill/>
        <a:ln>
          <a:noFill/>
        </a:ln>
        <a:effectLst/>
      </c:spPr>
    </c:plotArea>
    <c:legend>
      <c:legendPos val="r"/>
      <c:layout>
        <c:manualLayout>
          <c:xMode val="edge"/>
          <c:yMode val="edge"/>
          <c:x val="0.89791217530193213"/>
          <c:y val="0.70560460626284205"/>
          <c:w val="7.2372063557801403E-2"/>
          <c:h val="6.6408917146137489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5%</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B46-4B3D-84E2-C1F4B284F818}"/>
                </c:ext>
              </c:extLst>
            </c:dLbl>
            <c:dLbl>
              <c:idx val="1"/>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B46-4B3D-84E2-C1F4B284F818}"/>
                </c:ext>
              </c:extLst>
            </c:dLbl>
            <c:dLbl>
              <c:idx val="2"/>
              <c:tx>
                <c:rich>
                  <a:bodyPr/>
                  <a:lstStyle/>
                  <a:p>
                    <a:pPr algn="ctr">
                      <a:defRPr/>
                    </a:pPr>
                    <a:r>
                      <a:rPr lang="en-US" baseline="0">
                        <a:latin typeface="Tahoma"/>
                        <a:ea typeface="Tahoma"/>
                        <a:cs typeface="Tahoma"/>
                      </a:rPr>
                      <a:t>20%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2-9B46-4B3D-84E2-C1F4B284F818}"/>
                </c:ext>
              </c:extLst>
            </c:dLbl>
            <c:dLbl>
              <c:idx val="3"/>
              <c:tx>
                <c:rich>
                  <a:bodyPr/>
                  <a:lstStyle/>
                  <a:p>
                    <a:pPr algn="ctr">
                      <a:defRPr/>
                    </a:pPr>
                    <a:r>
                      <a:rPr lang="en-US" baseline="0">
                        <a:latin typeface="Tahoma"/>
                        <a:ea typeface="Tahoma"/>
                        <a:cs typeface="Tahoma"/>
                      </a:rPr>
                      <a:t>24%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3-9B46-4B3D-84E2-C1F4B284F818}"/>
                </c:ext>
              </c:extLst>
            </c:dLbl>
            <c:dLbl>
              <c:idx val="4"/>
              <c:tx>
                <c:rich>
                  <a:bodyPr/>
                  <a:lstStyle/>
                  <a:p>
                    <a:pPr algn="ctr">
                      <a:defRPr/>
                    </a:pPr>
                    <a:r>
                      <a:rPr lang="en-US" baseline="0">
                        <a:latin typeface="Tahoma"/>
                        <a:ea typeface="Tahoma"/>
                        <a:cs typeface="Tahoma"/>
                      </a:rPr>
                      <a:t>41%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4-9B46-4B3D-84E2-C1F4B284F818}"/>
                </c:ext>
              </c:extLst>
            </c:dLbl>
            <c:dLbl>
              <c:idx val="5"/>
              <c:tx>
                <c:rich>
                  <a:bodyPr/>
                  <a:lstStyle/>
                  <a:p>
                    <a:pPr algn="ctr">
                      <a:defRPr/>
                    </a:pPr>
                    <a:r>
                      <a:rPr lang="en-US" baseline="0">
                        <a:latin typeface="Tahoma"/>
                        <a:ea typeface="Tahoma"/>
                        <a:cs typeface="Tahoma"/>
                      </a:rPr>
                      <a:t>58%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5-9B46-4B3D-84E2-C1F4B284F818}"/>
                </c:ext>
              </c:extLst>
            </c:dLbl>
            <c:dLbl>
              <c:idx val="6"/>
              <c:tx>
                <c:rich>
                  <a:bodyPr/>
                  <a:lstStyle/>
                  <a:p>
                    <a:pPr algn="ctr">
                      <a:defRPr/>
                    </a:pPr>
                    <a:r>
                      <a:rPr lang="en-US" baseline="0">
                        <a:latin typeface="Tahoma"/>
                        <a:ea typeface="Tahoma"/>
                        <a:cs typeface="Tahoma"/>
                      </a:rPr>
                      <a:t>56%</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6-9B46-4B3D-84E2-C1F4B284F818}"/>
                </c:ext>
              </c:extLst>
            </c:dLbl>
            <c:dLbl>
              <c:idx val="7"/>
              <c:tx>
                <c:rich>
                  <a:bodyPr/>
                  <a:lstStyle/>
                  <a:p>
                    <a:pPr algn="ctr">
                      <a:defRPr/>
                    </a:pPr>
                    <a:r>
                      <a:rPr lang="en-US" baseline="0">
                        <a:latin typeface="Tahoma"/>
                        <a:ea typeface="Tahoma"/>
                        <a:cs typeface="Tahoma"/>
                      </a:rPr>
                      <a:t>58%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7-9B46-4B3D-84E2-C1F4B284F818}"/>
                </c:ext>
              </c:extLst>
            </c:dLbl>
            <c:dLbl>
              <c:idx val="8"/>
              <c:tx>
                <c:rich>
                  <a:bodyPr/>
                  <a:lstStyle/>
                  <a:p>
                    <a:pPr algn="ctr">
                      <a:defRPr/>
                    </a:pPr>
                    <a:r>
                      <a:rPr lang="en-US" baseline="0">
                        <a:latin typeface="Tahoma"/>
                        <a:ea typeface="Tahoma"/>
                        <a:cs typeface="Tahoma"/>
                      </a:rPr>
                      <a:t>70%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8-9B46-4B3D-84E2-C1F4B284F818}"/>
                </c:ext>
              </c:extLst>
            </c:dLbl>
            <c:dLbl>
              <c:idx val="9"/>
              <c:tx>
                <c:rich>
                  <a:bodyPr/>
                  <a:lstStyle/>
                  <a:p>
                    <a:pPr algn="ctr">
                      <a:defRPr/>
                    </a:pPr>
                    <a:r>
                      <a:rPr lang="en-US" baseline="0">
                        <a:latin typeface="Tahoma"/>
                        <a:ea typeface="Tahoma"/>
                        <a:cs typeface="Tahoma"/>
                      </a:rPr>
                      <a:t>74%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9-9B46-4B3D-84E2-C1F4B284F818}"/>
                </c:ext>
              </c:extLst>
            </c:dLbl>
            <c:dLbl>
              <c:idx val="10"/>
              <c:tx>
                <c:rich>
                  <a:bodyPr/>
                  <a:lstStyle/>
                  <a:p>
                    <a:pPr algn="ctr">
                      <a:defRPr/>
                    </a:pPr>
                    <a:r>
                      <a:rPr lang="en-US" baseline="0">
                        <a:latin typeface="Tahoma"/>
                        <a:ea typeface="Tahoma"/>
                        <a:cs typeface="Tahoma"/>
                      </a:rPr>
                      <a:t>90%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A-9B46-4B3D-84E2-C1F4B284F818}"/>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'Sheet1'!$B$2:$B$12</c:f>
              <c:strCache>
                <c:ptCount val="11"/>
                <c:pt idx="0">
                  <c:v>...that they have been a victim of fraud</c:v>
                </c:pt>
                <c:pt idx="1">
                  <c:v>...that a loud party is taking place next door</c:v>
                </c:pt>
                <c:pt idx="2">
                  <c:v>...that they have witnessed lead being taken from a church roof</c:v>
                </c:pt>
                <c:pt idx="3">
                  <c:v>...that they have received threats both online and in person</c:v>
                </c:pt>
                <c:pt idx="4">
                  <c:v>...a disturbance on the street outside their home</c:v>
                </c:pt>
                <c:pt idx="5">
                  <c:v>...that their property has been broken into</c:v>
                </c:pt>
                <c:pt idx="6">
                  <c:v>...drug dealing taking place in their street</c:v>
                </c:pt>
                <c:pt idx="7">
                  <c:v>...that their partner is being abusive towards them</c:v>
                </c:pt>
                <c:pt idx="8">
                  <c:v>...that they have seen someone who is suicidal</c:v>
                </c:pt>
                <c:pt idx="9">
                  <c:v>...a vulnerable person has gone missing</c:v>
                </c:pt>
                <c:pt idx="10">
                  <c:v>...a road traffic collision has occurred</c:v>
                </c:pt>
              </c:strCache>
            </c:strRef>
          </c:cat>
          <c:val>
            <c:numRef>
              <c:f>'Sheet1'!$C$2:$C$12</c:f>
              <c:numCache>
                <c:formatCode>0%</c:formatCode>
                <c:ptCount val="11"/>
                <c:pt idx="0">
                  <c:v>0.05</c:v>
                </c:pt>
                <c:pt idx="1">
                  <c:v>0.04</c:v>
                </c:pt>
                <c:pt idx="2">
                  <c:v>0.2</c:v>
                </c:pt>
                <c:pt idx="3">
                  <c:v>0.24</c:v>
                </c:pt>
                <c:pt idx="4">
                  <c:v>0.41</c:v>
                </c:pt>
                <c:pt idx="5">
                  <c:v>0.57999999999999996</c:v>
                </c:pt>
                <c:pt idx="6">
                  <c:v>0.56000000000000005</c:v>
                </c:pt>
                <c:pt idx="7">
                  <c:v>0.57999999999999996</c:v>
                </c:pt>
                <c:pt idx="8">
                  <c:v>0.7</c:v>
                </c:pt>
                <c:pt idx="9">
                  <c:v>0.74</c:v>
                </c:pt>
                <c:pt idx="10">
                  <c:v>0.9</c:v>
                </c:pt>
              </c:numCache>
            </c:numRef>
          </c:val>
          <c:extLst>
            <c:ext xmlns:c16="http://schemas.microsoft.com/office/drawing/2014/chart" uri="{C3380CC4-5D6E-409C-BE32-E72D297353CC}">
              <c16:uniqueId val="{0000000B-9B46-4B3D-84E2-C1F4B284F818}"/>
            </c:ext>
          </c:extLst>
        </c:ser>
        <c:ser>
          <c:idx val="1"/>
          <c:order val="1"/>
          <c:tx>
            <c:strRef>
              <c:f>Sheet1!$D$1</c:f>
              <c:strCache>
                <c:ptCount val="1"/>
                <c:pt idx="0">
                  <c:v>2020</c:v>
                </c:pt>
              </c:strCache>
            </c:strRef>
          </c:tx>
          <c:spPr>
            <a:solidFill>
              <a:srgbClr val="FFC000"/>
            </a:solidFill>
            <a:effectLst>
              <a:outerShdw blurRad="50800" dist="38100" dir="2700000" algn="tl" rotWithShape="0">
                <a:srgbClr val="000000">
                  <a:alpha val="40000"/>
                </a:srgbClr>
              </a:outerShdw>
            </a:effectLst>
          </c:spPr>
          <c:invertIfNegative val="0"/>
          <c:dLbls>
            <c:dLbl>
              <c:idx val="0"/>
              <c:tx>
                <c:rich>
                  <a:bodyPr/>
                  <a:lstStyle/>
                  <a:p>
                    <a:pPr algn="ctr">
                      <a:defRPr/>
                    </a:pPr>
                    <a:r>
                      <a:rPr lang="en-US" baseline="0">
                        <a:latin typeface="Tahoma"/>
                        <a:ea typeface="Tahoma"/>
                        <a:cs typeface="Tahoma"/>
                      </a:rPr>
                      <a:t>3%</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C-9B46-4B3D-84E2-C1F4B284F818}"/>
                </c:ext>
              </c:extLst>
            </c:dLbl>
            <c:dLbl>
              <c:idx val="1"/>
              <c:tx>
                <c:rich>
                  <a:bodyPr/>
                  <a:lstStyle/>
                  <a:p>
                    <a:pPr algn="ctr">
                      <a:defRPr/>
                    </a:pPr>
                    <a:r>
                      <a:rPr lang="en-US" baseline="0">
                        <a:latin typeface="Tahoma"/>
                        <a:ea typeface="Tahoma"/>
                        <a:cs typeface="Tahoma"/>
                      </a:rPr>
                      <a:t>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D-9B46-4B3D-84E2-C1F4B284F818}"/>
                </c:ext>
              </c:extLst>
            </c:dLbl>
            <c:dLbl>
              <c:idx val="2"/>
              <c:tx>
                <c:rich>
                  <a:bodyPr/>
                  <a:lstStyle/>
                  <a:p>
                    <a:pPr algn="ctr">
                      <a:defRPr/>
                    </a:pPr>
                    <a:r>
                      <a:rPr lang="en-US" baseline="0">
                        <a:latin typeface="Tahoma"/>
                        <a:ea typeface="Tahoma"/>
                        <a:cs typeface="Tahoma"/>
                      </a:rPr>
                      <a:t>21%</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E-9B46-4B3D-84E2-C1F4B284F818}"/>
                </c:ext>
              </c:extLst>
            </c:dLbl>
            <c:dLbl>
              <c:idx val="3"/>
              <c:tx>
                <c:rich>
                  <a:bodyPr/>
                  <a:lstStyle/>
                  <a:p>
                    <a:pPr algn="ctr">
                      <a:defRPr/>
                    </a:pPr>
                    <a:r>
                      <a:rPr lang="en-US" baseline="0">
                        <a:latin typeface="Tahoma"/>
                        <a:ea typeface="Tahoma"/>
                        <a:cs typeface="Tahoma"/>
                      </a:rPr>
                      <a:t>24%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F-9B46-4B3D-84E2-C1F4B284F818}"/>
                </c:ext>
              </c:extLst>
            </c:dLbl>
            <c:dLbl>
              <c:idx val="4"/>
              <c:tx>
                <c:rich>
                  <a:bodyPr/>
                  <a:lstStyle/>
                  <a:p>
                    <a:pPr algn="ctr">
                      <a:defRPr/>
                    </a:pPr>
                    <a:r>
                      <a:rPr lang="en-US" baseline="0">
                        <a:latin typeface="Tahoma"/>
                        <a:ea typeface="Tahoma"/>
                        <a:cs typeface="Tahoma"/>
                      </a:rPr>
                      <a:t>39%</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0-9B46-4B3D-84E2-C1F4B284F818}"/>
                </c:ext>
              </c:extLst>
            </c:dLbl>
            <c:dLbl>
              <c:idx val="5"/>
              <c:tx>
                <c:rich>
                  <a:bodyPr/>
                  <a:lstStyle/>
                  <a:p>
                    <a:pPr algn="ctr">
                      <a:defRPr/>
                    </a:pPr>
                    <a:r>
                      <a:rPr lang="en-US" baseline="0">
                        <a:latin typeface="Tahoma"/>
                        <a:ea typeface="Tahoma"/>
                        <a:cs typeface="Tahoma"/>
                      </a:rPr>
                      <a:t>50%</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1-9B46-4B3D-84E2-C1F4B284F818}"/>
                </c:ext>
              </c:extLst>
            </c:dLbl>
            <c:dLbl>
              <c:idx val="6"/>
              <c:tx>
                <c:rich>
                  <a:bodyPr/>
                  <a:lstStyle/>
                  <a:p>
                    <a:pPr algn="ctr">
                      <a:defRPr/>
                    </a:pPr>
                    <a:r>
                      <a:rPr lang="en-US" baseline="0">
                        <a:latin typeface="Tahoma"/>
                        <a:ea typeface="Tahoma"/>
                        <a:cs typeface="Tahoma"/>
                      </a:rPr>
                      <a:t>54%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2-9B46-4B3D-84E2-C1F4B284F818}"/>
                </c:ext>
              </c:extLst>
            </c:dLbl>
            <c:dLbl>
              <c:idx val="7"/>
              <c:tx>
                <c:rich>
                  <a:bodyPr/>
                  <a:lstStyle/>
                  <a:p>
                    <a:pPr algn="ctr">
                      <a:defRPr/>
                    </a:pPr>
                    <a:r>
                      <a:rPr lang="en-US" baseline="0">
                        <a:latin typeface="Tahoma"/>
                        <a:ea typeface="Tahoma"/>
                        <a:cs typeface="Tahoma"/>
                      </a:rPr>
                      <a:t>64%</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3-9B46-4B3D-84E2-C1F4B284F818}"/>
                </c:ext>
              </c:extLst>
            </c:dLbl>
            <c:dLbl>
              <c:idx val="8"/>
              <c:tx>
                <c:rich>
                  <a:bodyPr/>
                  <a:lstStyle/>
                  <a:p>
                    <a:pPr algn="ctr">
                      <a:defRPr/>
                    </a:pPr>
                    <a:r>
                      <a:rPr lang="en-US" baseline="0">
                        <a:latin typeface="Tahoma"/>
                        <a:ea typeface="Tahoma"/>
                        <a:cs typeface="Tahoma"/>
                      </a:rPr>
                      <a:t>77%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4-9B46-4B3D-84E2-C1F4B284F818}"/>
                </c:ext>
              </c:extLst>
            </c:dLbl>
            <c:dLbl>
              <c:idx val="9"/>
              <c:tx>
                <c:rich>
                  <a:bodyPr/>
                  <a:lstStyle/>
                  <a:p>
                    <a:pPr algn="ctr">
                      <a:defRPr/>
                    </a:pPr>
                    <a:r>
                      <a:rPr lang="en-US" baseline="0">
                        <a:latin typeface="Tahoma"/>
                        <a:ea typeface="Tahoma"/>
                        <a:cs typeface="Tahoma"/>
                      </a:rPr>
                      <a:t>78%</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5-9B46-4B3D-84E2-C1F4B284F818}"/>
                </c:ext>
              </c:extLst>
            </c:dLbl>
            <c:dLbl>
              <c:idx val="10"/>
              <c:tx>
                <c:rich>
                  <a:bodyPr/>
                  <a:lstStyle/>
                  <a:p>
                    <a:pPr algn="ctr">
                      <a:defRPr/>
                    </a:pPr>
                    <a:r>
                      <a:rPr lang="en-US" baseline="0">
                        <a:latin typeface="Tahoma"/>
                        <a:ea typeface="Tahoma"/>
                        <a:cs typeface="Tahoma"/>
                      </a:rPr>
                      <a:t>87%</a:t>
                    </a:r>
                  </a:p>
                </c:rich>
              </c:tx>
              <c:spPr>
                <a:noFill/>
                <a:ln>
                  <a:noFill/>
                  <a:round/>
                </a:ln>
              </c:spPr>
              <c:showLegendKey val="0"/>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16-9B46-4B3D-84E2-C1F4B284F818}"/>
                </c:ext>
              </c:extLst>
            </c:dLbl>
            <c:spPr>
              <a:noFill/>
              <a:ln>
                <a:noFill/>
              </a:ln>
              <a:effectLst/>
            </c:spPr>
            <c:showLegendKey val="0"/>
            <c:showVal val="1"/>
            <c:showCatName val="0"/>
            <c:showSerName val="0"/>
            <c:showPercent val="0"/>
            <c:showBubbleSize val="1"/>
            <c:showLeaderLines val="0"/>
            <c:extLst>
              <c:ext xmlns:c15="http://schemas.microsoft.com/office/drawing/2012/chart" uri="{CE6537A1-D6FC-4f65-9D91-7224C49458BB}">
                <c15:showLeaderLines val="0"/>
              </c:ext>
            </c:extLst>
          </c:dLbls>
          <c:cat>
            <c:strRef>
              <c:f>'Sheet1'!$B$2:$B$12</c:f>
              <c:strCache>
                <c:ptCount val="11"/>
                <c:pt idx="0">
                  <c:v>...that they have been a victim of fraud</c:v>
                </c:pt>
                <c:pt idx="1">
                  <c:v>...that a loud party is taking place next door</c:v>
                </c:pt>
                <c:pt idx="2">
                  <c:v>...that they have witnessed lead being taken from a church roof</c:v>
                </c:pt>
                <c:pt idx="3">
                  <c:v>...that they have received threats both online and in person</c:v>
                </c:pt>
                <c:pt idx="4">
                  <c:v>...a disturbance on the street outside their home</c:v>
                </c:pt>
                <c:pt idx="5">
                  <c:v>...that their property has been broken into</c:v>
                </c:pt>
                <c:pt idx="6">
                  <c:v>...drug dealing taking place in their street</c:v>
                </c:pt>
                <c:pt idx="7">
                  <c:v>...that their partner is being abusive towards them</c:v>
                </c:pt>
                <c:pt idx="8">
                  <c:v>...that they have seen someone who is suicidal</c:v>
                </c:pt>
                <c:pt idx="9">
                  <c:v>...a vulnerable person has gone missing</c:v>
                </c:pt>
                <c:pt idx="10">
                  <c:v>...a road traffic collision has occurred</c:v>
                </c:pt>
              </c:strCache>
            </c:strRef>
          </c:cat>
          <c:val>
            <c:numRef>
              <c:f>'Sheet1'!$D$2:$D$12</c:f>
              <c:numCache>
                <c:formatCode>0%</c:formatCode>
                <c:ptCount val="11"/>
                <c:pt idx="0">
                  <c:v>0.03</c:v>
                </c:pt>
                <c:pt idx="1">
                  <c:v>0.04</c:v>
                </c:pt>
                <c:pt idx="2">
                  <c:v>0.21</c:v>
                </c:pt>
                <c:pt idx="3">
                  <c:v>0.24</c:v>
                </c:pt>
                <c:pt idx="4">
                  <c:v>0.39</c:v>
                </c:pt>
                <c:pt idx="5">
                  <c:v>0.5</c:v>
                </c:pt>
                <c:pt idx="6">
                  <c:v>0.54</c:v>
                </c:pt>
                <c:pt idx="7">
                  <c:v>0.64</c:v>
                </c:pt>
                <c:pt idx="8">
                  <c:v>0.77</c:v>
                </c:pt>
                <c:pt idx="9">
                  <c:v>0.78</c:v>
                </c:pt>
                <c:pt idx="10">
                  <c:v>0.87</c:v>
                </c:pt>
              </c:numCache>
            </c:numRef>
          </c:val>
          <c:extLst>
            <c:ext xmlns:c16="http://schemas.microsoft.com/office/drawing/2014/chart" uri="{C3380CC4-5D6E-409C-BE32-E72D297353CC}">
              <c16:uniqueId val="{00000017-9B46-4B3D-84E2-C1F4B284F818}"/>
            </c:ext>
          </c:extLst>
        </c:ser>
        <c:dLbls>
          <c:showLegendKey val="1"/>
          <c:showVal val="1"/>
          <c:showCatName val="1"/>
          <c:showSerName val="1"/>
          <c:showPercent val="1"/>
          <c:showBubbleSize val="1"/>
        </c:dLbls>
        <c:gapWidth val="51"/>
        <c:axId val="139681152"/>
        <c:axId val="139687040"/>
      </c:barChart>
      <c:catAx>
        <c:axId val="13968115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7040"/>
        <c:crosses val="autoZero"/>
        <c:auto val="0"/>
        <c:lblAlgn val="ctr"/>
        <c:lblOffset val="100"/>
        <c:noMultiLvlLbl val="0"/>
      </c:catAx>
      <c:valAx>
        <c:axId val="139687040"/>
        <c:scaling>
          <c:orientation val="minMax"/>
          <c:min val="0"/>
        </c:scaling>
        <c:delete val="0"/>
        <c:axPos val="b"/>
        <c:title>
          <c:tx>
            <c:rich>
              <a:bodyPr/>
              <a:lstStyle/>
              <a:p>
                <a:pPr algn="ctr">
                  <a:defRPr/>
                </a:pPr>
                <a:r>
                  <a:rPr lang="en-GB" sz="1000" b="0" baseline="0">
                    <a:latin typeface="Tahoma"/>
                    <a:ea typeface="Tahoma"/>
                    <a:cs typeface="Tahoma"/>
                  </a:rPr>
                  <a:t>% Valid Cases</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39681152"/>
        <c:crosses val="autoZero"/>
        <c:crossBetween val="between"/>
      </c:valAx>
      <c:spPr>
        <a:noFill/>
        <a:ln>
          <a:noFill/>
          <a:round/>
        </a:ln>
      </c:spPr>
    </c:plotArea>
    <c:legend>
      <c:legendPos val="r"/>
      <c:layout>
        <c:manualLayout>
          <c:xMode val="edge"/>
          <c:yMode val="edge"/>
          <c:x val="0.67353246411834555"/>
          <c:y val="0.7179992664213779"/>
          <c:w val="6.3192409923944148E-2"/>
          <c:h val="0.10079594537462228"/>
        </c:manualLayout>
      </c:layout>
      <c:overlay val="1"/>
      <c:spPr>
        <a:ln>
          <a:noFill/>
          <a:round/>
        </a:ln>
      </c:spPr>
      <c:txPr>
        <a:bodyPr/>
        <a:lstStyle/>
        <a:p>
          <a:pPr>
            <a:defRPr sz="1200" baseline="0">
              <a:latin typeface="Tahoma"/>
              <a:ea typeface="Tahoma"/>
              <a:cs typeface="Tahoma"/>
            </a:defRPr>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0C125-E234-4D64-A344-079ED38CF2F5}" type="datetimeFigureOut">
              <a:rPr lang="en-GB" smtClean="0"/>
              <a:t>18/01/2021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1009F-EBBA-49E8-A952-9AA95556B071}" type="slidenum">
              <a:rPr lang="en-GB" smtClean="0"/>
              <a:t>‹#›</a:t>
            </a:fld>
            <a:endParaRPr lang="en-GB"/>
          </a:p>
        </p:txBody>
      </p:sp>
    </p:spTree>
    <p:extLst>
      <p:ext uri="{BB962C8B-B14F-4D97-AF65-F5344CB8AC3E}">
        <p14:creationId xmlns:p14="http://schemas.microsoft.com/office/powerpoint/2010/main" val="88824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300" b="0" i="0" u="none" strike="noStrike" kern="1200" cap="none" spc="0" normalizeH="0" baseline="0" noProof="0">
                <a:ln>
                  <a:noFill/>
                </a:ln>
                <a:solidFill>
                  <a:prstClr val="black"/>
                </a:solidFill>
                <a:effectLst/>
                <a:uLnTx/>
                <a:uFillTx/>
                <a:latin typeface="Calibri"/>
                <a:ea typeface="+mn-ea"/>
                <a:cs typeface="Arial"/>
              </a:rPr>
              <a:pPr marL="0" marR="0" lvl="0" indent="0" algn="r" defTabSz="966064"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5164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13</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14</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15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9992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95529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0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92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296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8817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3383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300" b="0" i="0" u="none" strike="noStrike" kern="1200" cap="none" spc="0" normalizeH="0" baseline="0" noProof="0">
                <a:ln>
                  <a:noFill/>
                </a:ln>
                <a:solidFill>
                  <a:prstClr val="black"/>
                </a:solidFill>
                <a:effectLst/>
                <a:uLnTx/>
                <a:uFillTx/>
                <a:latin typeface="Calibri"/>
                <a:ea typeface="+mn-ea"/>
                <a:cs typeface="Arial"/>
              </a:rPr>
              <a:pPr marL="0" marR="0" lvl="0" indent="0" algn="r" defTabSz="966064"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60535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74932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52943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56523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37</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38</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39</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2758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40</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01055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42</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32033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931739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47</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6889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48</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85834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49</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212732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50</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51</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53</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56</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57</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59</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60</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62</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63</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66</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67</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68</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69</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74</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374508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75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76</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78</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79</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53014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80</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81</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82</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84</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85</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4B1517-E57A-4E8C-AEE6-67C59AF40829}" type="slidenum">
              <a:rPr lang="en-US"/>
              <a:t>86</a:t>
            </a:fld>
            <a:endParaRPr lang="en-US"/>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09207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58885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4486758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0353574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3969520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778551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4962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053688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750984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817295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6168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74767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229321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8064240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6064"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300" b="0" i="0" u="none" strike="noStrike" kern="1200" cap="none" spc="0" normalizeH="0" baseline="0" noProof="0">
                <a:ln>
                  <a:noFill/>
                </a:ln>
                <a:solidFill>
                  <a:prstClr val="black"/>
                </a:solidFill>
                <a:effectLst/>
                <a:uLnTx/>
                <a:uFillTx/>
                <a:latin typeface="Calibri"/>
                <a:ea typeface="+mn-ea"/>
                <a:cs typeface="Arial"/>
              </a:rPr>
              <a:pPr marL="0" marR="0" lvl="0" indent="0" algn="r" defTabSz="966064" rtl="0" eaLnBrk="1" fontAlgn="auto" latinLnBrk="0" hangingPunct="1">
                <a:lnSpc>
                  <a:spcPct val="100000"/>
                </a:lnSpc>
                <a:spcBef>
                  <a:spcPts val="0"/>
                </a:spcBef>
                <a:spcAft>
                  <a:spcPts val="0"/>
                </a:spcAft>
                <a:buClrTx/>
                <a:buSzTx/>
                <a:buFontTx/>
                <a:buNone/>
                <a:tabLst/>
                <a:defRPr/>
              </a:pPr>
              <a:t>123</a:t>
            </a:fld>
            <a:endParaRPr kumimoji="0" lang="en-GB" sz="13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093970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8790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B1517-E57A-4E8C-AEE6-67C59AF408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0264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27382"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600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549544094"/>
      </p:ext>
    </p:extLst>
  </p:cSld>
  <p:clrMapOvr>
    <a:masterClrMapping/>
  </p:clrMapOvr>
  <p:transition spd="slow">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dirty="0"/>
          </a:p>
        </p:txBody>
      </p:sp>
    </p:spTree>
    <p:extLst>
      <p:ext uri="{BB962C8B-B14F-4D97-AF65-F5344CB8AC3E}">
        <p14:creationId xmlns:p14="http://schemas.microsoft.com/office/powerpoint/2010/main" val="3040297624"/>
      </p:ext>
    </p:extLst>
  </p:cSld>
  <p:clrMapOvr>
    <a:masterClrMapping/>
  </p:clrMapOvr>
  <p:transition spd="slow">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3092414003"/>
      </p:ext>
    </p:extLst>
  </p:cSld>
  <p:clrMapOvr>
    <a:masterClrMapping/>
  </p:clrMapOvr>
  <p:transition spd="slow">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ILR-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685" y="541867"/>
            <a:ext cx="4167316" cy="2404533"/>
          </a:xfrm>
          <a:prstGeom prst="rect">
            <a:avLst/>
          </a:prstGeom>
        </p:spPr>
      </p:pic>
    </p:spTree>
    <p:extLst>
      <p:ext uri="{BB962C8B-B14F-4D97-AF65-F5344CB8AC3E}">
        <p14:creationId xmlns:p14="http://schemas.microsoft.com/office/powerpoint/2010/main" val="1854484110"/>
      </p:ext>
    </p:extLst>
  </p:cSld>
  <p:clrMapOvr>
    <a:masterClrMapping/>
  </p:clrMapOvr>
  <p:transition spd="slow">
    <p:wip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MUM-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72" y="584200"/>
            <a:ext cx="4049928" cy="2336800"/>
          </a:xfrm>
          <a:prstGeom prst="rect">
            <a:avLst/>
          </a:prstGeom>
        </p:spPr>
      </p:pic>
    </p:spTree>
    <p:extLst>
      <p:ext uri="{BB962C8B-B14F-4D97-AF65-F5344CB8AC3E}">
        <p14:creationId xmlns:p14="http://schemas.microsoft.com/office/powerpoint/2010/main" val="4103781324"/>
      </p:ext>
    </p:extLst>
  </p:cSld>
  <p:clrMapOvr>
    <a:masterClrMapping/>
  </p:clrMapOvr>
  <p:transition spd="slow">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OUM-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1" y="635000"/>
            <a:ext cx="3947212" cy="2277533"/>
          </a:xfrm>
          <a:prstGeom prst="rect">
            <a:avLst/>
          </a:prstGeom>
        </p:spPr>
      </p:pic>
    </p:spTree>
    <p:extLst>
      <p:ext uri="{BB962C8B-B14F-4D97-AF65-F5344CB8AC3E}">
        <p14:creationId xmlns:p14="http://schemas.microsoft.com/office/powerpoint/2010/main" val="637398116"/>
      </p:ext>
    </p:extLst>
  </p:cSld>
  <p:clrMapOvr>
    <a:masterClrMapping/>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outstand-und-W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800" y="2921000"/>
            <a:ext cx="5689600" cy="995680"/>
          </a:xfrm>
          <a:prstGeom prst="rect">
            <a:avLst/>
          </a:prstGeom>
        </p:spPr>
      </p:pic>
    </p:spTree>
    <p:extLst>
      <p:ext uri="{BB962C8B-B14F-4D97-AF65-F5344CB8AC3E}">
        <p14:creationId xmlns:p14="http://schemas.microsoft.com/office/powerpoint/2010/main" val="1676293172"/>
      </p:ext>
    </p:extLst>
  </p:cSld>
  <p:clrMapOvr>
    <a:masterClrMapping/>
  </p:clrMapOvr>
  <p:transition spd="slow">
    <p:wip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spTree>
    <p:extLst>
      <p:ext uri="{BB962C8B-B14F-4D97-AF65-F5344CB8AC3E}">
        <p14:creationId xmlns:p14="http://schemas.microsoft.com/office/powerpoint/2010/main" val="4194375811"/>
      </p:ext>
    </p:extLst>
  </p:cSld>
  <p:clrMapOvr>
    <a:masterClrMapping/>
  </p:clrMapOvr>
  <p:transition spd="slow">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27383"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cxnSp>
        <p:nvCxnSpPr>
          <p:cNvPr id="8" name="Straight Connector 7"/>
          <p:cNvCxnSpPr/>
          <p:nvPr userDrawn="1"/>
        </p:nvCxnSpPr>
        <p:spPr>
          <a:xfrm>
            <a:off x="10032437" y="260649"/>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58737"/>
      </p:ext>
    </p:extLst>
  </p:cSld>
  <p:clrMapOvr>
    <a:masterClrMapping/>
  </p:clrMapOvr>
  <p:transition spd="slow">
    <p:wip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1796820"/>
            <a:ext cx="1536171" cy="1056117"/>
          </a:xfrm>
        </p:spPr>
        <p:txBody>
          <a:bodyPr>
            <a:noAutofit/>
          </a:bodyPr>
          <a:lstStyle>
            <a:lvl1pPr algn="l">
              <a:defRPr sz="1867">
                <a:solidFill>
                  <a:schemeClr val="tx2">
                    <a:lumMod val="7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78" indent="-457178">
              <a:buClr>
                <a:srgbClr val="FF0066"/>
              </a:buClr>
              <a:buFont typeface="Arial" pitchFamily="34" charset="0"/>
              <a:buChar char="•"/>
              <a:defRPr>
                <a:solidFill>
                  <a:schemeClr val="tx2">
                    <a:lumMod val="75000"/>
                  </a:schemeClr>
                </a:solidFill>
              </a:defRPr>
            </a:lvl1pPr>
            <a:lvl2pPr marL="990550" indent="-380981">
              <a:buClr>
                <a:srgbClr val="FF0066"/>
              </a:buClr>
              <a:buFont typeface="Arial" pitchFamily="34" charset="0"/>
              <a:buChar char="•"/>
              <a:defRPr>
                <a:solidFill>
                  <a:schemeClr val="tx2">
                    <a:lumMod val="75000"/>
                  </a:schemeClr>
                </a:solidFill>
              </a:defRPr>
            </a:lvl2pPr>
            <a:lvl3pPr marL="1523925" indent="-304784">
              <a:buClr>
                <a:srgbClr val="FF0066"/>
              </a:buClr>
              <a:buFont typeface="Arial" pitchFamily="34" charset="0"/>
              <a:buChar char="•"/>
              <a:defRPr>
                <a:solidFill>
                  <a:schemeClr val="tx2">
                    <a:lumMod val="75000"/>
                  </a:schemeClr>
                </a:solidFill>
              </a:defRPr>
            </a:lvl3pPr>
            <a:lvl4pPr marL="2133493" indent="-304784">
              <a:buClr>
                <a:srgbClr val="FF0066"/>
              </a:buClr>
              <a:buFont typeface="Arial" pitchFamily="34" charset="0"/>
              <a:buChar char="•"/>
              <a:defRPr>
                <a:solidFill>
                  <a:schemeClr val="tx2">
                    <a:lumMod val="75000"/>
                  </a:schemeClr>
                </a:solidFill>
              </a:defRPr>
            </a:lvl4pPr>
            <a:lvl5pPr marL="2743062" indent="-304784">
              <a:buClr>
                <a:srgbClr val="FF0066"/>
              </a:buClr>
              <a:buFont typeface="Arial" pitchFamily="34" charset="0"/>
              <a:buChar cha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320469" y="1124745"/>
            <a:ext cx="1536171" cy="384043"/>
          </a:xfrm>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3573209038"/>
      </p:ext>
    </p:extLst>
  </p:cSld>
  <p:clrMapOvr>
    <a:masterClrMapping/>
  </p:clrMapOvr>
  <p:transition spd="slow">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6" y="4406901"/>
            <a:ext cx="9165364" cy="1326355"/>
          </a:xfrm>
        </p:spPr>
        <p:txBody>
          <a:bodyPr anchor="t"/>
          <a:lstStyle>
            <a:lvl1pPr algn="l">
              <a:defRPr sz="5333" b="0" cap="all" baseline="0">
                <a:solidFill>
                  <a:schemeClr val="tx2"/>
                </a:solidFill>
              </a:defRPr>
            </a:lvl1pPr>
          </a:lstStyle>
          <a:p>
            <a:r>
              <a:rPr lang="en-US" dirty="0"/>
              <a:t>Click Here</a:t>
            </a:r>
            <a:endParaRPr lang="en-GB" dirty="0"/>
          </a:p>
        </p:txBody>
      </p:sp>
      <p:sp>
        <p:nvSpPr>
          <p:cNvPr id="3" name="Text Placeholder 2"/>
          <p:cNvSpPr>
            <a:spLocks noGrp="1"/>
          </p:cNvSpPr>
          <p:nvPr>
            <p:ph type="body" idx="1"/>
          </p:nvPr>
        </p:nvSpPr>
        <p:spPr>
          <a:xfrm>
            <a:off x="963086" y="2906715"/>
            <a:ext cx="9261375" cy="1482393"/>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381161123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039474241"/>
      </p:ext>
    </p:extLst>
  </p:cSld>
  <p:clrMapOvr>
    <a:masterClrMapping/>
  </p:clrMapOvr>
  <p:transition spd="slow">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8"/>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8"/>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7A2A22-3899-4136-BDB9-36AC9C8678DA}" type="slidenum">
              <a:rPr lang="en-GB" smtClean="0"/>
              <a:pPr/>
              <a:t>‹#›</a:t>
            </a:fld>
            <a:endParaRPr lang="en-GB"/>
          </a:p>
        </p:txBody>
      </p:sp>
    </p:spTree>
    <p:extLst>
      <p:ext uri="{BB962C8B-B14F-4D97-AF65-F5344CB8AC3E}">
        <p14:creationId xmlns:p14="http://schemas.microsoft.com/office/powerpoint/2010/main" val="951017711"/>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3"/>
          </a:xfrm>
        </p:spPr>
        <p:txBody>
          <a:bodyPr anchor="b">
            <a:normAutofit/>
          </a:bodyPr>
          <a:lstStyle>
            <a:lvl1pPr marL="0" indent="0">
              <a:buNone/>
              <a:defRPr sz="2133"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1990298594"/>
      </p:ext>
    </p:extLst>
  </p:cSld>
  <p:clrMapOvr>
    <a:masterClrMapping/>
  </p:clrMapOvr>
  <p:transition spd="slow">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4193627301"/>
      </p:ext>
    </p:extLst>
  </p:cSld>
  <p:clrMapOvr>
    <a:masterClrMapping/>
  </p:clrMapOvr>
  <p:transition spd="slow">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Tree>
    <p:extLst>
      <p:ext uri="{BB962C8B-B14F-4D97-AF65-F5344CB8AC3E}">
        <p14:creationId xmlns:p14="http://schemas.microsoft.com/office/powerpoint/2010/main" val="1104421797"/>
      </p:ext>
    </p:extLst>
  </p:cSld>
  <p:clrMapOvr>
    <a:masterClrMapping/>
  </p:clrMapOvr>
  <p:transition spd="slow">
    <p:wip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2" name="Picture 11" descr="BLANK.jpg"/>
          <p:cNvPicPr>
            <a:picLocks/>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76093626"/>
      </p:ext>
    </p:extLst>
  </p:cSld>
  <p:clrMapOvr>
    <a:masterClrMapping/>
  </p:clrMapOvr>
  <p:transition spd="slow">
    <p:wip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2678796998"/>
      </p:ext>
    </p:extLst>
  </p:cSld>
  <p:clrMapOvr>
    <a:masterClrMapping/>
  </p:clrMapOvr>
  <p:transition spd="slow">
    <p:wip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034250543"/>
      </p:ext>
    </p:extLst>
  </p:cSld>
  <p:clrMapOvr>
    <a:masterClrMapping/>
  </p:clrMapOvr>
  <p:transition spd="slow">
    <p:wip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2909503851"/>
      </p:ext>
    </p:extLst>
  </p:cSld>
  <p:clrMapOvr>
    <a:masterClrMapping/>
  </p:clrMapOvr>
  <p:transition spd="slow">
    <p:wip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2" name="Picture 11" descr="ear-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8401" y="2196236"/>
            <a:ext cx="4226259" cy="4661765"/>
          </a:xfrm>
          <a:prstGeom prst="rect">
            <a:avLst/>
          </a:prstGeom>
        </p:spPr>
      </p:pic>
    </p:spTree>
    <p:extLst>
      <p:ext uri="{BB962C8B-B14F-4D97-AF65-F5344CB8AC3E}">
        <p14:creationId xmlns:p14="http://schemas.microsoft.com/office/powerpoint/2010/main" val="2140790592"/>
      </p:ext>
    </p:extLst>
  </p:cSld>
  <p:clrMapOvr>
    <a:masterClrMapping/>
  </p:clrMapOvr>
  <p:transition spd="slow">
    <p:wip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2" name="Picture 11"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4" name="Picture 13" descr="mouth-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2" y="1193802"/>
            <a:ext cx="4896519" cy="5401095"/>
          </a:xfrm>
          <a:prstGeom prst="rect">
            <a:avLst/>
          </a:prstGeom>
        </p:spPr>
      </p:pic>
    </p:spTree>
    <p:extLst>
      <p:ext uri="{BB962C8B-B14F-4D97-AF65-F5344CB8AC3E}">
        <p14:creationId xmlns:p14="http://schemas.microsoft.com/office/powerpoint/2010/main" val="365823737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fld id="{50DE9A6E-8F21-484F-844E-94FEC60E2113}" type="slidenum">
              <a:rPr lang="en-US"/>
              <a:t>‹#›</a:t>
            </a:fld>
            <a:endParaRPr lang="en-US"/>
          </a:p>
        </p:txBody>
      </p:sp>
      <p:sp>
        <p:nvSpPr>
          <p:cNvPr id="6" name="Slide Number Placeholder 5">
            <a:extLst>
              <a:ext uri="{FF2B5EF4-FFF2-40B4-BE49-F238E27FC236}">
                <a16:creationId xmlns:a16="http://schemas.microsoft.com/office/drawing/2014/main" id="{9F11FD97-82D6-4909-A5B9-2E8B34EE9859}"/>
              </a:ext>
            </a:extLst>
          </p:cNvPr>
          <p:cNvSpPr txBox="1">
            <a:spLocks/>
          </p:cNvSpPr>
          <p:nvPr userDrawn="1"/>
        </p:nvSpPr>
        <p:spPr>
          <a:xfrm>
            <a:off x="10452000" y="1124744"/>
            <a:ext cx="1404640" cy="384043"/>
          </a:xfrm>
          <a:prstGeom prst="rect">
            <a:avLst/>
          </a:prstGeom>
        </p:spPr>
        <p:txBody>
          <a:bodyPr vert="horz" lIns="91440" tIns="45720" rIns="91440" bIns="45720" rtlCol="0" anchor="ctr"/>
          <a:lstStyle>
            <a:defPPr>
              <a:defRPr lang="en-US"/>
            </a:defPPr>
            <a:lvl1pPr marL="0" algn="r" defTabSz="1219170" rtl="0" eaLnBrk="1" latinLnBrk="0" hangingPunct="1">
              <a:defRPr sz="1333" kern="1200">
                <a:solidFill>
                  <a:srgbClr val="FF006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7A2A22-3899-4136-BDB9-36AC9C8678DA}" type="slidenum">
              <a:rPr lang="en-GB" smtClean="0"/>
              <a:pPr/>
              <a:t>‹#›</a:t>
            </a:fld>
            <a:endParaRPr lang="en-GB"/>
          </a:p>
        </p:txBody>
      </p:sp>
    </p:spTree>
    <p:extLst>
      <p:ext uri="{BB962C8B-B14F-4D97-AF65-F5344CB8AC3E}">
        <p14:creationId xmlns:p14="http://schemas.microsoft.com/office/powerpoint/2010/main" val="347678559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eye-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3602" y="1905000"/>
            <a:ext cx="4213961" cy="4648200"/>
          </a:xfrm>
          <a:prstGeom prst="rect">
            <a:avLst/>
          </a:prstGeom>
        </p:spPr>
      </p:pic>
    </p:spTree>
    <p:extLst>
      <p:ext uri="{BB962C8B-B14F-4D97-AF65-F5344CB8AC3E}">
        <p14:creationId xmlns:p14="http://schemas.microsoft.com/office/powerpoint/2010/main" val="2955607052"/>
      </p:ext>
    </p:extLst>
  </p:cSld>
  <p:clrMapOvr>
    <a:masterClrMapping/>
  </p:clrMapOvr>
  <p:transition spd="slow">
    <p:wip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5" name="Picture 4" descr="hand-icon.png">
            <a:extLst>
              <a:ext uri="{FF2B5EF4-FFF2-40B4-BE49-F238E27FC236}">
                <a16:creationId xmlns:a16="http://schemas.microsoft.com/office/drawing/2014/main" id="{9ADC1818-D02D-47BD-872F-A10E0EC09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659539185"/>
      </p:ext>
    </p:extLst>
  </p:cSld>
  <p:clrMapOvr>
    <a:masterClrMapping/>
  </p:clrMapOvr>
  <p:transition spd="slow">
    <p:wip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5" name="Picture 4" descr="hand-icon.png">
            <a:extLst>
              <a:ext uri="{FF2B5EF4-FFF2-40B4-BE49-F238E27FC236}">
                <a16:creationId xmlns:a16="http://schemas.microsoft.com/office/drawing/2014/main" id="{17369560-2267-4356-B708-9901AE8D7B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4234978204"/>
      </p:ext>
    </p:extLst>
  </p:cSld>
  <p:clrMapOvr>
    <a:masterClrMapping/>
  </p:clrMapOvr>
  <p:transition spd="slow">
    <p:wip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dirty="0"/>
          </a:p>
        </p:txBody>
      </p:sp>
    </p:spTree>
    <p:extLst>
      <p:ext uri="{BB962C8B-B14F-4D97-AF65-F5344CB8AC3E}">
        <p14:creationId xmlns:p14="http://schemas.microsoft.com/office/powerpoint/2010/main" val="3120713037"/>
      </p:ext>
    </p:extLst>
  </p:cSld>
  <p:clrMapOvr>
    <a:masterClrMapping/>
  </p:clrMapOvr>
  <p:transition spd="slow">
    <p:wip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283992627"/>
      </p:ext>
    </p:extLst>
  </p:cSld>
  <p:clrMapOvr>
    <a:masterClrMapping/>
  </p:clrMapOvr>
  <p:transition spd="slow">
    <p:wip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ILR-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686" y="541868"/>
            <a:ext cx="4167316" cy="2404533"/>
          </a:xfrm>
          <a:prstGeom prst="rect">
            <a:avLst/>
          </a:prstGeom>
        </p:spPr>
      </p:pic>
    </p:spTree>
    <p:extLst>
      <p:ext uri="{BB962C8B-B14F-4D97-AF65-F5344CB8AC3E}">
        <p14:creationId xmlns:p14="http://schemas.microsoft.com/office/powerpoint/2010/main" val="2449686947"/>
      </p:ext>
    </p:extLst>
  </p:cSld>
  <p:clrMapOvr>
    <a:masterClrMapping/>
  </p:clrMapOvr>
  <p:transition spd="slow">
    <p:wip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MUM-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72" y="584200"/>
            <a:ext cx="4049928" cy="2336800"/>
          </a:xfrm>
          <a:prstGeom prst="rect">
            <a:avLst/>
          </a:prstGeom>
        </p:spPr>
      </p:pic>
    </p:spTree>
    <p:extLst>
      <p:ext uri="{BB962C8B-B14F-4D97-AF65-F5344CB8AC3E}">
        <p14:creationId xmlns:p14="http://schemas.microsoft.com/office/powerpoint/2010/main" val="380981095"/>
      </p:ext>
    </p:extLst>
  </p:cSld>
  <p:clrMapOvr>
    <a:masterClrMapping/>
  </p:clrMapOvr>
  <p:transition spd="slow">
    <p:wip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OUM-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802" y="635000"/>
            <a:ext cx="3947212" cy="2277533"/>
          </a:xfrm>
          <a:prstGeom prst="rect">
            <a:avLst/>
          </a:prstGeom>
        </p:spPr>
      </p:pic>
    </p:spTree>
    <p:extLst>
      <p:ext uri="{BB962C8B-B14F-4D97-AF65-F5344CB8AC3E}">
        <p14:creationId xmlns:p14="http://schemas.microsoft.com/office/powerpoint/2010/main" val="3829438211"/>
      </p:ext>
    </p:extLst>
  </p:cSld>
  <p:clrMapOvr>
    <a:masterClrMapping/>
  </p:clrMapOvr>
  <p:transition spd="slow">
    <p:wip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7" name="Picture 6" descr="outstand-und-W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6800" y="2921000"/>
            <a:ext cx="5689600" cy="995680"/>
          </a:xfrm>
          <a:prstGeom prst="rect">
            <a:avLst/>
          </a:prstGeom>
        </p:spPr>
      </p:pic>
    </p:spTree>
    <p:extLst>
      <p:ext uri="{BB962C8B-B14F-4D97-AF65-F5344CB8AC3E}">
        <p14:creationId xmlns:p14="http://schemas.microsoft.com/office/powerpoint/2010/main" val="3612389894"/>
      </p:ext>
    </p:extLst>
  </p:cSld>
  <p:clrMapOvr>
    <a:masterClrMapping/>
  </p:clrMapOvr>
  <p:transition spd="slow">
    <p:wip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spTree>
    <p:extLst>
      <p:ext uri="{BB962C8B-B14F-4D97-AF65-F5344CB8AC3E}">
        <p14:creationId xmlns:p14="http://schemas.microsoft.com/office/powerpoint/2010/main" val="311027021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F706-2893-4481-BDBB-4D61FAD9758F}"/>
              </a:ext>
            </a:extLst>
          </p:cNvPr>
          <p:cNvSpPr>
            <a:spLocks noGrp="1"/>
          </p:cNvSpPr>
          <p:nvPr>
            <p:ph type="title"/>
          </p:nvPr>
        </p:nvSpPr>
        <p:spPr>
          <a:xfrm>
            <a:off x="335360" y="452669"/>
            <a:ext cx="9601067" cy="960107"/>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264FB8-6723-40E6-BE43-8B8B1F45FD6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E05A7A1-5D9B-4E53-99BD-942C6231A57D}"/>
              </a:ext>
            </a:extLst>
          </p:cNvPr>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420F407-8611-4058-BE0E-027A4B57D1A5}"/>
              </a:ext>
            </a:extLst>
          </p:cNvPr>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06978898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27382"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6879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F706-2893-4481-BDBB-4D61FAD9758F}"/>
              </a:ext>
            </a:extLst>
          </p:cNvPr>
          <p:cNvSpPr>
            <a:spLocks noGrp="1"/>
          </p:cNvSpPr>
          <p:nvPr>
            <p:ph type="title"/>
          </p:nvPr>
        </p:nvSpPr>
        <p:spPr>
          <a:xfrm>
            <a:off x="335360" y="452669"/>
            <a:ext cx="9601067" cy="960107"/>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264FB8-6723-40E6-BE43-8B8B1F45FD6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E05A7A1-5D9B-4E53-99BD-942C6231A57D}"/>
              </a:ext>
            </a:extLst>
          </p:cNvPr>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420F407-8611-4058-BE0E-027A4B57D1A5}"/>
              </a:ext>
            </a:extLst>
          </p:cNvPr>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56831677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3429000"/>
            <a:ext cx="1536171" cy="1056117"/>
          </a:xfrm>
        </p:spPr>
        <p:txBody>
          <a:bodyPr>
            <a:noAutofit/>
          </a:bodyPr>
          <a:lstStyle>
            <a:lvl1pPr algn="l">
              <a:defRPr sz="3733">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457189" indent="-457189">
              <a:buClr>
                <a:srgbClr val="FF0066"/>
              </a:buClr>
              <a:buFont typeface="Arial" pitchFamily="34" charset="0"/>
              <a:buChar char="•"/>
              <a:defRPr>
                <a:solidFill>
                  <a:schemeClr val="tx2">
                    <a:lumMod val="75000"/>
                  </a:schemeClr>
                </a:solidFill>
              </a:defRPr>
            </a:lvl1pPr>
            <a:lvl2pPr marL="990575" indent="-380990">
              <a:buClr>
                <a:srgbClr val="FF0066"/>
              </a:buClr>
              <a:buFont typeface="Arial" pitchFamily="34" charset="0"/>
              <a:buChar char="•"/>
              <a:defRPr>
                <a:solidFill>
                  <a:schemeClr val="tx2">
                    <a:lumMod val="75000"/>
                  </a:schemeClr>
                </a:solidFill>
              </a:defRPr>
            </a:lvl2pPr>
            <a:lvl3pPr marL="1523962" indent="-304792">
              <a:buClr>
                <a:srgbClr val="FF0066"/>
              </a:buClr>
              <a:buFont typeface="Arial" pitchFamily="34" charset="0"/>
              <a:buChar char="•"/>
              <a:defRPr>
                <a:solidFill>
                  <a:schemeClr val="tx2">
                    <a:lumMod val="75000"/>
                  </a:schemeClr>
                </a:solidFill>
              </a:defRPr>
            </a:lvl3pPr>
            <a:lvl4pPr marL="2133547" indent="-304792">
              <a:buClr>
                <a:srgbClr val="FF0066"/>
              </a:buClr>
              <a:buFont typeface="Arial" pitchFamily="34" charset="0"/>
              <a:buChar char="•"/>
              <a:defRPr>
                <a:solidFill>
                  <a:schemeClr val="tx2">
                    <a:lumMod val="75000"/>
                  </a:schemeClr>
                </a:solidFill>
              </a:defRPr>
            </a:lvl4pPr>
            <a:lvl5pPr marL="2743131" indent="-304792">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a:xfrm>
            <a:off x="10320469" y="1124744"/>
            <a:ext cx="1536171" cy="384043"/>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54329141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4406901"/>
            <a:ext cx="9165364" cy="1326355"/>
          </a:xfrm>
        </p:spPr>
        <p:txBody>
          <a:bodyPr anchor="t"/>
          <a:lstStyle>
            <a:lvl1pPr algn="l">
              <a:defRPr sz="5333"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963085" y="2906714"/>
            <a:ext cx="9261375" cy="1482393"/>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6925890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68526346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9074526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3429000"/>
            <a:ext cx="1536171" cy="1056117"/>
          </a:xfrm>
        </p:spPr>
        <p:txBody>
          <a:bodyPr>
            <a:noAutofit/>
          </a:bodyPr>
          <a:lstStyle>
            <a:lvl1pPr algn="l">
              <a:defRPr sz="3733">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457189" indent="-457189">
              <a:buClr>
                <a:srgbClr val="FF0066"/>
              </a:buClr>
              <a:buFont typeface="Arial" pitchFamily="34" charset="0"/>
              <a:buChar char="•"/>
              <a:defRPr>
                <a:solidFill>
                  <a:schemeClr val="tx2">
                    <a:lumMod val="75000"/>
                  </a:schemeClr>
                </a:solidFill>
              </a:defRPr>
            </a:lvl1pPr>
            <a:lvl2pPr marL="990575" indent="-380990">
              <a:buClr>
                <a:srgbClr val="FF0066"/>
              </a:buClr>
              <a:buFont typeface="Arial" pitchFamily="34" charset="0"/>
              <a:buChar char="•"/>
              <a:defRPr>
                <a:solidFill>
                  <a:schemeClr val="tx2">
                    <a:lumMod val="75000"/>
                  </a:schemeClr>
                </a:solidFill>
              </a:defRPr>
            </a:lvl2pPr>
            <a:lvl3pPr marL="1523962" indent="-304792">
              <a:buClr>
                <a:srgbClr val="FF0066"/>
              </a:buClr>
              <a:buFont typeface="Arial" pitchFamily="34" charset="0"/>
              <a:buChar char="•"/>
              <a:defRPr>
                <a:solidFill>
                  <a:schemeClr val="tx2">
                    <a:lumMod val="75000"/>
                  </a:schemeClr>
                </a:solidFill>
              </a:defRPr>
            </a:lvl3pPr>
            <a:lvl4pPr marL="2133547" indent="-304792">
              <a:buClr>
                <a:srgbClr val="FF0066"/>
              </a:buClr>
              <a:buFont typeface="Arial" pitchFamily="34" charset="0"/>
              <a:buChar char="•"/>
              <a:defRPr>
                <a:solidFill>
                  <a:schemeClr val="tx2">
                    <a:lumMod val="75000"/>
                  </a:schemeClr>
                </a:solidFill>
              </a:defRPr>
            </a:lvl4pPr>
            <a:lvl5pPr marL="2743131" indent="-304792">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320469" y="1124744"/>
            <a:ext cx="1536171" cy="384043"/>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5231171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46301406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94198905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312559253"/>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89563324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62396076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6363659" y="6424248"/>
            <a:ext cx="3860800" cy="365125"/>
          </a:xfrm>
          <a:prstGeom prst="rect">
            <a:avLst/>
          </a:prstGeom>
        </p:spPr>
        <p:txBody>
          <a:bodyPr/>
          <a:lstStyle>
            <a:lvl1pPr algn="l">
              <a:defRPr/>
            </a:lvl1pPr>
          </a:lstStyle>
          <a:p>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52326368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6096000" y="6263521"/>
            <a:ext cx="3860800" cy="476251"/>
          </a:xfrm>
          <a:prstGeom prst="rect">
            <a:avLst/>
          </a:prstGeom>
        </p:spPr>
        <p:txBody>
          <a:bodyPr/>
          <a:lstStyle>
            <a:lvl1pPr algn="l">
              <a:defRPr/>
            </a:lvl1pPr>
          </a:lstStyle>
          <a:p>
            <a:endParaRPr lang="en-US" dirty="0"/>
          </a:p>
        </p:txBody>
      </p:sp>
      <p:sp>
        <p:nvSpPr>
          <p:cNvPr id="5" name="Slide Number Placeholder 4"/>
          <p:cNvSpPr>
            <a:spLocks noGrp="1"/>
          </p:cNvSpPr>
          <p:nvPr>
            <p:ph type="sldNum" sz="quarter" idx="12"/>
          </p:nvPr>
        </p:nvSpPr>
        <p:spPr>
          <a:xfrm>
            <a:off x="9072331" y="1028733"/>
            <a:ext cx="2844800" cy="476251"/>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26357599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32799957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11595505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996960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4406901"/>
            <a:ext cx="9165364" cy="1326355"/>
          </a:xfrm>
        </p:spPr>
        <p:txBody>
          <a:bodyPr anchor="t"/>
          <a:lstStyle>
            <a:lvl1pPr algn="l">
              <a:defRPr sz="5333"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963085" y="2906714"/>
            <a:ext cx="9261375" cy="1482393"/>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2347982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821478580"/>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27382"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7959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3429000"/>
            <a:ext cx="1536171" cy="1056117"/>
          </a:xfrm>
        </p:spPr>
        <p:txBody>
          <a:bodyPr>
            <a:noAutofit/>
          </a:bodyPr>
          <a:lstStyle>
            <a:lvl1pPr algn="l">
              <a:defRPr sz="3733">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457189" indent="-457189">
              <a:buClr>
                <a:srgbClr val="FF0066"/>
              </a:buClr>
              <a:buFont typeface="Arial" pitchFamily="34" charset="0"/>
              <a:buChar char="•"/>
              <a:defRPr>
                <a:solidFill>
                  <a:schemeClr val="tx2">
                    <a:lumMod val="75000"/>
                  </a:schemeClr>
                </a:solidFill>
              </a:defRPr>
            </a:lvl1pPr>
            <a:lvl2pPr marL="990575" indent="-380990">
              <a:buClr>
                <a:srgbClr val="FF0066"/>
              </a:buClr>
              <a:buFont typeface="Arial" pitchFamily="34" charset="0"/>
              <a:buChar char="•"/>
              <a:defRPr>
                <a:solidFill>
                  <a:schemeClr val="tx2">
                    <a:lumMod val="75000"/>
                  </a:schemeClr>
                </a:solidFill>
              </a:defRPr>
            </a:lvl2pPr>
            <a:lvl3pPr marL="1523962" indent="-304792">
              <a:buClr>
                <a:srgbClr val="FF0066"/>
              </a:buClr>
              <a:buFont typeface="Arial" pitchFamily="34" charset="0"/>
              <a:buChar char="•"/>
              <a:defRPr>
                <a:solidFill>
                  <a:schemeClr val="tx2">
                    <a:lumMod val="75000"/>
                  </a:schemeClr>
                </a:solidFill>
              </a:defRPr>
            </a:lvl3pPr>
            <a:lvl4pPr marL="2133547" indent="-304792">
              <a:buClr>
                <a:srgbClr val="FF0066"/>
              </a:buClr>
              <a:buFont typeface="Arial" pitchFamily="34" charset="0"/>
              <a:buChar char="•"/>
              <a:defRPr>
                <a:solidFill>
                  <a:schemeClr val="tx2">
                    <a:lumMod val="75000"/>
                  </a:schemeClr>
                </a:solidFill>
              </a:defRPr>
            </a:lvl4pPr>
            <a:lvl5pPr marL="2743131" indent="-304792">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320469" y="1124744"/>
            <a:ext cx="1536171" cy="384043"/>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60823418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4406901"/>
            <a:ext cx="9165364" cy="1326355"/>
          </a:xfrm>
        </p:spPr>
        <p:txBody>
          <a:bodyPr anchor="t"/>
          <a:lstStyle>
            <a:lvl1pPr algn="l">
              <a:defRPr sz="5333"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963085" y="2906714"/>
            <a:ext cx="9261375" cy="1482393"/>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47764340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190538326"/>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5732514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86058666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20779283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053344632"/>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62857290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1377603745"/>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612209619"/>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603549039"/>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2965697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F706-2893-4481-BDBB-4D61FAD9758F}"/>
              </a:ext>
            </a:extLst>
          </p:cNvPr>
          <p:cNvSpPr>
            <a:spLocks noGrp="1"/>
          </p:cNvSpPr>
          <p:nvPr>
            <p:ph type="title"/>
          </p:nvPr>
        </p:nvSpPr>
        <p:spPr>
          <a:xfrm>
            <a:off x="335360" y="452669"/>
            <a:ext cx="9601067" cy="960107"/>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264FB8-6723-40E6-BE43-8B8B1F45FD6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E05A7A1-5D9B-4E53-99BD-942C6231A57D}"/>
              </a:ext>
            </a:extLst>
          </p:cNvPr>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420F407-8611-4058-BE0E-027A4B57D1A5}"/>
              </a:ext>
            </a:extLst>
          </p:cNvPr>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1261000178"/>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2025428854"/>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893319184"/>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358945180"/>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8581516"/>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1511150303"/>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808643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576220544"/>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596621543"/>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606506041"/>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726447156"/>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pPr defTabSz="121917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57A2A22-3899-4136-BDB9-36AC9C8678DA}" type="slidenum">
              <a:rPr lang="en-GB" smtClean="0"/>
              <a:pPr defTabSz="1219170"/>
              <a:t>‹#›</a:t>
            </a:fld>
            <a:endParaRPr lang="en-GB"/>
          </a:p>
        </p:txBody>
      </p:sp>
    </p:spTree>
    <p:extLst>
      <p:ext uri="{BB962C8B-B14F-4D97-AF65-F5344CB8AC3E}">
        <p14:creationId xmlns:p14="http://schemas.microsoft.com/office/powerpoint/2010/main" val="3433989477"/>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613742939"/>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626534659"/>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352207146"/>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477233503"/>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5360" y="1508787"/>
            <a:ext cx="9601067"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6074611" y="6281840"/>
            <a:ext cx="3860800" cy="476251"/>
          </a:xfrm>
        </p:spPr>
        <p:txBody>
          <a:bodyPr/>
          <a:lstStyle>
            <a:lvl1pPr marL="0" marR="0" indent="0" algn="ctr" defTabSz="1219170" rtl="0" eaLnBrk="1" fontAlgn="auto" latinLnBrk="0" hangingPunct="1">
              <a:lnSpc>
                <a:spcPct val="100000"/>
              </a:lnSpc>
              <a:spcBef>
                <a:spcPts val="0"/>
              </a:spcBef>
              <a:spcAft>
                <a:spcPts val="0"/>
              </a:spcAft>
              <a:buClrTx/>
              <a:buSzTx/>
              <a:buFontTx/>
              <a:buNone/>
              <a:tabLst/>
              <a:defRPr/>
            </a:lvl1pPr>
          </a:lstStyle>
          <a:p>
            <a:pPr algn="l"/>
            <a:endParaRPr lang="en-GB" sz="16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a:xfrm>
            <a:off x="10498699" y="1032536"/>
            <a:ext cx="1357941" cy="476251"/>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15311196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pPr defTabSz="121917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857A2A22-3899-4136-BDB9-36AC9C8678DA}" type="slidenum">
              <a:rPr lang="en-GB" smtClean="0"/>
              <a:pPr defTabSz="1219170"/>
              <a:t>‹#›</a:t>
            </a:fld>
            <a:endParaRPr lang="en-GB"/>
          </a:p>
        </p:txBody>
      </p:sp>
    </p:spTree>
    <p:extLst>
      <p:ext uri="{BB962C8B-B14F-4D97-AF65-F5344CB8AC3E}">
        <p14:creationId xmlns:p14="http://schemas.microsoft.com/office/powerpoint/2010/main" val="318861415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652272746"/>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30322212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826068664"/>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630095247"/>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769252497"/>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5360" y="1508787"/>
            <a:ext cx="9601067" cy="4704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6074611" y="6281840"/>
            <a:ext cx="3860800" cy="476251"/>
          </a:xfrm>
          <a:prstGeom prst="rect">
            <a:avLst/>
          </a:prstGeom>
        </p:spPr>
        <p:txBody>
          <a:bodyPr/>
          <a:lstStyle>
            <a:lvl1pPr marL="0" marR="0" indent="0" algn="ctr" defTabSz="1219170" rtl="0" eaLnBrk="1" fontAlgn="auto" latinLnBrk="0" hangingPunct="1">
              <a:lnSpc>
                <a:spcPct val="100000"/>
              </a:lnSpc>
              <a:spcBef>
                <a:spcPts val="0"/>
              </a:spcBef>
              <a:spcAft>
                <a:spcPts val="0"/>
              </a:spcAft>
              <a:buClrTx/>
              <a:buSzTx/>
              <a:buFontTx/>
              <a:buNone/>
              <a:tabLst/>
              <a:defRPr/>
            </a:lvl1pPr>
          </a:lstStyle>
          <a:p>
            <a:pPr algn="l"/>
            <a:endParaRPr lang="en-GB" sz="16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a:xfrm>
            <a:off x="10498699" y="1032536"/>
            <a:ext cx="1357941" cy="476251"/>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1178841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27382"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212629"/>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3429000"/>
            <a:ext cx="1536171" cy="1056117"/>
          </a:xfrm>
        </p:spPr>
        <p:txBody>
          <a:bodyPr>
            <a:noAutofit/>
          </a:bodyPr>
          <a:lstStyle>
            <a:lvl1pPr algn="l">
              <a:defRPr sz="3733">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457189" indent="-457189">
              <a:buClr>
                <a:srgbClr val="FF0066"/>
              </a:buClr>
              <a:buFont typeface="Arial" pitchFamily="34" charset="0"/>
              <a:buChar char="•"/>
              <a:defRPr>
                <a:solidFill>
                  <a:schemeClr val="tx2">
                    <a:lumMod val="75000"/>
                  </a:schemeClr>
                </a:solidFill>
              </a:defRPr>
            </a:lvl1pPr>
            <a:lvl2pPr marL="990575" indent="-380990">
              <a:buClr>
                <a:srgbClr val="FF0066"/>
              </a:buClr>
              <a:buFont typeface="Arial" pitchFamily="34" charset="0"/>
              <a:buChar char="•"/>
              <a:defRPr>
                <a:solidFill>
                  <a:schemeClr val="tx2">
                    <a:lumMod val="75000"/>
                  </a:schemeClr>
                </a:solidFill>
              </a:defRPr>
            </a:lvl2pPr>
            <a:lvl3pPr marL="1523962" indent="-304792">
              <a:buClr>
                <a:srgbClr val="FF0066"/>
              </a:buClr>
              <a:buFont typeface="Arial" pitchFamily="34" charset="0"/>
              <a:buChar char="•"/>
              <a:defRPr>
                <a:solidFill>
                  <a:schemeClr val="tx2">
                    <a:lumMod val="75000"/>
                  </a:schemeClr>
                </a:solidFill>
              </a:defRPr>
            </a:lvl3pPr>
            <a:lvl4pPr marL="2133547" indent="-304792">
              <a:buClr>
                <a:srgbClr val="FF0066"/>
              </a:buClr>
              <a:buFont typeface="Arial" pitchFamily="34" charset="0"/>
              <a:buChar char="•"/>
              <a:defRPr>
                <a:solidFill>
                  <a:schemeClr val="tx2">
                    <a:lumMod val="75000"/>
                  </a:schemeClr>
                </a:solidFill>
              </a:defRPr>
            </a:lvl4pPr>
            <a:lvl5pPr marL="2743131" indent="-304792">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320469" y="1124744"/>
            <a:ext cx="1536171" cy="384043"/>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310419503"/>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4406901"/>
            <a:ext cx="9165364" cy="1326355"/>
          </a:xfrm>
        </p:spPr>
        <p:txBody>
          <a:bodyPr anchor="t"/>
          <a:lstStyle>
            <a:lvl1pPr algn="l">
              <a:defRPr sz="5333"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963085" y="2906714"/>
            <a:ext cx="9261375" cy="1482393"/>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620704980"/>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83887308"/>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4773963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1069590069"/>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289734935"/>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124015043"/>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1735816694"/>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46601004"/>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0"/>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04672182"/>
      </p:ext>
    </p:extLst>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1624214694"/>
      </p:ext>
    </p:extLst>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49692689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F706-2893-4481-BDBB-4D61FAD9758F}"/>
              </a:ext>
            </a:extLst>
          </p:cNvPr>
          <p:cNvSpPr>
            <a:spLocks noGrp="1"/>
          </p:cNvSpPr>
          <p:nvPr>
            <p:ph type="title"/>
          </p:nvPr>
        </p:nvSpPr>
        <p:spPr>
          <a:xfrm>
            <a:off x="335360" y="452669"/>
            <a:ext cx="9601067" cy="960107"/>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DE264FB8-6723-40E6-BE43-8B8B1F45FD6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2E05A7A1-5D9B-4E53-99BD-942C6231A57D}"/>
              </a:ext>
            </a:extLst>
          </p:cNvPr>
          <p:cNvSpPr>
            <a:spLocks noGrp="1"/>
          </p:cNvSpPr>
          <p:nvPr>
            <p:ph type="ftr" sz="quarter" idx="11"/>
          </p:nvPr>
        </p:nvSpPr>
        <p:spPr>
          <a:xfrm>
            <a:off x="6363659" y="6424248"/>
            <a:ext cx="3860800" cy="365125"/>
          </a:xfrm>
          <a:prstGeom prst="rect">
            <a:avLst/>
          </a:prstGeom>
        </p:spPr>
        <p:txBody>
          <a:bodyPr/>
          <a:lstStyle>
            <a:lvl1pPr>
              <a:defRPr/>
            </a:lvl1pPr>
          </a:lstStyle>
          <a:p>
            <a:pPr algn="l"/>
            <a:endParaRPr lang="en-GB" sz="1067" dirty="0">
              <a:solidFill>
                <a:prstClr val="black">
                  <a:tint val="75000"/>
                </a:prstClr>
              </a:solidFill>
              <a:ea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D420F407-8611-4058-BE0E-027A4B57D1A5}"/>
              </a:ext>
            </a:extLst>
          </p:cNvPr>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148178779"/>
      </p:ext>
    </p:extLst>
  </p:cSld>
  <p:clrMapOvr>
    <a:masterClrMapping/>
  </p:clrMapOvr>
  <p:transition spd="slow">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2590698595"/>
      </p:ext>
    </p:extLst>
  </p:cSld>
  <p:clrMapOvr>
    <a:masterClrMapping/>
  </p:clrMapOvr>
  <p:transition spd="slow">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4916225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687238784"/>
      </p:ext>
    </p:extLst>
  </p:cSld>
  <p:clrMapOvr>
    <a:masterClrMapping/>
  </p:clrMapOvr>
  <p:transition spd="slow">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2004729588"/>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defTabSz="1219170">
              <a:defRPr/>
            </a:pPr>
            <a:fld id="{857A2A22-3899-4136-BDB9-36AC9C8678DA}" type="slidenum">
              <a:rPr lang="en-GB" smtClean="0"/>
              <a:pPr defTabSz="1219170">
                <a:defRPr/>
              </a:pPr>
              <a:t>‹#›</a:t>
            </a:fld>
            <a:endParaRPr lang="en-GB"/>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434542829"/>
      </p:ext>
    </p:extLst>
  </p:cSld>
  <p:clrMapOvr>
    <a:masterClrMapping/>
  </p:clrMapOvr>
  <p:transition spd="slow">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marL="0" marR="0" indent="0" algn="ctr" defTabSz="121917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6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443665823"/>
      </p:ext>
    </p:extLst>
  </p:cSld>
  <p:clrMapOvr>
    <a:masterClrMapping/>
  </p:clrMapOvr>
  <p:transition spd="slow">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841744812"/>
      </p:ext>
    </p:extLst>
  </p:cSld>
  <p:clrMapOvr>
    <a:masterClrMapping/>
  </p:clrMapOvr>
  <p:transition spd="slow">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2124044"/>
            <a:ext cx="9313035" cy="1304957"/>
          </a:xfrm>
        </p:spPr>
        <p:txBody>
          <a:bodyPr>
            <a:normAutofit/>
          </a:bodyPr>
          <a:lstStyle>
            <a:lvl1pPr>
              <a:defRPr sz="4267">
                <a:solidFill>
                  <a:schemeClr val="tx2">
                    <a:lumMod val="75000"/>
                  </a:schemeClr>
                </a:solidFill>
                <a:latin typeface="Tahoma" pitchFamily="34" charset="0"/>
                <a:ea typeface="Tahoma" pitchFamily="34" charset="0"/>
                <a:cs typeface="Tahom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27382" y="3909053"/>
            <a:ext cx="7968885" cy="1824203"/>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cxnSp>
        <p:nvCxnSpPr>
          <p:cNvPr id="8" name="Straight Connector 7"/>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26015"/>
      </p:ext>
    </p:extLst>
  </p:cSld>
  <p:clrMapOvr>
    <a:masterClrMapping/>
  </p:clrMapOvr>
  <p:transition spd="slow">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20469" y="1796819"/>
            <a:ext cx="1536171" cy="1056117"/>
          </a:xfrm>
        </p:spPr>
        <p:txBody>
          <a:bodyPr>
            <a:noAutofit/>
          </a:bodyPr>
          <a:lstStyle>
            <a:lvl1pPr algn="l">
              <a:defRPr sz="1867">
                <a:solidFill>
                  <a:schemeClr val="tx2">
                    <a:lumMod val="7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89" indent="-457189">
              <a:buClr>
                <a:srgbClr val="FF0066"/>
              </a:buClr>
              <a:buFont typeface="Arial" pitchFamily="34" charset="0"/>
              <a:buChar char="•"/>
              <a:defRPr>
                <a:solidFill>
                  <a:schemeClr val="tx2">
                    <a:lumMod val="75000"/>
                  </a:schemeClr>
                </a:solidFill>
              </a:defRPr>
            </a:lvl1pPr>
            <a:lvl2pPr marL="990575" indent="-380990">
              <a:buClr>
                <a:srgbClr val="FF0066"/>
              </a:buClr>
              <a:buFont typeface="Arial" pitchFamily="34" charset="0"/>
              <a:buChar char="•"/>
              <a:defRPr>
                <a:solidFill>
                  <a:schemeClr val="tx2">
                    <a:lumMod val="75000"/>
                  </a:schemeClr>
                </a:solidFill>
              </a:defRPr>
            </a:lvl2pPr>
            <a:lvl3pPr marL="1523962" indent="-304792">
              <a:buClr>
                <a:srgbClr val="FF0066"/>
              </a:buClr>
              <a:buFont typeface="Arial" pitchFamily="34" charset="0"/>
              <a:buChar char="•"/>
              <a:defRPr>
                <a:solidFill>
                  <a:schemeClr val="tx2">
                    <a:lumMod val="75000"/>
                  </a:schemeClr>
                </a:solidFill>
              </a:defRPr>
            </a:lvl3pPr>
            <a:lvl4pPr marL="2133547" indent="-304792">
              <a:buClr>
                <a:srgbClr val="FF0066"/>
              </a:buClr>
              <a:buFont typeface="Arial" pitchFamily="34" charset="0"/>
              <a:buChar char="•"/>
              <a:defRPr>
                <a:solidFill>
                  <a:schemeClr val="tx2">
                    <a:lumMod val="75000"/>
                  </a:schemeClr>
                </a:solidFill>
              </a:defRPr>
            </a:lvl4pPr>
            <a:lvl5pPr marL="2743131" indent="-304792">
              <a:buClr>
                <a:srgbClr val="FF0066"/>
              </a:buClr>
              <a:buFont typeface="Arial" pitchFamily="34" charset="0"/>
              <a:buChar cha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320469" y="1124744"/>
            <a:ext cx="1536171" cy="384043"/>
          </a:xfrm>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672580828"/>
      </p:ext>
    </p:extLst>
  </p:cSld>
  <p:clrMapOvr>
    <a:masterClrMapping/>
  </p:clrMapOvr>
  <p:transition spd="slow">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5" y="4406901"/>
            <a:ext cx="9165364" cy="1326355"/>
          </a:xfrm>
        </p:spPr>
        <p:txBody>
          <a:bodyPr anchor="t"/>
          <a:lstStyle>
            <a:lvl1pPr algn="l">
              <a:defRPr sz="5333" b="0" cap="all" baseline="0">
                <a:solidFill>
                  <a:schemeClr val="tx2"/>
                </a:solidFill>
              </a:defRPr>
            </a:lvl1pPr>
          </a:lstStyle>
          <a:p>
            <a:r>
              <a:rPr lang="en-US" dirty="0"/>
              <a:t>Click Here</a:t>
            </a:r>
            <a:endParaRPr lang="en-GB" dirty="0"/>
          </a:p>
        </p:txBody>
      </p:sp>
      <p:sp>
        <p:nvSpPr>
          <p:cNvPr id="3" name="Text Placeholder 2"/>
          <p:cNvSpPr>
            <a:spLocks noGrp="1"/>
          </p:cNvSpPr>
          <p:nvPr>
            <p:ph type="body" idx="1"/>
          </p:nvPr>
        </p:nvSpPr>
        <p:spPr>
          <a:xfrm>
            <a:off x="963085" y="2906714"/>
            <a:ext cx="9261375" cy="1482393"/>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2205796691"/>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67107"/>
            <a:ext cx="5384800" cy="3394075"/>
          </a:xfrm>
        </p:spPr>
        <p:txBody>
          <a:bodyPr>
            <a:normAutofit/>
          </a:bodyPr>
          <a:lstStyle>
            <a:lvl1pPr>
              <a:defRPr sz="1867"/>
            </a:lvl1pPr>
            <a:lvl2pPr>
              <a:defRPr sz="1867"/>
            </a:lvl2pPr>
            <a:lvl3pPr>
              <a:defRPr sz="1867"/>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7A2A22-3899-4136-BDB9-36AC9C8678DA}" type="slidenum">
              <a:rPr lang="en-GB" smtClean="0"/>
              <a:pPr/>
              <a:t>‹#›</a:t>
            </a:fld>
            <a:endParaRPr lang="en-GB"/>
          </a:p>
        </p:txBody>
      </p:sp>
    </p:spTree>
    <p:extLst>
      <p:ext uri="{BB962C8B-B14F-4D97-AF65-F5344CB8AC3E}">
        <p14:creationId xmlns:p14="http://schemas.microsoft.com/office/powerpoint/2010/main" val="193116644"/>
      </p:ext>
    </p:extLst>
  </p:cSld>
  <p:clrMapOvr>
    <a:masterClrMapping/>
  </p:clrMapOvr>
  <p:transition spd="slow">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solidFill>
                  <a:schemeClr val="tx2">
                    <a:lumMod val="75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1902547798"/>
      </p:ext>
    </p:extLst>
  </p:cSld>
  <p:clrMapOvr>
    <a:masterClrMapping/>
  </p:clrMapOvr>
  <p:transition spd="slow">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spTree>
    <p:extLst>
      <p:ext uri="{BB962C8B-B14F-4D97-AF65-F5344CB8AC3E}">
        <p14:creationId xmlns:p14="http://schemas.microsoft.com/office/powerpoint/2010/main" val="8760100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851819962"/>
      </p:ext>
    </p:extLst>
  </p:cSld>
  <p:clrMapOvr>
    <a:masterClrMapping/>
  </p:clrMapOvr>
  <p:transition spd="slow">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pPr/>
              <a:t>‹#›</a:t>
            </a:fld>
            <a:endParaRPr lang="en-GB"/>
          </a:p>
        </p:txBody>
      </p:sp>
      <p:pic>
        <p:nvPicPr>
          <p:cNvPr id="8" name="Picture 7"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spTree>
    <p:extLst>
      <p:ext uri="{BB962C8B-B14F-4D97-AF65-F5344CB8AC3E}">
        <p14:creationId xmlns:p14="http://schemas.microsoft.com/office/powerpoint/2010/main" val="1026912669"/>
      </p:ext>
    </p:extLst>
  </p:cSld>
  <p:clrMapOvr>
    <a:masterClrMapping/>
  </p:clrMapOvr>
  <p:transition spd="slow">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2" name="Picture 11" descr="BLANK.jpg"/>
          <p:cNvPicPr>
            <a:picLocks/>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a:solidFill>
            <a:srgbClr val="3399FF"/>
          </a:solidFill>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742741881"/>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105813771"/>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982333351"/>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240704" y="-123395"/>
            <a:ext cx="10273141" cy="710478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3" name="Picture 12" descr="hand-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551508147"/>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2" name="Picture 11" descr="ear-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8400" y="2196235"/>
            <a:ext cx="4226259" cy="4661765"/>
          </a:xfrm>
          <a:prstGeom prst="rect">
            <a:avLst/>
          </a:prstGeom>
        </p:spPr>
      </p:pic>
    </p:spTree>
    <p:extLst>
      <p:ext uri="{BB962C8B-B14F-4D97-AF65-F5344CB8AC3E}">
        <p14:creationId xmlns:p14="http://schemas.microsoft.com/office/powerpoint/2010/main" val="1571305217"/>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2" name="Picture 11"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4" name="Picture 13" descr="mouth-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1" y="1193801"/>
            <a:ext cx="4896519" cy="5401095"/>
          </a:xfrm>
          <a:prstGeom prst="rect">
            <a:avLst/>
          </a:prstGeom>
        </p:spPr>
      </p:pic>
    </p:spTree>
    <p:extLst>
      <p:ext uri="{BB962C8B-B14F-4D97-AF65-F5344CB8AC3E}">
        <p14:creationId xmlns:p14="http://schemas.microsoft.com/office/powerpoint/2010/main" val="2001499830"/>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13" name="Picture 12" descr="eye-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3601" y="1905000"/>
            <a:ext cx="4213961" cy="4648200"/>
          </a:xfrm>
          <a:prstGeom prst="rect">
            <a:avLst/>
          </a:prstGeom>
        </p:spPr>
      </p:pic>
    </p:spTree>
    <p:extLst>
      <p:ext uri="{BB962C8B-B14F-4D97-AF65-F5344CB8AC3E}">
        <p14:creationId xmlns:p14="http://schemas.microsoft.com/office/powerpoint/2010/main" val="1851580928"/>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5" name="Picture 4" descr="hand-icon.png">
            <a:extLst>
              <a:ext uri="{FF2B5EF4-FFF2-40B4-BE49-F238E27FC236}">
                <a16:creationId xmlns:a16="http://schemas.microsoft.com/office/drawing/2014/main" id="{9ADC1818-D02D-47BD-872F-A10E0EC098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501526918"/>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pPr/>
              <a:t>‹#›</a:t>
            </a:fld>
            <a:endParaRPr lang="en-GB"/>
          </a:p>
        </p:txBody>
      </p:sp>
      <p:pic>
        <p:nvPicPr>
          <p:cNvPr id="11" name="Picture 10" descr="BLANK.jpg"/>
          <p:cNvPicPr>
            <a:picLocks/>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0"/>
            <a:ext cx="10205787" cy="6912000"/>
          </a:xfrm>
          <a:prstGeom prst="rect">
            <a:avLst/>
          </a:prstGeom>
        </p:spPr>
      </p:pic>
      <p:pic>
        <p:nvPicPr>
          <p:cNvPr id="5" name="Picture 4" descr="hand-icon.png">
            <a:extLst>
              <a:ext uri="{FF2B5EF4-FFF2-40B4-BE49-F238E27FC236}">
                <a16:creationId xmlns:a16="http://schemas.microsoft.com/office/drawing/2014/main" id="{17369560-2267-4356-B708-9901AE8D7B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3200" y="1498600"/>
            <a:ext cx="5042936" cy="5562600"/>
          </a:xfrm>
          <a:prstGeom prst="rect">
            <a:avLst/>
          </a:prstGeom>
        </p:spPr>
      </p:pic>
    </p:spTree>
    <p:extLst>
      <p:ext uri="{BB962C8B-B14F-4D97-AF65-F5344CB8AC3E}">
        <p14:creationId xmlns:p14="http://schemas.microsoft.com/office/powerpoint/2010/main" val="33328444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theme" Target="../theme/theme1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image" Target="../media/image2.png"/><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image" Target="../media/image1.png"/><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heme" Target="../theme/theme11.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image" Target="../media/image2.png"/><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image" Target="../media/image1.png"/><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theme" Target="../theme/theme12.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image" Target="../media/image5.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5.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image" Target="../media/image5.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6.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6.xml"/><Relationship Id="rId7"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image" Target="../media/image5.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8.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2.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661" y="260648"/>
            <a:ext cx="9253756" cy="115212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2" y="1796819"/>
            <a:ext cx="9230815" cy="432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defPPr>
              <a:defRPr lang="en-US"/>
            </a:defPPr>
            <a:lvl1pPr marL="0" algn="l" defTabSz="1219170" rtl="0" eaLnBrk="1" latinLnBrk="0" hangingPunct="1">
              <a:defRPr sz="1600" kern="1200">
                <a:solidFill>
                  <a:schemeClr val="tx1">
                    <a:tint val="75000"/>
                  </a:schemeClr>
                </a:solidFill>
                <a:latin typeface="+mn-lt"/>
                <a:ea typeface="+mn-ea"/>
                <a:cs typeface="+mn-cs"/>
              </a:defRPr>
            </a:lvl1pPr>
          </a:lstStyle>
          <a:p>
            <a:endParaRPr lang="en-GB"/>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defPPr>
              <a:defRPr lang="en-US"/>
            </a:defPPr>
            <a:lvl1pPr marL="0" algn="r" defTabSz="1219170" rtl="0" eaLnBrk="1" latinLnBrk="0" hangingPunct="1">
              <a:defRPr sz="1333" kern="1200">
                <a:solidFill>
                  <a:srgbClr val="FF0066"/>
                </a:solidFill>
                <a:latin typeface="+mn-lt"/>
                <a:ea typeface="+mn-ea"/>
                <a:cs typeface="+mn-cs"/>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FDBE68C2-7C75-4A9C-B8A3-158C6920A231}"/>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latin typeface="Tahoma"/>
            </a:endParaRPr>
          </a:p>
        </p:txBody>
      </p:sp>
    </p:spTree>
    <p:extLst>
      <p:ext uri="{BB962C8B-B14F-4D97-AF65-F5344CB8AC3E}">
        <p14:creationId xmlns:p14="http://schemas.microsoft.com/office/powerpoint/2010/main" val="481356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p:wipe/>
  </p:transition>
  <p:hf hdr="0" ft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5" name="Footer Placeholder 4"/>
          <p:cNvSpPr>
            <a:spLocks noGrp="1"/>
          </p:cNvSpPr>
          <p:nvPr>
            <p:ph type="ftr" sz="quarter" idx="3"/>
          </p:nvPr>
        </p:nvSpPr>
        <p:spPr>
          <a:xfrm>
            <a:off x="6092819" y="6328238"/>
            <a:ext cx="3860800" cy="365125"/>
          </a:xfrm>
          <a:prstGeom prst="rect">
            <a:avLst/>
          </a:prstGeom>
        </p:spPr>
        <p:txBody>
          <a:bodyPr vert="horz" lIns="91440" tIns="45720" rIns="91440" bIns="45720" rtlCol="0" anchor="ctr"/>
          <a:lstStyle>
            <a:lvl1pPr marL="0" marR="0" indent="0" algn="ctr" defTabSz="1219170" rtl="0" eaLnBrk="1" fontAlgn="auto" latinLnBrk="0" hangingPunct="1">
              <a:lnSpc>
                <a:spcPct val="100000"/>
              </a:lnSpc>
              <a:spcBef>
                <a:spcPts val="0"/>
              </a:spcBef>
              <a:spcAft>
                <a:spcPts val="0"/>
              </a:spcAft>
              <a:buClrTx/>
              <a:buSzTx/>
              <a:buFontTx/>
              <a:buNone/>
              <a:tabLst/>
              <a:defRPr sz="1067">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GB" dirty="0">
                <a:solidFill>
                  <a:prstClr val="black">
                    <a:tint val="75000"/>
                  </a:prstClr>
                </a:solidFill>
                <a:latin typeface="Tahoma"/>
              </a:rPr>
              <a:t>Source: Lincolnshire Crime and Policing Survey 2018-19 Conducted by Habit5 Limited.</a:t>
            </a:r>
            <a:endParaRPr lang="en-GB" sz="16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7285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transition spd="slow">
    <p:wipe/>
  </p:transition>
  <p:hf hd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661" y="260648"/>
            <a:ext cx="9253756"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2" y="1796819"/>
            <a:ext cx="9230815" cy="432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fld id="{857A2A22-3899-4136-BDB9-36AC9C8678DA}" type="slidenum">
              <a:rPr lang="en-GB" smtClean="0"/>
              <a:pPr/>
              <a:t>‹#›</a:t>
            </a:fld>
            <a:endParaRPr lang="en-GB" dirty="0"/>
          </a:p>
        </p:txBody>
      </p:sp>
      <p:pic>
        <p:nvPicPr>
          <p:cNvPr id="8" name="Picture 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39863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Lst>
  <p:transition spd="slow">
    <p:wipe/>
  </p:transition>
  <p:hf hdr="0" ft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662" y="260648"/>
            <a:ext cx="9253756"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3" y="1796819"/>
            <a:ext cx="9230815" cy="432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52000" y="1124745"/>
            <a:ext cx="1404640" cy="384043"/>
          </a:xfrm>
          <a:prstGeom prst="rect">
            <a:avLst/>
          </a:prstGeom>
        </p:spPr>
        <p:txBody>
          <a:bodyPr vert="horz" lIns="91440" tIns="45720" rIns="91440" bIns="45720" rtlCol="0" anchor="ctr"/>
          <a:lstStyle>
            <a:lvl1pPr algn="r">
              <a:defRPr sz="1333">
                <a:solidFill>
                  <a:srgbClr val="FF0066"/>
                </a:solidFill>
              </a:defRPr>
            </a:lvl1pPr>
          </a:lstStyle>
          <a:p>
            <a:fld id="{857A2A22-3899-4136-BDB9-36AC9C8678DA}" type="slidenum">
              <a:rPr lang="en-GB" smtClean="0"/>
              <a:pPr/>
              <a:t>‹#›</a:t>
            </a:fld>
            <a:endParaRPr lang="en-GB" dirty="0"/>
          </a:p>
        </p:txBody>
      </p:sp>
      <p:pic>
        <p:nvPicPr>
          <p:cNvPr id="8" name="Picture 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224460" y="6410454"/>
            <a:ext cx="1632181" cy="282911"/>
          </a:xfrm>
          <a:prstGeom prst="rect">
            <a:avLst/>
          </a:prstGeom>
        </p:spPr>
      </p:pic>
      <p:cxnSp>
        <p:nvCxnSpPr>
          <p:cNvPr id="11" name="Straight Connector 10"/>
          <p:cNvCxnSpPr/>
          <p:nvPr userDrawn="1"/>
        </p:nvCxnSpPr>
        <p:spPr>
          <a:xfrm>
            <a:off x="10032437" y="260649"/>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0496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Lst>
  <p:transition spd="slow">
    <p:wipe/>
  </p:transition>
  <p:hf hdr="0" ftr="0" dt="0"/>
  <p:txStyles>
    <p:titleStyle>
      <a:lvl1pPr algn="l" defTabSz="121914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78" indent="-457178" algn="l" defTabSz="121914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50" indent="-380981" algn="l" defTabSz="121914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25" indent="-304784" algn="l" defTabSz="121914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493" indent="-304784" algn="l" defTabSz="121914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062" indent="-304784" algn="l" defTabSz="121914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01063" cy="11332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5362" y="1700808"/>
            <a:ext cx="9505055" cy="44164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6E5AEA49-1A1B-40DE-8E3D-25B57B75A228}"/>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cs typeface="Arial" pitchFamily="34" charset="0"/>
            </a:endParaRPr>
          </a:p>
        </p:txBody>
      </p:sp>
    </p:spTree>
    <p:extLst>
      <p:ext uri="{BB962C8B-B14F-4D97-AF65-F5344CB8AC3E}">
        <p14:creationId xmlns:p14="http://schemas.microsoft.com/office/powerpoint/2010/main" val="36733192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spd="slow">
    <p:wipe/>
  </p:transition>
  <p:hf hdr="0" ftr="0" dt="0"/>
  <p:txStyles>
    <p:titleStyle>
      <a:lvl1pPr algn="l" defTabSz="1219170" rtl="0" eaLnBrk="1" latinLnBrk="0" hangingPunct="1">
        <a:spcBef>
          <a:spcPct val="0"/>
        </a:spcBef>
        <a:buNone/>
        <a:defRPr sz="3200"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9" name="Picture 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CD9A2D6-96C0-457C-9DFE-47790C07F4BE}"/>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latin typeface="Tahoma"/>
              <a:cs typeface="Arial" pitchFamily="34" charset="0"/>
            </a:endParaRPr>
          </a:p>
        </p:txBody>
      </p:sp>
      <p:pic>
        <p:nvPicPr>
          <p:cNvPr id="12" name="Picture 11">
            <a:extLst>
              <a:ext uri="{FF2B5EF4-FFF2-40B4-BE49-F238E27FC236}">
                <a16:creationId xmlns:a16="http://schemas.microsoft.com/office/drawing/2014/main" id="{37DD97E6-84A6-4AD6-B9A4-5AA7BCC5D2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spTree>
    <p:extLst>
      <p:ext uri="{BB962C8B-B14F-4D97-AF65-F5344CB8AC3E}">
        <p14:creationId xmlns:p14="http://schemas.microsoft.com/office/powerpoint/2010/main" val="40820428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ransition spd="slow">
    <p:wipe/>
  </p:transition>
  <p:hf hdr="0" ftr="0" dt="0"/>
  <p:txStyles>
    <p:titleStyle>
      <a:lvl1pPr algn="l" defTabSz="1219170" rtl="0" eaLnBrk="1" latinLnBrk="0" hangingPunct="1">
        <a:spcBef>
          <a:spcPct val="0"/>
        </a:spcBef>
        <a:buNone/>
        <a:defRPr sz="3200"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661" y="260648"/>
            <a:ext cx="9253756" cy="115212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2" y="1796819"/>
            <a:ext cx="9230815" cy="4320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defPPr>
              <a:defRPr lang="en-US"/>
            </a:defPPr>
            <a:lvl1pPr marL="0" algn="l" defTabSz="1219170" rtl="0" eaLnBrk="1" latinLnBrk="0" hangingPunct="1">
              <a:defRPr sz="1600" kern="1200">
                <a:solidFill>
                  <a:schemeClr val="tx1">
                    <a:tint val="75000"/>
                  </a:schemeClr>
                </a:solidFill>
                <a:latin typeface="+mn-lt"/>
                <a:ea typeface="+mn-ea"/>
                <a:cs typeface="+mn-cs"/>
              </a:defRPr>
            </a:lvl1pPr>
          </a:lstStyle>
          <a:p>
            <a:endParaRPr lang="en-GB"/>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defPPr>
              <a:defRPr lang="en-US"/>
            </a:defPPr>
            <a:lvl1pPr marL="0" algn="r" defTabSz="1219170" rtl="0" eaLnBrk="1" latinLnBrk="0" hangingPunct="1">
              <a:defRPr sz="1333" kern="1200">
                <a:solidFill>
                  <a:srgbClr val="FF0066"/>
                </a:solidFill>
                <a:latin typeface="+mn-lt"/>
                <a:ea typeface="+mn-ea"/>
                <a:cs typeface="+mn-cs"/>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FDBE68C2-7C75-4A9C-B8A3-158C6920A231}"/>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latin typeface="Tahoma"/>
            </a:endParaRPr>
          </a:p>
        </p:txBody>
      </p:sp>
    </p:spTree>
    <p:extLst>
      <p:ext uri="{BB962C8B-B14F-4D97-AF65-F5344CB8AC3E}">
        <p14:creationId xmlns:p14="http://schemas.microsoft.com/office/powerpoint/2010/main" val="2524785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wipe/>
  </p:transition>
  <p:hf hdr="0" ft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5" name="Footer Placeholder 4"/>
          <p:cNvSpPr>
            <a:spLocks noGrp="1"/>
          </p:cNvSpPr>
          <p:nvPr>
            <p:ph type="ftr" sz="quarter" idx="3"/>
          </p:nvPr>
        </p:nvSpPr>
        <p:spPr>
          <a:xfrm>
            <a:off x="9998964" y="5204224"/>
            <a:ext cx="2153003" cy="1152127"/>
          </a:xfrm>
          <a:prstGeom prst="rect">
            <a:avLst/>
          </a:prstGeom>
        </p:spPr>
        <p:txBody>
          <a:bodyPr vert="horz" lIns="91440" tIns="45720" rIns="91440" bIns="45720" rtlCol="0" anchor="ctr"/>
          <a:lstStyle>
            <a:lvl1pPr marL="0" marR="0" indent="0" algn="ctr" defTabSz="1219170" rtl="0" eaLnBrk="1" fontAlgn="auto" latinLnBrk="0" hangingPunct="1">
              <a:lnSpc>
                <a:spcPct val="100000"/>
              </a:lnSpc>
              <a:spcBef>
                <a:spcPts val="0"/>
              </a:spcBef>
              <a:spcAft>
                <a:spcPts val="0"/>
              </a:spcAft>
              <a:buClrTx/>
              <a:buSzTx/>
              <a:buFontTx/>
              <a:buNone/>
              <a:tabLst/>
              <a:defRPr sz="1067">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GB" dirty="0">
                <a:solidFill>
                  <a:prstClr val="black">
                    <a:tint val="75000"/>
                  </a:prstClr>
                </a:solidFill>
                <a:latin typeface="Tahoma"/>
              </a:rPr>
              <a:t>Source: Lincolnshire Crime and Policing Survey 2020-21.</a:t>
            </a:r>
          </a:p>
          <a:p>
            <a:pPr algn="l"/>
            <a:r>
              <a:rPr lang="en-GB" dirty="0">
                <a:solidFill>
                  <a:prstClr val="black">
                    <a:tint val="75000"/>
                  </a:prstClr>
                </a:solidFill>
                <a:latin typeface="Tahoma"/>
              </a:rPr>
              <a:t>Conducted by Habit5 Limited.</a:t>
            </a:r>
            <a:endParaRPr lang="en-GB" sz="16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13583"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2FBB0F3-F789-4B7F-98E7-0C1FC27552A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spTree>
    <p:extLst>
      <p:ext uri="{BB962C8B-B14F-4D97-AF65-F5344CB8AC3E}">
        <p14:creationId xmlns:p14="http://schemas.microsoft.com/office/powerpoint/2010/main" val="364749567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Lst>
  <p:transition spd="slow">
    <p:wipe/>
  </p:transition>
  <p:hf hd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5" name="Footer Placeholder 4"/>
          <p:cNvSpPr>
            <a:spLocks noGrp="1"/>
          </p:cNvSpPr>
          <p:nvPr>
            <p:ph type="ftr" sz="quarter" idx="3"/>
          </p:nvPr>
        </p:nvSpPr>
        <p:spPr>
          <a:xfrm>
            <a:off x="6092819" y="6328238"/>
            <a:ext cx="3860800" cy="365125"/>
          </a:xfrm>
          <a:prstGeom prst="rect">
            <a:avLst/>
          </a:prstGeom>
        </p:spPr>
        <p:txBody>
          <a:bodyPr vert="horz" lIns="91440" tIns="45720" rIns="91440" bIns="45720" rtlCol="0" anchor="ctr"/>
          <a:lstStyle>
            <a:lvl1pPr marL="0" marR="0" indent="0" algn="ctr" defTabSz="1219170" rtl="0" eaLnBrk="1" fontAlgn="auto" latinLnBrk="0" hangingPunct="1">
              <a:lnSpc>
                <a:spcPct val="100000"/>
              </a:lnSpc>
              <a:spcBef>
                <a:spcPts val="0"/>
              </a:spcBef>
              <a:spcAft>
                <a:spcPts val="0"/>
              </a:spcAft>
              <a:buClrTx/>
              <a:buSzTx/>
              <a:buFontTx/>
              <a:buNone/>
              <a:tabLst/>
              <a:defRPr sz="1067">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GB" sz="16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3915653-6AEC-46DE-9305-CFB94634B14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spTree>
    <p:extLst>
      <p:ext uri="{BB962C8B-B14F-4D97-AF65-F5344CB8AC3E}">
        <p14:creationId xmlns:p14="http://schemas.microsoft.com/office/powerpoint/2010/main" val="11414144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4" r:id="rId5"/>
  </p:sldLayoutIdLst>
  <p:transition spd="slow">
    <p:wipe/>
  </p:transition>
  <p:hf hdr="0" ftr="0" dt="0"/>
  <p:txStyles>
    <p:titleStyle>
      <a:lvl1pPr algn="l" defTabSz="1219170" rtl="0" eaLnBrk="1" latinLnBrk="0" hangingPunct="1">
        <a:spcBef>
          <a:spcPct val="0"/>
        </a:spcBef>
        <a:buNone/>
        <a:defRPr sz="3200"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5" name="Footer Placeholder 4"/>
          <p:cNvSpPr>
            <a:spLocks noGrp="1"/>
          </p:cNvSpPr>
          <p:nvPr>
            <p:ph type="ftr" sz="quarter" idx="3"/>
          </p:nvPr>
        </p:nvSpPr>
        <p:spPr>
          <a:xfrm>
            <a:off x="6092819" y="6328238"/>
            <a:ext cx="3860800" cy="365125"/>
          </a:xfrm>
          <a:prstGeom prst="rect">
            <a:avLst/>
          </a:prstGeom>
        </p:spPr>
        <p:txBody>
          <a:bodyPr vert="horz" lIns="91440" tIns="45720" rIns="91440" bIns="45720" rtlCol="0" anchor="ctr"/>
          <a:lstStyle>
            <a:lvl1pPr marL="0" marR="0" indent="0" algn="ctr" defTabSz="1219170" rtl="0" eaLnBrk="1" fontAlgn="auto" latinLnBrk="0" hangingPunct="1">
              <a:lnSpc>
                <a:spcPct val="100000"/>
              </a:lnSpc>
              <a:spcBef>
                <a:spcPts val="0"/>
              </a:spcBef>
              <a:spcAft>
                <a:spcPts val="0"/>
              </a:spcAft>
              <a:buClrTx/>
              <a:buSzTx/>
              <a:buFontTx/>
              <a:buNone/>
              <a:tabLst/>
              <a:defRPr sz="1067">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endParaRPr lang="en-GB" sz="16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9" name="Picture 8"/>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3915653-6AEC-46DE-9305-CFB94634B1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spTree>
    <p:extLst>
      <p:ext uri="{BB962C8B-B14F-4D97-AF65-F5344CB8AC3E}">
        <p14:creationId xmlns:p14="http://schemas.microsoft.com/office/powerpoint/2010/main" val="8635239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transition spd="slow">
    <p:wipe/>
  </p:transition>
  <p:hf hdr="0" ftr="0" dt="0"/>
  <p:txStyles>
    <p:titleStyle>
      <a:lvl1pPr algn="l" defTabSz="1219170" rtl="0" eaLnBrk="1" latinLnBrk="0" hangingPunct="1">
        <a:spcBef>
          <a:spcPct val="0"/>
        </a:spcBef>
        <a:buNone/>
        <a:defRPr sz="3200"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1" y="260648"/>
            <a:ext cx="9618249" cy="115212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1" y="1508787"/>
            <a:ext cx="9618247" cy="46085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lvl1pPr algn="r">
              <a:defRPr sz="1333">
                <a:solidFill>
                  <a:srgbClr val="FF0066"/>
                </a:solidFill>
              </a:defRPr>
            </a:lvl1pPr>
          </a:lstStyle>
          <a:p>
            <a:pPr defTabSz="1219170">
              <a:defRPr/>
            </a:pPr>
            <a:fld id="{857A2A22-3899-4136-BDB9-36AC9C8678DA}" type="slidenum">
              <a:rPr lang="en-GB" smtClean="0"/>
              <a:pPr defTabSz="1219170">
                <a:defRPr/>
              </a:pPr>
              <a:t>‹#›</a:t>
            </a:fld>
            <a:endParaRPr lang="en-GB" dirty="0"/>
          </a:p>
        </p:txBody>
      </p:sp>
      <p:pic>
        <p:nvPicPr>
          <p:cNvPr id="9" name="Picture 8"/>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userDrawn="1"/>
        </p:nvCxnSpPr>
        <p:spPr>
          <a:xfrm>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CD9A2D6-96C0-457C-9DFE-47790C07F4BE}"/>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latin typeface="Tahoma"/>
              <a:cs typeface="Arial" pitchFamily="34" charset="0"/>
            </a:endParaRPr>
          </a:p>
        </p:txBody>
      </p:sp>
      <p:pic>
        <p:nvPicPr>
          <p:cNvPr id="12" name="Picture 11">
            <a:extLst>
              <a:ext uri="{FF2B5EF4-FFF2-40B4-BE49-F238E27FC236}">
                <a16:creationId xmlns:a16="http://schemas.microsoft.com/office/drawing/2014/main" id="{B64E016A-7B76-4C64-BB57-365EB11C8E2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spTree>
    <p:extLst>
      <p:ext uri="{BB962C8B-B14F-4D97-AF65-F5344CB8AC3E}">
        <p14:creationId xmlns:p14="http://schemas.microsoft.com/office/powerpoint/2010/main" val="395758860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ransition spd="slow">
    <p:wipe/>
  </p:transition>
  <p:hf hdr="0" ftr="0" dt="0"/>
  <p:txStyles>
    <p:titleStyle>
      <a:lvl1pPr algn="l" defTabSz="1219170" rtl="0" eaLnBrk="1" latinLnBrk="0" hangingPunct="1">
        <a:spcBef>
          <a:spcPct val="0"/>
        </a:spcBef>
        <a:buNone/>
        <a:defRPr sz="3200"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6661" y="260648"/>
            <a:ext cx="9253756" cy="115212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2" y="1796819"/>
            <a:ext cx="9230815" cy="43204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defPPr>
              <a:defRPr lang="en-US"/>
            </a:defPPr>
            <a:lvl1pPr marL="0" algn="l" defTabSz="1219170" rtl="0" eaLnBrk="1" latinLnBrk="0" hangingPunct="1">
              <a:defRPr sz="1600" kern="1200">
                <a:solidFill>
                  <a:schemeClr val="tx1">
                    <a:tint val="75000"/>
                  </a:schemeClr>
                </a:solidFill>
                <a:latin typeface="+mn-lt"/>
                <a:ea typeface="+mn-ea"/>
                <a:cs typeface="+mn-cs"/>
              </a:defRPr>
            </a:lvl1pPr>
          </a:lstStyle>
          <a:p>
            <a:endParaRPr lang="en-GB"/>
          </a:p>
        </p:txBody>
      </p:sp>
      <p:sp>
        <p:nvSpPr>
          <p:cNvPr id="6" name="Slide Number Placeholder 5"/>
          <p:cNvSpPr>
            <a:spLocks noGrp="1"/>
          </p:cNvSpPr>
          <p:nvPr>
            <p:ph type="sldNum" sz="quarter" idx="4"/>
          </p:nvPr>
        </p:nvSpPr>
        <p:spPr>
          <a:xfrm>
            <a:off x="10452000" y="1124744"/>
            <a:ext cx="1404640" cy="384043"/>
          </a:xfrm>
          <a:prstGeom prst="rect">
            <a:avLst/>
          </a:prstGeom>
        </p:spPr>
        <p:txBody>
          <a:bodyPr vert="horz" lIns="91440" tIns="45720" rIns="91440" bIns="45720" rtlCol="0" anchor="ctr"/>
          <a:lstStyle>
            <a:defPPr>
              <a:defRPr lang="en-US"/>
            </a:defPPr>
            <a:lvl1pPr marL="0" algn="r" defTabSz="1219170" rtl="0" eaLnBrk="1" latinLnBrk="0" hangingPunct="1">
              <a:defRPr sz="1333" kern="1200">
                <a:solidFill>
                  <a:srgbClr val="FF0066"/>
                </a:solidFill>
                <a:latin typeface="+mn-lt"/>
                <a:ea typeface="+mn-ea"/>
                <a:cs typeface="+mn-cs"/>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20469" y="292650"/>
            <a:ext cx="1536171" cy="448051"/>
          </a:xfrm>
          <a:prstGeom prst="rect">
            <a:avLst/>
          </a:prstGeom>
        </p:spPr>
      </p:pic>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24459" y="6410453"/>
            <a:ext cx="1632181" cy="282911"/>
          </a:xfrm>
          <a:prstGeom prst="rect">
            <a:avLst/>
          </a:prstGeom>
        </p:spPr>
      </p:pic>
      <p:cxnSp>
        <p:nvCxnSpPr>
          <p:cNvPr id="11" name="Straight Connector 10"/>
          <p:cNvCxnSpPr/>
          <p:nvPr/>
        </p:nvCxnSpPr>
        <p:spPr>
          <a:xfrm flipH="1">
            <a:off x="10032437" y="260648"/>
            <a:ext cx="0" cy="643271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A479CD7-0C43-44D9-94E5-0938A2E09D03}"/>
              </a:ext>
            </a:extLst>
          </p:cNvPr>
          <p:cNvSpPr txBox="1">
            <a:spLocks/>
          </p:cNvSpPr>
          <p:nvPr userDrawn="1"/>
        </p:nvSpPr>
        <p:spPr>
          <a:xfrm>
            <a:off x="10069265" y="5449975"/>
            <a:ext cx="2122736" cy="960478"/>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r>
              <a:rPr lang="en-GB" sz="10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2020-21. Conducted by Habit5 Limited.</a:t>
            </a:r>
            <a:endParaRPr lang="en-GB" sz="1000" dirty="0">
              <a:solidFill>
                <a:prstClr val="black">
                  <a:tint val="75000"/>
                </a:prstClr>
              </a:solidFill>
              <a:latin typeface="Tahoma"/>
            </a:endParaRPr>
          </a:p>
        </p:txBody>
      </p:sp>
    </p:spTree>
    <p:extLst>
      <p:ext uri="{BB962C8B-B14F-4D97-AF65-F5344CB8AC3E}">
        <p14:creationId xmlns:p14="http://schemas.microsoft.com/office/powerpoint/2010/main" val="288994456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ransition spd="slow">
    <p:wipe/>
  </p:transition>
  <p:hf hdr="0" ftr="0" dt="0"/>
  <p:txStyles>
    <p:titleStyle>
      <a:lvl1pPr algn="l" defTabSz="1219170" rtl="0" eaLnBrk="1" latinLnBrk="0" hangingPunct="1">
        <a:spcBef>
          <a:spcPct val="0"/>
        </a:spcBef>
        <a:buNone/>
        <a:defRPr sz="3733" b="0" kern="1200">
          <a:solidFill>
            <a:schemeClr val="tx2">
              <a:lumMod val="75000"/>
            </a:schemeClr>
          </a:solidFill>
          <a:latin typeface="Tahoma" pitchFamily="34" charset="0"/>
          <a:ea typeface="Tahoma" pitchFamily="34" charset="0"/>
          <a:cs typeface="Tahoma" pitchFamily="34" charset="0"/>
        </a:defRPr>
      </a:lvl1pPr>
    </p:titleStyle>
    <p:bodyStyle>
      <a:lvl1pPr marL="457189" indent="-457189" algn="l" defTabSz="1219170" rtl="0" eaLnBrk="1" latinLnBrk="0" hangingPunct="1">
        <a:spcBef>
          <a:spcPct val="20000"/>
        </a:spcBef>
        <a:buClr>
          <a:srgbClr val="FF3399"/>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3399"/>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1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5.xml"/></Relationships>
</file>

<file path=ppt/slides/_rels/slide1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8.xml"/></Relationships>
</file>

<file path=ppt/slides/_rels/slide123.xml.rels><?xml version="1.0" encoding="UTF-8" standalone="yes"?>
<Relationships xmlns="http://schemas.openxmlformats.org/package/2006/relationships"><Relationship Id="rId3" Type="http://schemas.openxmlformats.org/officeDocument/2006/relationships/hyperlink" Target="mailto:david.jones@habit5.co.uk" TargetMode="External"/><Relationship Id="rId2" Type="http://schemas.openxmlformats.org/officeDocument/2006/relationships/notesSlide" Target="../notesSlides/notesSlide76.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hyperlink" Target="http://www.habit5.co.uk/"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2.xml"/><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35360" y="5907881"/>
            <a:ext cx="7538640" cy="787137"/>
          </a:xfrm>
        </p:spPr>
        <p:txBody>
          <a:bodyPr/>
          <a:lstStyle/>
          <a:p>
            <a:pPr>
              <a:buNone/>
            </a:pPr>
            <a:endParaRPr lang="en-GB" sz="1867" dirty="0">
              <a:solidFill>
                <a:schemeClr val="bg1"/>
              </a:solidFill>
            </a:endParaRPr>
          </a:p>
          <a:p>
            <a:pPr>
              <a:buNone/>
            </a:pPr>
            <a:r>
              <a:rPr lang="en-GB" sz="1867" dirty="0">
                <a:solidFill>
                  <a:schemeClr val="bg1"/>
                </a:solidFill>
              </a:rPr>
              <a:t>© Habit5 2020</a:t>
            </a:r>
          </a:p>
        </p:txBody>
      </p:sp>
      <p:sp>
        <p:nvSpPr>
          <p:cNvPr id="2" name="Title 1"/>
          <p:cNvSpPr>
            <a:spLocks noGrp="1"/>
          </p:cNvSpPr>
          <p:nvPr>
            <p:ph type="ctrTitle" idx="4294967295"/>
          </p:nvPr>
        </p:nvSpPr>
        <p:spPr>
          <a:xfrm>
            <a:off x="335360" y="1028733"/>
            <a:ext cx="9697077" cy="2783384"/>
          </a:xfrm>
        </p:spPr>
        <p:txBody>
          <a:bodyPr>
            <a:noAutofit/>
          </a:bodyPr>
          <a:lstStyle/>
          <a:p>
            <a:r>
              <a:rPr lang="en-GB" b="1" dirty="0">
                <a:solidFill>
                  <a:schemeClr val="bg1"/>
                </a:solidFill>
              </a:rPr>
              <a:t>Lincolnshire Crime &amp; Policing Survey 2020-21</a:t>
            </a:r>
            <a:br>
              <a:rPr lang="en-GB" b="1" dirty="0">
                <a:solidFill>
                  <a:schemeClr val="bg1"/>
                </a:solidFill>
              </a:rPr>
            </a:br>
            <a:r>
              <a:rPr lang="en-GB" dirty="0">
                <a:solidFill>
                  <a:schemeClr val="bg1"/>
                </a:solidFill>
              </a:rPr>
              <a:t>Final</a:t>
            </a:r>
            <a:r>
              <a:rPr lang="en-GB" b="1" dirty="0">
                <a:solidFill>
                  <a:schemeClr val="bg1"/>
                </a:solidFill>
              </a:rPr>
              <a:t> </a:t>
            </a:r>
            <a:r>
              <a:rPr lang="en-GB" dirty="0">
                <a:solidFill>
                  <a:schemeClr val="bg1"/>
                </a:solidFill>
              </a:rPr>
              <a:t>Debrief Presentation</a:t>
            </a:r>
            <a:endParaRPr lang="en-GB" sz="1867" dirty="0">
              <a:solidFill>
                <a:schemeClr val="bg1"/>
              </a:solidFill>
            </a:endParaRPr>
          </a:p>
        </p:txBody>
      </p:sp>
      <p:pic>
        <p:nvPicPr>
          <p:cNvPr id="9" name="Picture 8" descr="hand-graphic-p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2489200"/>
            <a:ext cx="4411133" cy="4411133"/>
          </a:xfrm>
          <a:prstGeom prst="rect">
            <a:avLst/>
          </a:prstGeom>
        </p:spPr>
      </p:pic>
      <p:sp>
        <p:nvSpPr>
          <p:cNvPr id="4" name="Rectangle 3"/>
          <p:cNvSpPr/>
          <p:nvPr/>
        </p:nvSpPr>
        <p:spPr>
          <a:xfrm>
            <a:off x="337355" y="3236979"/>
            <a:ext cx="7165500" cy="923330"/>
          </a:xfrm>
          <a:prstGeom prst="rect">
            <a:avLst/>
          </a:prstGeom>
        </p:spPr>
        <p:txBody>
          <a:bodyPr wrap="square">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D0973"/>
                </a:solidFill>
                <a:effectLst/>
                <a:uLnTx/>
                <a:uFillTx/>
                <a:latin typeface="Calibri"/>
                <a:ea typeface="+mn-ea"/>
                <a:cs typeface="Arial"/>
              </a:rPr>
              <a:t>Prepared for: Marc Jones, Police &amp; Crime Commissioner for Lincolnshire</a:t>
            </a:r>
            <a:br>
              <a:rPr kumimoji="0" lang="en-GB" sz="1800" b="0" i="0" u="none" strike="noStrike" kern="1200" cap="none" spc="0" normalizeH="0" baseline="0" noProof="0" dirty="0">
                <a:ln>
                  <a:noFill/>
                </a:ln>
                <a:solidFill>
                  <a:srgbClr val="ED0973"/>
                </a:solidFill>
                <a:effectLst/>
                <a:uLnTx/>
                <a:uFillTx/>
                <a:latin typeface="Calibri"/>
                <a:ea typeface="+mn-ea"/>
                <a:cs typeface="Arial"/>
              </a:rPr>
            </a:br>
            <a:r>
              <a:rPr kumimoji="0" lang="en-GB" sz="1800" b="0" i="0" u="none" strike="noStrike" kern="1200" cap="none" spc="0" normalizeH="0" baseline="0" noProof="0" dirty="0">
                <a:ln>
                  <a:noFill/>
                </a:ln>
                <a:solidFill>
                  <a:srgbClr val="ED0973"/>
                </a:solidFill>
                <a:effectLst/>
                <a:uLnTx/>
                <a:uFillTx/>
                <a:latin typeface="Calibri"/>
                <a:ea typeface="+mn-ea"/>
                <a:cs typeface="Arial"/>
              </a:rPr>
              <a:t>18 January 2021</a:t>
            </a:r>
            <a:br>
              <a:rPr kumimoji="0" lang="en-GB" sz="1800" b="0" i="0" u="none" strike="noStrike" kern="1200" cap="none" spc="0" normalizeH="0" baseline="0" noProof="0" dirty="0">
                <a:ln>
                  <a:noFill/>
                </a:ln>
                <a:solidFill>
                  <a:srgbClr val="ED0973"/>
                </a:solidFill>
                <a:effectLst/>
                <a:uLnTx/>
                <a:uFillTx/>
                <a:latin typeface="Calibri"/>
                <a:ea typeface="+mn-ea"/>
                <a:cs typeface="Arial"/>
              </a:rPr>
            </a:br>
            <a:r>
              <a:rPr kumimoji="0" lang="en-GB" sz="1800" b="0" i="0" u="none" strike="noStrike" kern="1200" cap="none" spc="0" normalizeH="0" baseline="0" noProof="0" dirty="0">
                <a:ln>
                  <a:noFill/>
                </a:ln>
                <a:solidFill>
                  <a:srgbClr val="ED0973"/>
                </a:solidFill>
                <a:effectLst/>
                <a:uLnTx/>
                <a:uFillTx/>
                <a:latin typeface="Calibri"/>
                <a:ea typeface="+mn-ea"/>
                <a:cs typeface="Arial"/>
              </a:rPr>
              <a:t>v1.0</a:t>
            </a:r>
            <a:endParaRPr kumimoji="0" lang="en-GB" sz="180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6" name="Picture 5">
            <a:extLst>
              <a:ext uri="{FF2B5EF4-FFF2-40B4-BE49-F238E27FC236}">
                <a16:creationId xmlns:a16="http://schemas.microsoft.com/office/drawing/2014/main" id="{3318CEBC-B8EF-458A-9684-347EE812CBE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00677" y="2751365"/>
            <a:ext cx="1862179" cy="260916"/>
          </a:xfrm>
          <a:prstGeom prst="rect">
            <a:avLst/>
          </a:prstGeom>
        </p:spPr>
      </p:pic>
      <p:sp>
        <p:nvSpPr>
          <p:cNvPr id="5" name="Slide Number Placeholder 4">
            <a:extLst>
              <a:ext uri="{FF2B5EF4-FFF2-40B4-BE49-F238E27FC236}">
                <a16:creationId xmlns:a16="http://schemas.microsoft.com/office/drawing/2014/main" id="{2D8BBF34-6A12-41D3-BC89-99BC316D5A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spTree>
    <p:extLst>
      <p:ext uri="{BB962C8B-B14F-4D97-AF65-F5344CB8AC3E}">
        <p14:creationId xmlns:p14="http://schemas.microsoft.com/office/powerpoint/2010/main" val="13009813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311c9c66-b4a8-4319-89f4-ac85008a6045"/>
          <p:cNvGraphicFramePr/>
          <p:nvPr>
            <p:extLst>
              <p:ext uri="{D42A27DB-BD31-4B8C-83A1-F6EECF244321}">
                <p14:modId xmlns:p14="http://schemas.microsoft.com/office/powerpoint/2010/main" val="2671807495"/>
              </p:ext>
            </p:extLst>
          </p:nvPr>
        </p:nvGraphicFramePr>
        <p:xfrm>
          <a:off x="335361" y="2153655"/>
          <a:ext cx="9337277"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b2511ac8-b57f-4412-b876-ab4200d7369b">
            <a:extLst>
              <a:ext uri="{FF2B5EF4-FFF2-40B4-BE49-F238E27FC236}">
                <a16:creationId xmlns:a16="http://schemas.microsoft.com/office/drawing/2014/main" id="{629621A1-4DC3-4E77-90D8-215AB61B2707}"/>
              </a:ext>
            </a:extLst>
          </p:cNvPr>
          <p:cNvSpPr>
            <a:spLocks noChangeArrowheads="1"/>
          </p:cNvSpPr>
          <p:nvPr/>
        </p:nvSpPr>
        <p:spPr>
          <a:xfrm>
            <a:off x="335360" y="1630435"/>
            <a:ext cx="933727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Future Police Funding 2020</a:t>
            </a:r>
          </a:p>
        </p:txBody>
      </p:sp>
      <p:sp>
        <p:nvSpPr>
          <p:cNvPr id="6" name="Title 1">
            <a:extLst>
              <a:ext uri="{FF2B5EF4-FFF2-40B4-BE49-F238E27FC236}">
                <a16:creationId xmlns:a16="http://schemas.microsoft.com/office/drawing/2014/main" id="{15693F26-7C83-4D8C-9E85-9F99B0C6354B}"/>
              </a:ext>
            </a:extLst>
          </p:cNvPr>
          <p:cNvSpPr txBox="1">
            <a:spLocks/>
          </p:cNvSpPr>
          <p:nvPr/>
        </p:nvSpPr>
        <p:spPr>
          <a:xfrm>
            <a:off x="335360" y="234424"/>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Very nearly nine out of ten participants (89%) believe that the funding for Lincolnshire Police should be increased, with just 1% believing that a reduction would be appropriate.</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427BC80E-BA7B-4F45-B159-FCC6CE84CF2A}"/>
              </a:ext>
            </a:extLst>
          </p:cNvPr>
          <p:cNvSpPr txBox="1"/>
          <p:nvPr/>
        </p:nvSpPr>
        <p:spPr>
          <a:xfrm>
            <a:off x="335360" y="6515854"/>
            <a:ext cx="9601064" cy="21544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Reduced (n=45), Maintained (n=320), Increased (n=2,870), Sample Size = 3,235</a:t>
            </a:r>
            <a:endParaRPr lang="en-GB" sz="800" dirty="0"/>
          </a:p>
        </p:txBody>
      </p:sp>
    </p:spTree>
    <p:extLst>
      <p:ext uri="{BB962C8B-B14F-4D97-AF65-F5344CB8AC3E}">
        <p14:creationId xmlns:p14="http://schemas.microsoft.com/office/powerpoint/2010/main" val="415783023"/>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6d9f0756-8a40-4abf-b64a-ac8401006a43"/>
          <p:cNvGraphicFramePr/>
          <p:nvPr/>
        </p:nvGraphicFramePr>
        <p:xfrm>
          <a:off x="335361" y="1979113"/>
          <a:ext cx="9365852" cy="47435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d86c391c-2a79-4267-8b63-ab4200cbcd9f">
            <a:extLst>
              <a:ext uri="{FF2B5EF4-FFF2-40B4-BE49-F238E27FC236}">
                <a16:creationId xmlns:a16="http://schemas.microsoft.com/office/drawing/2014/main" id="{BE0434CB-1F37-4730-90F3-46E49474B094}"/>
              </a:ext>
            </a:extLst>
          </p:cNvPr>
          <p:cNvSpPr>
            <a:spLocks noChangeArrowheads="1"/>
          </p:cNvSpPr>
          <p:nvPr/>
        </p:nvSpPr>
        <p:spPr>
          <a:xfrm>
            <a:off x="452967" y="1307699"/>
            <a:ext cx="9365852" cy="738664"/>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Please select the description below which best matches the occupation of the chief income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earner in your household, or their occupation prior to retirement.</a:t>
            </a:r>
            <a:b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GB"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Socio Economic Group (SEG)</a:t>
            </a:r>
            <a:endPar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p:txBody>
      </p:sp>
      <p:sp>
        <p:nvSpPr>
          <p:cNvPr id="6" name="Title 1">
            <a:extLst>
              <a:ext uri="{FF2B5EF4-FFF2-40B4-BE49-F238E27FC236}">
                <a16:creationId xmlns:a16="http://schemas.microsoft.com/office/drawing/2014/main" id="{BFF21140-E911-4208-AFA8-9386D7593103}"/>
              </a:ext>
            </a:extLst>
          </p:cNvPr>
          <p:cNvSpPr txBox="1">
            <a:spLocks/>
          </p:cNvSpPr>
          <p:nvPr/>
        </p:nvSpPr>
        <p:spPr>
          <a:xfrm>
            <a:off x="335361" y="0"/>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 slightly lower proportion (-3% </a:t>
            </a:r>
            <a:r>
              <a:rPr kumimoji="0" lang="en-GB" sz="2400" b="0" i="0" u="none" strike="noStrike" kern="1200" cap="none" spc="0" normalizeH="0" baseline="0" noProof="0" dirty="0" err="1">
                <a:ln>
                  <a:noFill/>
                </a:ln>
                <a:solidFill>
                  <a:srgbClr val="0B3B6C"/>
                </a:solidFill>
                <a:effectLst/>
                <a:uLnTx/>
                <a:uFillTx/>
                <a:latin typeface="Tahoma" pitchFamily="34" charset="0"/>
                <a:ea typeface="Tahoma" pitchFamily="34" charset="0"/>
                <a:cs typeface="Tahoma" pitchFamily="34" charset="0"/>
              </a:rPr>
              <a:t>cf</a:t>
            </a: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 2019) of participants in households where a Skilled (C2) and Semi Skilled Manual (D) worker is the chief income earner completed the survey in 2020-21. </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8443699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71dce631-8397-457e-b18f-ac840100f3f6"/>
          <p:cNvGraphicFramePr/>
          <p:nvPr/>
        </p:nvGraphicFramePr>
        <p:xfrm>
          <a:off x="335361" y="2136238"/>
          <a:ext cx="93224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173EB36-6D12-48D2-955C-42972457E179}"/>
              </a:ext>
            </a:extLst>
          </p:cNvPr>
          <p:cNvSpPr/>
          <p:nvPr/>
        </p:nvSpPr>
        <p:spPr>
          <a:xfrm>
            <a:off x="615848" y="1429581"/>
            <a:ext cx="9409045" cy="52322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the description below which best matches the occupation of the chief income earner in your household, or their occupation prior to retirement: </a:t>
            </a:r>
          </a:p>
        </p:txBody>
      </p:sp>
      <p:sp>
        <p:nvSpPr>
          <p:cNvPr id="6" name="Title 1">
            <a:extLst>
              <a:ext uri="{FF2B5EF4-FFF2-40B4-BE49-F238E27FC236}">
                <a16:creationId xmlns:a16="http://schemas.microsoft.com/office/drawing/2014/main" id="{4C12372E-1FC7-4200-9625-0D0A31B828D4}"/>
              </a:ext>
            </a:extLst>
          </p:cNvPr>
          <p:cNvSpPr txBox="1">
            <a:spLocks/>
          </p:cNvSpPr>
          <p:nvPr/>
        </p:nvSpPr>
        <p:spPr>
          <a:xfrm>
            <a:off x="335361" y="0"/>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78% of the 2020 sample are categorised as falling within the ABC1 socio-economic groupings (+4% on 2019) versus around 60% in the resident population of Lincolnshire.</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EF417001-80FE-4676-8310-56D05F0B89DC}"/>
              </a:ext>
            </a:extLst>
          </p:cNvPr>
          <p:cNvSpPr txBox="1"/>
          <p:nvPr/>
        </p:nvSpPr>
        <p:spPr>
          <a:xfrm>
            <a:off x="535900" y="6480592"/>
            <a:ext cx="86530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ABC1 (n=9,515), C2DE (n=3,166), Student (n=147), Sample Size = 12,828</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8" name="TextBox 7">
            <a:extLst>
              <a:ext uri="{FF2B5EF4-FFF2-40B4-BE49-F238E27FC236}">
                <a16:creationId xmlns:a16="http://schemas.microsoft.com/office/drawing/2014/main" id="{5CB1DF8D-A981-4CD3-ABC3-8863B747AF57}"/>
              </a:ext>
            </a:extLst>
          </p:cNvPr>
          <p:cNvSpPr txBox="1"/>
          <p:nvPr/>
        </p:nvSpPr>
        <p:spPr>
          <a:xfrm>
            <a:off x="10032274" y="3570774"/>
            <a:ext cx="2159726" cy="156966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NB The minimum target sample size for the C2DE </a:t>
            </a:r>
            <a:b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socio-economic grouping overall was achieved in 2020-21.</a:t>
            </a:r>
          </a:p>
        </p:txBody>
      </p:sp>
    </p:spTree>
    <p:extLst>
      <p:ext uri="{BB962C8B-B14F-4D97-AF65-F5344CB8AC3E}">
        <p14:creationId xmlns:p14="http://schemas.microsoft.com/office/powerpoint/2010/main" val="164322383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667119B-395C-4CDA-A156-B2F48E083AA2}"/>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Key Metrics Dashboard</a:t>
            </a:r>
          </a:p>
        </p:txBody>
      </p:sp>
      <p:sp>
        <p:nvSpPr>
          <p:cNvPr id="4" name="Slide Number Placeholder 3">
            <a:extLst>
              <a:ext uri="{FF2B5EF4-FFF2-40B4-BE49-F238E27FC236}">
                <a16:creationId xmlns:a16="http://schemas.microsoft.com/office/drawing/2014/main" id="{33CB70AE-90E3-4E52-927E-8FB10E1E13F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102</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443360658"/>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236B-AEC6-4347-87CF-139CED925656}"/>
              </a:ext>
            </a:extLst>
          </p:cNvPr>
          <p:cNvSpPr>
            <a:spLocks noGrp="1"/>
          </p:cNvSpPr>
          <p:nvPr>
            <p:ph type="title"/>
          </p:nvPr>
        </p:nvSpPr>
        <p:spPr>
          <a:xfrm>
            <a:off x="353347" y="164637"/>
            <a:ext cx="9601067" cy="960107"/>
          </a:xfrm>
        </p:spPr>
        <p:txBody>
          <a:bodyPr>
            <a:normAutofit/>
          </a:bodyPr>
          <a:lstStyle/>
          <a:p>
            <a:r>
              <a:rPr lang="en-GB" sz="2667" dirty="0"/>
              <a:t>Key Metrics Dashboard</a:t>
            </a:r>
          </a:p>
        </p:txBody>
      </p:sp>
      <p:sp>
        <p:nvSpPr>
          <p:cNvPr id="3" name="Slide Number Placeholder 2">
            <a:extLst>
              <a:ext uri="{FF2B5EF4-FFF2-40B4-BE49-F238E27FC236}">
                <a16:creationId xmlns:a16="http://schemas.microsoft.com/office/drawing/2014/main" id="{EEA51A41-DB3A-482A-88D6-ACB20EEB2F70}"/>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103</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graphicFrame>
        <p:nvGraphicFramePr>
          <p:cNvPr id="5" name="Table 4">
            <a:extLst>
              <a:ext uri="{FF2B5EF4-FFF2-40B4-BE49-F238E27FC236}">
                <a16:creationId xmlns:a16="http://schemas.microsoft.com/office/drawing/2014/main" id="{813EB95E-9837-4A61-93CC-B4A917235030}"/>
              </a:ext>
            </a:extLst>
          </p:cNvPr>
          <p:cNvGraphicFramePr>
            <a:graphicFrameLocks noGrp="1"/>
          </p:cNvGraphicFramePr>
          <p:nvPr>
            <p:extLst>
              <p:ext uri="{D42A27DB-BD31-4B8C-83A1-F6EECF244321}">
                <p14:modId xmlns:p14="http://schemas.microsoft.com/office/powerpoint/2010/main" val="3693152528"/>
              </p:ext>
            </p:extLst>
          </p:nvPr>
        </p:nvGraphicFramePr>
        <p:xfrm>
          <a:off x="434987" y="1124744"/>
          <a:ext cx="11503293" cy="5669280"/>
        </p:xfrm>
        <a:graphic>
          <a:graphicData uri="http://schemas.openxmlformats.org/drawingml/2006/table">
            <a:tbl>
              <a:tblPr firstRow="1" bandRow="1">
                <a:tableStyleId>{5C22544A-7EE6-4342-B048-85BDC9FD1C3A}</a:tableStyleId>
              </a:tblPr>
              <a:tblGrid>
                <a:gridCol w="3555563">
                  <a:extLst>
                    <a:ext uri="{9D8B030D-6E8A-4147-A177-3AD203B41FA5}">
                      <a16:colId xmlns:a16="http://schemas.microsoft.com/office/drawing/2014/main" val="1815241310"/>
                    </a:ext>
                  </a:extLst>
                </a:gridCol>
                <a:gridCol w="1589546">
                  <a:extLst>
                    <a:ext uri="{9D8B030D-6E8A-4147-A177-3AD203B41FA5}">
                      <a16:colId xmlns:a16="http://schemas.microsoft.com/office/drawing/2014/main" val="196030088"/>
                    </a:ext>
                  </a:extLst>
                </a:gridCol>
                <a:gridCol w="1589546">
                  <a:extLst>
                    <a:ext uri="{9D8B030D-6E8A-4147-A177-3AD203B41FA5}">
                      <a16:colId xmlns:a16="http://schemas.microsoft.com/office/drawing/2014/main" val="2268197187"/>
                    </a:ext>
                  </a:extLst>
                </a:gridCol>
                <a:gridCol w="1589546">
                  <a:extLst>
                    <a:ext uri="{9D8B030D-6E8A-4147-A177-3AD203B41FA5}">
                      <a16:colId xmlns:a16="http://schemas.microsoft.com/office/drawing/2014/main" val="1458746394"/>
                    </a:ext>
                  </a:extLst>
                </a:gridCol>
                <a:gridCol w="1589546">
                  <a:extLst>
                    <a:ext uri="{9D8B030D-6E8A-4147-A177-3AD203B41FA5}">
                      <a16:colId xmlns:a16="http://schemas.microsoft.com/office/drawing/2014/main" val="2416964168"/>
                    </a:ext>
                  </a:extLst>
                </a:gridCol>
                <a:gridCol w="1589546">
                  <a:extLst>
                    <a:ext uri="{9D8B030D-6E8A-4147-A177-3AD203B41FA5}">
                      <a16:colId xmlns:a16="http://schemas.microsoft.com/office/drawing/2014/main" val="3977536189"/>
                    </a:ext>
                  </a:extLst>
                </a:gridCol>
              </a:tblGrid>
              <a:tr h="469729">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Metric</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2017</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2018-19</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2019-20</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2020-21</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Year-on-Year</a:t>
                      </a:r>
                      <a:br>
                        <a:rPr lang="en-GB" sz="1200" i="1" dirty="0">
                          <a:latin typeface="Tahoma" panose="020B0604030504040204" pitchFamily="34" charset="0"/>
                          <a:ea typeface="Tahoma" panose="020B0604030504040204" pitchFamily="34" charset="0"/>
                          <a:cs typeface="Tahoma" panose="020B0604030504040204" pitchFamily="34" charset="0"/>
                        </a:rPr>
                      </a:br>
                      <a:r>
                        <a:rPr lang="en-GB" sz="1200" i="1" dirty="0">
                          <a:latin typeface="Tahoma" panose="020B0604030504040204" pitchFamily="34" charset="0"/>
                          <a:ea typeface="Tahoma" panose="020B0604030504040204" pitchFamily="34" charset="0"/>
                          <a:cs typeface="Tahoma" panose="020B0604030504040204" pitchFamily="34" charset="0"/>
                        </a:rPr>
                        <a:t>Variance</a:t>
                      </a:r>
                    </a:p>
                  </a:txBody>
                  <a:tcPr marL="121920" marR="121920" marT="60960" marB="60960">
                    <a:solidFill>
                      <a:schemeClr val="accent2"/>
                    </a:solidFill>
                  </a:tcPr>
                </a:tc>
                <a:extLst>
                  <a:ext uri="{0D108BD9-81ED-4DB2-BD59-A6C34878D82A}">
                    <a16:rowId xmlns:a16="http://schemas.microsoft.com/office/drawing/2014/main" val="3094897379"/>
                  </a:ext>
                </a:extLst>
              </a:tr>
              <a:tr h="291135">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Participants fully completing the survey</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2,906</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3,449</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3,302</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3,243</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-59</a:t>
                      </a:r>
                    </a:p>
                  </a:txBody>
                  <a:tcPr marL="121920" marR="121920" marT="60960" marB="60960"/>
                </a:tc>
                <a:extLst>
                  <a:ext uri="{0D108BD9-81ED-4DB2-BD59-A6C34878D82A}">
                    <a16:rowId xmlns:a16="http://schemas.microsoft.com/office/drawing/2014/main" val="3304253547"/>
                  </a:ext>
                </a:extLst>
              </a:tr>
              <a:tr h="291135">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Survey completion rate</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73%</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74%</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76%</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79%</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+3%</a:t>
                      </a:r>
                    </a:p>
                  </a:txBody>
                  <a:tcPr marL="121920" marR="121920" marT="60960" marB="60960"/>
                </a:tc>
                <a:extLst>
                  <a:ext uri="{0D108BD9-81ED-4DB2-BD59-A6C34878D82A}">
                    <a16:rowId xmlns:a16="http://schemas.microsoft.com/office/drawing/2014/main" val="850693434"/>
                  </a:ext>
                </a:extLst>
              </a:tr>
              <a:tr h="815178">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Most widespread &amp; deepest worry</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‘Burglary from the home’ </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23% Very worried</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‘Burglary from the home’</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23% Very worried</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‘Burglary from the home’</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21% Very worried</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‘Being a victim of online or cyber crime’</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18% Very worried</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-3%</a:t>
                      </a:r>
                    </a:p>
                  </a:txBody>
                  <a:tcPr marL="121920" marR="121920" marT="60960" marB="60960"/>
                </a:tc>
                <a:extLst>
                  <a:ext uri="{0D108BD9-81ED-4DB2-BD59-A6C34878D82A}">
                    <a16:rowId xmlns:a16="http://schemas.microsoft.com/office/drawing/2014/main" val="2537243809"/>
                  </a:ext>
                </a:extLst>
              </a:tr>
              <a:tr h="989859">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Most widespread experience of crime, either personally or member of household</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threatened in any way’</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25%</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threatened in any way’</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21%</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threatened in any way’</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18%</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threatened in any way/online crime/telephone fraud’</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13%</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-5%</a:t>
                      </a:r>
                    </a:p>
                  </a:txBody>
                  <a:tcPr marL="121920" marR="121920" marT="60960" marB="60960"/>
                </a:tc>
                <a:extLst>
                  <a:ext uri="{0D108BD9-81ED-4DB2-BD59-A6C34878D82A}">
                    <a16:rowId xmlns:a16="http://schemas.microsoft.com/office/drawing/2014/main" val="2997180755"/>
                  </a:ext>
                </a:extLst>
              </a:tr>
              <a:tr h="650394">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Biggest increase in experience of crime by category</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subject to online crime’</a:t>
                      </a:r>
                    </a:p>
                    <a:p>
                      <a:pPr algn="ctr"/>
                      <a:r>
                        <a:rPr lang="en-GB" sz="1200" dirty="0">
                          <a:latin typeface="Tahoma" panose="020B0604030504040204" pitchFamily="34" charset="0"/>
                          <a:ea typeface="Tahoma" panose="020B0604030504040204" pitchFamily="34" charset="0"/>
                          <a:cs typeface="Tahoma" panose="020B0604030504040204" pitchFamily="34" charset="0"/>
                        </a:rPr>
                        <a:t>15%</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‘Been subject to online crime’</a:t>
                      </a:r>
                    </a:p>
                    <a:p>
                      <a:pPr algn="ctr"/>
                      <a:r>
                        <a:rPr lang="en-GB" sz="1200" dirty="0">
                          <a:latin typeface="Tahoma" panose="020B0604030504040204" pitchFamily="34" charset="0"/>
                          <a:ea typeface="Tahoma" panose="020B0604030504040204" pitchFamily="34" charset="0"/>
                          <a:cs typeface="Tahoma" panose="020B0604030504040204" pitchFamily="34" charset="0"/>
                        </a:rPr>
                        <a:t>16%</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No increases YOY</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No increases YOY</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n/a</a:t>
                      </a:r>
                    </a:p>
                  </a:txBody>
                  <a:tcPr marL="121920" marR="121920" marT="60960" marB="60960"/>
                </a:tc>
                <a:extLst>
                  <a:ext uri="{0D108BD9-81ED-4DB2-BD59-A6C34878D82A}">
                    <a16:rowId xmlns:a16="http://schemas.microsoft.com/office/drawing/2014/main" val="78303019"/>
                  </a:ext>
                </a:extLst>
              </a:tr>
              <a:tr h="815178">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Views on funding level for Lincolnshire Police</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‘Inadequate’ or ‘Restrictive’ </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82%</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‘Should be increased’</a:t>
                      </a:r>
                    </a:p>
                    <a:p>
                      <a:pPr algn="ctr"/>
                      <a:r>
                        <a:rPr lang="en-GB" sz="1200" dirty="0">
                          <a:latin typeface="Tahoma" panose="020B0604030504040204" pitchFamily="34" charset="0"/>
                          <a:ea typeface="Tahoma" panose="020B0604030504040204" pitchFamily="34" charset="0"/>
                          <a:cs typeface="Tahoma" panose="020B0604030504040204" pitchFamily="34" charset="0"/>
                        </a:rPr>
                        <a:t>83%</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‘Increased slightly’ OR ‘Increased Further’</a:t>
                      </a:r>
                    </a:p>
                    <a:p>
                      <a:pPr algn="ctr"/>
                      <a:r>
                        <a:rPr lang="en-GB" sz="1200" dirty="0">
                          <a:latin typeface="Tahoma" panose="020B0604030504040204" pitchFamily="34" charset="0"/>
                          <a:ea typeface="Tahoma" panose="020B0604030504040204" pitchFamily="34" charset="0"/>
                          <a:cs typeface="Tahoma" panose="020B0604030504040204" pitchFamily="34" charset="0"/>
                        </a:rPr>
                        <a:t>95%</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‘Increased’</a:t>
                      </a:r>
                    </a:p>
                    <a:p>
                      <a:pPr algn="ctr"/>
                      <a:r>
                        <a:rPr lang="en-GB" sz="1200" dirty="0">
                          <a:latin typeface="Tahoma" panose="020B0604030504040204" pitchFamily="34" charset="0"/>
                          <a:ea typeface="Tahoma" panose="020B0604030504040204" pitchFamily="34" charset="0"/>
                          <a:cs typeface="Tahoma" panose="020B0604030504040204" pitchFamily="34" charset="0"/>
                        </a:rPr>
                        <a:t>89%</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Wording and options changed</a:t>
                      </a:r>
                    </a:p>
                  </a:txBody>
                  <a:tcPr marL="121920" marR="121920" marT="60960" marB="60960"/>
                </a:tc>
                <a:extLst>
                  <a:ext uri="{0D108BD9-81ED-4DB2-BD59-A6C34878D82A}">
                    <a16:rowId xmlns:a16="http://schemas.microsoft.com/office/drawing/2014/main" val="2342276906"/>
                  </a:ext>
                </a:extLst>
              </a:tr>
              <a:tr h="650394">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 of participants selecting highest incremental increase (+20%) in weekly Police Precept for their Council Tax Band</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35%</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39%</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42%</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35%</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-7%</a:t>
                      </a:r>
                    </a:p>
                  </a:txBody>
                  <a:tcPr marL="121920" marR="121920" marT="60960" marB="60960"/>
                </a:tc>
                <a:extLst>
                  <a:ext uri="{0D108BD9-81ED-4DB2-BD59-A6C34878D82A}">
                    <a16:rowId xmlns:a16="http://schemas.microsoft.com/office/drawing/2014/main" val="1788488824"/>
                  </a:ext>
                </a:extLst>
              </a:tr>
              <a:tr h="469729">
                <a:tc>
                  <a:txBody>
                    <a:bodyPr/>
                    <a:lstStyle/>
                    <a:p>
                      <a:r>
                        <a:rPr lang="en-GB" sz="1200" dirty="0">
                          <a:latin typeface="Tahoma" panose="020B0604030504040204" pitchFamily="34" charset="0"/>
                          <a:ea typeface="Tahoma" panose="020B0604030504040204" pitchFamily="34" charset="0"/>
                          <a:cs typeface="Tahoma" panose="020B0604030504040204" pitchFamily="34" charset="0"/>
                        </a:rPr>
                        <a:t>Prompted awareness level of Marc Jones as the current PCC</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59%</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62%</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67%</a:t>
                      </a:r>
                    </a:p>
                  </a:txBody>
                  <a:tcPr marL="121920" marR="121920" marT="60960" marB="60960"/>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70%</a:t>
                      </a:r>
                    </a:p>
                  </a:txBody>
                  <a:tcPr marL="121920" marR="121920" marT="60960" marB="60960"/>
                </a:tc>
                <a:tc>
                  <a:txBody>
                    <a:bodyPr/>
                    <a:lstStyle/>
                    <a:p>
                      <a:pPr algn="ctr"/>
                      <a:r>
                        <a:rPr lang="en-GB" sz="1200" i="1" dirty="0">
                          <a:latin typeface="Tahoma" panose="020B0604030504040204" pitchFamily="34" charset="0"/>
                          <a:ea typeface="Tahoma" panose="020B0604030504040204" pitchFamily="34" charset="0"/>
                          <a:cs typeface="Tahoma" panose="020B0604030504040204" pitchFamily="34" charset="0"/>
                        </a:rPr>
                        <a:t>+3%</a:t>
                      </a:r>
                    </a:p>
                  </a:txBody>
                  <a:tcPr marL="121920" marR="121920" marT="60960" marB="60960"/>
                </a:tc>
                <a:extLst>
                  <a:ext uri="{0D108BD9-81ED-4DB2-BD59-A6C34878D82A}">
                    <a16:rowId xmlns:a16="http://schemas.microsoft.com/office/drawing/2014/main" val="1496717743"/>
                  </a:ext>
                </a:extLst>
              </a:tr>
            </a:tbl>
          </a:graphicData>
        </a:graphic>
      </p:graphicFrame>
    </p:spTree>
    <p:extLst>
      <p:ext uri="{BB962C8B-B14F-4D97-AF65-F5344CB8AC3E}">
        <p14:creationId xmlns:p14="http://schemas.microsoft.com/office/powerpoint/2010/main" val="3805562631"/>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667119B-395C-4CDA-A156-B2F48E083AA2}"/>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Summary findings and recommendations</a:t>
            </a:r>
          </a:p>
        </p:txBody>
      </p:sp>
      <p:sp>
        <p:nvSpPr>
          <p:cNvPr id="4" name="Slide Number Placeholder 3">
            <a:extLst>
              <a:ext uri="{FF2B5EF4-FFF2-40B4-BE49-F238E27FC236}">
                <a16:creationId xmlns:a16="http://schemas.microsoft.com/office/drawing/2014/main" id="{33CB70AE-90E3-4E52-927E-8FB10E1E13F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104</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34725789"/>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Funding for the Police and budgets</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220755"/>
            <a:ext cx="9528739" cy="527100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Very nearly nine of ten participants (89%) believe that the funding for Lincolnshire Police should be increased, with just 1% believing that a reduction would be appropriate.</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92% in favour, residents of Boston Borough are the most widely supportive of a funding increase with residents of Lincoln City the least likely to endorse this, but still 86% believe an increase is right</a:t>
            </a:r>
            <a:r>
              <a:rPr lang="en-GB" sz="1600" dirty="0">
                <a:solidFill>
                  <a:prstClr val="white"/>
                </a:solidFill>
              </a:rPr>
              <a:t>.</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Residents of the lower bands for Council Tax are no less supportive of an increase in funding for the Police, indeed it is actually residents in bands G and H that are less widely predisposed to an increase. Fully 90% of residents in Band A believe that funding for Lincolnshire Police should be increased.</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93% of female participants believe that funding should be increased, compared with 86% for male participants. </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Belief in the need for an increase in funding for Lincolnshire Police, barely fluctuates at all across the age bands, falling by just 2% when moving from 65+ participants to the under 35s. Support for an increase is just 1% higher amongst ABC1s at 89% than amongst C2DE participants at 88%.</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lang="en-GB" sz="1600" dirty="0">
                <a:solidFill>
                  <a:prstClr val="white"/>
                </a:solidFill>
              </a:rPr>
              <a:t>When invited to allocate Policing budgets residents allocate a tenth of the available budget to ‘Theft &amp; burglary’ and ‘Violence, disorder &amp; anti social behaviour’, with ‘Traffic offences…’, ‘Child abuse’ and ‘Drug abuse..’ each assigned 9%. The greatest decrease in the share of budget </a:t>
            </a:r>
            <a:br>
              <a:rPr lang="en-GB" sz="1600" dirty="0">
                <a:solidFill>
                  <a:prstClr val="white"/>
                </a:solidFill>
              </a:rPr>
            </a:br>
            <a:r>
              <a:rPr lang="en-GB" sz="1600" dirty="0">
                <a:solidFill>
                  <a:prstClr val="white"/>
                </a:solidFill>
              </a:rPr>
              <a:t>allocated between 2018 and 2020 is to ‘Terrorism &amp; extremism’ (-3.25%). </a:t>
            </a: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r>
              <a:rPr lang="en-GB" sz="1600" dirty="0">
                <a:solidFill>
                  <a:prstClr val="white"/>
                </a:solidFill>
              </a:rPr>
              <a:t>The ranked incidence of prioritisation for response to 999 emergency calls is very similar to when this question was last asked in 2018. The only difference being ‘…that their property has been broken into’ drops back by -8% and now ranks behind ‘…drug dealing taking place..’.</a:t>
            </a:r>
            <a:br>
              <a:rPr lang="en-GB" sz="1600" dirty="0">
                <a:solidFill>
                  <a:prstClr val="white"/>
                </a:solidFill>
              </a:rPr>
            </a:br>
            <a:endParaRPr lang="en-GB" sz="1600" dirty="0">
              <a:solidFill>
                <a:prstClr val="white"/>
              </a:solidFill>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105</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137804877"/>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The Precept</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093539"/>
            <a:ext cx="9528739" cy="527100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77% of participants are prepared to pay 10%+ more per week, compared with 73% in 2019 (Despite adding an additional low level 2% increase). The percentage not prepared to pay any more has fallen YOY by -7% percentage points.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Perhaps through a combination of the provision of a 2% increase option and the economic impact of Covid-19, there has been a slight reduction, relative to 2019, in the average additional amount that residents are prepared to pay.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Amongst those residents selecting an increase, the average level chosen is 15% across all of the Bands, with the exception of H which averages out at 16%.</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When those not prepared to pay any more are included in the calculation, the average % increase across the vast majority of the Council Tax Bands is 13%, falling to 12% in Band A and dropping to 10% in Band H.</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One third or more of residents in each Local Authority indicate that they are prepared to pay 20% more per week, with this scale of increase being most widely selected by residents of Lincoln City (40%).</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Nearly a quarter (24%) of 16-34 year-olds are resistant to any increase but a rise of 20% is still the option most widely selected (34%) amongst this younger demographic too.</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Lack of preparedness to pay any more is higher amongst the C2DE socio-economic group (18%) when compared with ABC1 residents (12%), nonetheless 31% of them are still prepared to pay 20% more.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Nearly a quarter of ‘Fearful’ residents (24%) are not prepared to pay</a:t>
            </a:r>
            <a:r>
              <a:rPr lang="en-GB" sz="1600" dirty="0">
                <a:solidFill>
                  <a:prstClr val="white"/>
                </a:solidFill>
              </a:rPr>
              <a:t> </a:t>
            </a: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any more. This finding merits further investigation but could be the result of some fearful residents feeling that the police have failed them in some way.</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8"/>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8"/>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106</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043680648"/>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Fear of crime and worry by type of crime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57147"/>
            <a:ext cx="9528739" cy="527100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2020 has seen a drift towards ratings of 3 and 4 for ‘Fear of Crime’ and reductions for the high effect indicated by a rating of 5 and over and at 1 for no effect. 2020 has, as we all know, been a challenging and very unusual year. The drift in ratings here may reflect some general unease and low level anxiety but perhaps not about crime and policing per se.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mean score for ‘Fear of Crime’ in 2020 at 4.04 is more positive than in 2017 and 2018 when this same question was asked.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Residents that are ‘Fearful’ (8-10 Rating) are much more likely to fall within the C2DE socio-economic group and/or live in Boston Borough. Residents who are ‘Not worried’ (1-3 Rating) are more likely to be ABC1 and/or live in North Kesteven. Participants categorised as ‘Anxious’ (4-7 Rating) are more likely to be female and/or live in South Holland.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Residents of North Kesteven are the least likely to be affected by Fear of Crime, whereas 53% of residents in Boston give a rating of 5 or more.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Propensity to be ‘Anxious’ or worse, tends to diminish the higher up the Council Tax Bands you go.</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‘…being a victim of identity theft’ and/or ‘…being a victim of online or cyber crime’ attract the mot widespread worry amongst residents with, in each case, 64% of people being ‘very or fairly worried’.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‘Having your home broken into and something stolen’ is very clearly the third most widespread worry, with 60% of people ‘very or fairly worried’ about this.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Over the course of the four years that we have run the Annual Survey, cyber crime and identity theft have overtaken domestic burglary as the most widespread worries.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16"/>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16"/>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107</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938555580"/>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Local problems and experience of crime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01490"/>
            <a:ext cx="9697640" cy="527100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As in previous years ‘Speeding traffic’, is by far the most widely experienced local problem, with 64% of participants regarding this as a ‘very big’ or ‘fairly big’ problem in their local area.</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‘…people using or dealing drugs’ is the  second most widespread problem, with 35% of participants seeing it as a ‘very or fairly big’ problem in their local area.</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perception that ‘Speeding traffic’ is a ‘very big’ or ‘fairly big’ problem is most widespread in South Holland (74%) followed by residents of Boston Borough (69%).</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Residents of Boston Borough are most likely (55%) to regard ‘…people using or dealing drugs’ as a ‘very big’ or ‘fairly big’ problem in their local area, with North Kesteven the least likely to do so (27%).</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With the exceptions of ‘…speeding traffic’ and ‘…noisy neighbours’ all other potential problems are perceived to be less of an issue in 2020 – Is this, in part, down to the impact of Covid-19 restrictions?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Exactly a third of participants indicate that either they personally or a member of their household, have experienced at least one form of crime or incident within the last 12 months (-3% .v. 2019)</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Experience of crime peaks amongst 16-34 year-olds (38%), the C2DE socio-economic group (37%) and residents of Boston Borough (42%).</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‘Non White British’ participants are more likely to indicate experience of each type of crime researched, with the exception of theft from the person and/or of a motor vehicle.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‘Being threatened’ is the event most likely to be experienced more than once (53%), very closely followed by cyber crime/identity theft (51%). Fewer participants experiencing threatening behaviour reference ‘Cyberbullying’ (-4%) whilst slightly more of them reference ‘Threat of violence to the individual concerned’ (+4%). Amongst those experiencing online crime, a higher proportion of them cite a ‘scam or fraud’ (74% +16% .v. 2018) and ‘phishing’ (63% +14% .v. 2018).</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2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2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108</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060897140"/>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Reporting crime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Exactly a quarter of participants had reported a crime or incident to Lincolnshire Police within the last 12 months, representing a reduction of 3% on the equivalent measure in 2018.</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Around a third of participants aged 16-49, Students, and/or residents of Boston Borough, Lincoln City or South Holland, indicated that they had reported at least one crime or incident within the last 12 months.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Use of online reporting appears to have increased by 5% percentage points since 2018, representing an increase of a third on two years’ ago. Is the scale of increase in online reporting over the last 24 months reflected in your actual experience with www.lincs.police.uk?</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Satisfaction levels are highest for reporting by ‘calling 999’ (56%), followed by ‘to an officer in person’ (51%) whereas dissatisfaction peaks for ‘At a police station in person’ (49%).</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mean scores for satisfaction with reporting have improved since 2018 for ‘called 999’ and ‘called 101’, whilst deteriorating over that same time period for many of the other channels.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Unsurprisingly, calling 999 is the most likely method to report a crime or incident in a future emergency for 58% of participants, significant numbers select ‘to a police officer in person’ (19%) or ‘at a police station’ (12%).</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most likely method to be used to report a non-urgent matter are much more varied. Calling 101 is selected by a fifth of participants, with using online reporting the next most widely selected option (16%).</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Participants tend to favour reporting options for non urgent matters that optimise the perceived time (duration and convenience) and effort (spatial/location, etc) involved for them.</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109</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9559426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42b188ea-8d64-430b-a7a4-ac85008b9433"/>
          <p:cNvSpPr>
            <a:spLocks noChangeArrowheads="1"/>
          </p:cNvSpPr>
          <p:nvPr/>
        </p:nvSpPr>
        <p:spPr>
          <a:xfrm>
            <a:off x="1348302" y="1680707"/>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2020Lincs Police Funding by Local Authority</a:t>
            </a:r>
          </a:p>
        </p:txBody>
      </p:sp>
      <p:graphicFrame>
        <p:nvGraphicFramePr>
          <p:cNvPr id="4" name="ChartObject" descr="42b188ea-8d64-430b-a7a4-ac85008b9433"/>
          <p:cNvGraphicFramePr/>
          <p:nvPr>
            <p:extLst>
              <p:ext uri="{D42A27DB-BD31-4B8C-83A1-F6EECF244321}">
                <p14:modId xmlns:p14="http://schemas.microsoft.com/office/powerpoint/2010/main" val="4266683516"/>
              </p:ext>
            </p:extLst>
          </p:nvPr>
        </p:nvGraphicFramePr>
        <p:xfrm>
          <a:off x="335360" y="1942789"/>
          <a:ext cx="9337277" cy="43622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42b188ea-8d64-430b-a7a4-ac85008b9433"/>
          <p:cNvSpPr>
            <a:spLocks noChangeArrowheads="1"/>
          </p:cNvSpPr>
          <p:nvPr/>
        </p:nvSpPr>
        <p:spPr>
          <a:xfrm>
            <a:off x="335360" y="6413198"/>
            <a:ext cx="7894240" cy="420756"/>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2020/Boston Borough (n=221), 2020/East Lindsey (n=662), 2020/Lincoln City (n=329), 2020/North Kesteven (n=611), 2020/South Holland (n=334), 2020/South Kesteven (n=514), 2020/West Lindsey (n=520), Sample Size = 3,191</a:t>
            </a:r>
          </a:p>
        </p:txBody>
      </p:sp>
      <p:sp>
        <p:nvSpPr>
          <p:cNvPr id="6" name="Text Box 12" descr="MarketSight_Chart_Title:b2511ac8-b57f-4412-b876-ab4200d7369b">
            <a:extLst>
              <a:ext uri="{FF2B5EF4-FFF2-40B4-BE49-F238E27FC236}">
                <a16:creationId xmlns:a16="http://schemas.microsoft.com/office/drawing/2014/main" id="{BF554FC7-E3FE-4E59-943D-528115E5E7A3}"/>
              </a:ext>
            </a:extLst>
          </p:cNvPr>
          <p:cNvSpPr>
            <a:spLocks noChangeArrowheads="1"/>
          </p:cNvSpPr>
          <p:nvPr/>
        </p:nvSpPr>
        <p:spPr>
          <a:xfrm>
            <a:off x="335359" y="1421219"/>
            <a:ext cx="9337277" cy="307777"/>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p:txBody>
      </p:sp>
      <p:sp>
        <p:nvSpPr>
          <p:cNvPr id="7" name="Title 1">
            <a:extLst>
              <a:ext uri="{FF2B5EF4-FFF2-40B4-BE49-F238E27FC236}">
                <a16:creationId xmlns:a16="http://schemas.microsoft.com/office/drawing/2014/main" id="{BDA7B262-B4BC-4A4B-A641-745B2B912095}"/>
              </a:ext>
            </a:extLst>
          </p:cNvPr>
          <p:cNvSpPr txBox="1">
            <a:spLocks/>
          </p:cNvSpPr>
          <p:nvPr/>
        </p:nvSpPr>
        <p:spPr>
          <a:xfrm>
            <a:off x="335359" y="81032"/>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At 92% in favour, residents of Boston Borough are the most widely supportive of a funding increase with residents of Lincoln City the least likely to endorse this, but still 86% believe an increase is right.</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10587525"/>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Initiatives</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93% of participants support the use of ANPR cameras in their area and nearly as many (85%) would support increased use of these devices. 86% of participants back more action on substance misuse.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Awareness of many initiatives or programmes appears to have fallen back slightly in 2020; some of the messaging here may have been overshadowed by Covid-19 campaigns and communications.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1"/>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1"/>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110</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277837930"/>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Policing the Covid-19 restrictions</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Nearly two thirds of participants (64%) believe that the police should have more powers and resources to address violation of official instructions to self-isolate.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Whilst the majority of participants do not offer an opinion, less than a fifth of participants believe that compliance with mask wearing and the rule of six has been policed appropriately, with a higher proportion </a:t>
            </a:r>
            <a:r>
              <a:rPr kumimoji="0" lang="en-GB" sz="1600" b="0"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belieiving</a:t>
            </a: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the opposite.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Interestingly, both satisfaction and dissatisfaction with the way the rule of six has been policed decreases with age – Perhaps as a result of the younger age cohorts having more experience and/or exposure to hearsay on this and therefore feeling able to offer an opinion?</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More male than female participants are likely to offer an opinion on how mask wearing has been policed and a higher proportion of those that do, think that it has not been appropriately policed.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Residents of Boston Borough are much less likely to believe that Lincolnshire Police have handled the national lockdown in a satisfactory way (39% disagree), whereas more than twice as many residents of North Kesteven are satisfied (34%) as disagree (16%).</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Over two thirds of the participants who believe police funding should be increased, also believe the police should have more powers and resources to address violation of official instructions to </a:t>
            </a:r>
            <a:b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self-isolate – they support the means, as well as will the ends.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Witnessing non-compliance and concerns regarding the ability to enforce restrictions (both beat officers and resources) collectively account for very nearly 60% of dissatisfaction with the way that the lockdowns have been policed.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43"/>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43"/>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111</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785628604"/>
      </p:ext>
    </p:extLst>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Awareness of the role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It would appear that around 85% of participants who are aware of the position of PCC, know that Marc Jones is the current incumbent – on a prompted basis at least.</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Fewer than a third of participants (29%) claim to already have been aware of the cost saving arising from the introduction of the PCC role, even when prompted with it.</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Prompted awareness of the position of Lincolnshire PCC appears to have increased by +6% since 2017 to 82% in 2020.</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Prompted awareness of Marc Jones as the current PCC has increased by +15% since 2017 to 70% in 2020.</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0"/>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112</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268697376"/>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Media channel use and preference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Exactly half of the participant base indicated that they use Facebook everyday, with 80% using this social media channel at least occasionally – it dwarfs the usage of the other media channels.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Next Door would appear to be building usage quite quickly with 22% of participants indicating that they use this channel at least on a weekly basis.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60% of female participants use Facebook everyday, compared with 43% of male participants. Males use Twitter, </a:t>
            </a:r>
            <a:r>
              <a:rPr kumimoji="0" lang="en-GB" sz="1600" b="0"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Linkedin</a:t>
            </a: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and Lincs Alert more widely and more frequently than females do.</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Facebook represents the preferred media channel to receive information and news about policing and community safety for 42% of participants, followed by 18% favouring Lincs Alert and </a:t>
            </a:r>
            <a:b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10% Next Door.</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Facebook is the most widely preferred media channel for receiving information and news about policing, etc among participants in each age band but this decreases with age, whereas preference for Lincs Alert increases with age.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Female participants more widely preference Facebook and Next Door, whereas male participants more widely preference Twitter and Lincs Alert.</a:t>
            </a:r>
          </a:p>
          <a:p>
            <a:pPr marL="0" marR="0" lvl="0" indent="0" algn="l" defTabSz="1219170" rtl="0" eaLnBrk="1" fontAlgn="auto" latinLnBrk="0" hangingPunct="1">
              <a:lnSpc>
                <a:spcPct val="100000"/>
              </a:lnSpc>
              <a:spcBef>
                <a:spcPct val="20000"/>
              </a:spcBef>
              <a:spcAft>
                <a:spcPts val="0"/>
              </a:spcAft>
              <a:buClr>
                <a:prstClr val="white"/>
              </a:buClr>
              <a:buSzTx/>
              <a:buNone/>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113</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897284135"/>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Interest in joining the Panel</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636 survey participants (20%) expressed interest in joining the </a:t>
            </a:r>
            <a:b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Lincolnshire’s SAFER TOGETHER Research Panel and provided their contact details in order to be supplied with further information. An increase of +158 in those interested in joining the Panel versus 2019.</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vast majority of participants expressing an interest in joining the Research Panel are aged 50+.</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 2021 we ned to collaborate in identifying subjects for research and sources/affinity partners that will successfully encourage more under 50s to join the Panel.</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100+ participants who are resident in: East Lindsey (133), North Kesteven (113) and South Kesteven (100), expressed an interest in joining the Research Panel.</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Ways to boost or tap interest amongst residents of Boston Borough should be explored.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0"/>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None/>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114</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299613710"/>
      </p:ext>
    </p:extLst>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Sample profile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ratio of Males to Females participating at 53%:45% has reverted to the mean from the first two years’ of running the survey, in part because the shorter fieldwork period afforded less time to respond to this.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proportion of participants over 65 rose significantly to 45% in the 2020 Survey, whereas the proportion of 16-34 year-olds participating fell sharply to 4%.</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Greater emphasis will need to be placed on participant recruitment sources that engage the under 50s and the under 35s in particular. The volume of survey completes by under 35s delivered by the major sources: Lincs Alert, Next Door and the Panel are very low indeed.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93% of the participant sample self-categorising as White British continues to mirror what we currently know about the resident population.</a:t>
            </a:r>
            <a:endParaRPr lang="en-GB" sz="1600" dirty="0">
              <a:solidFill>
                <a:prstClr val="white"/>
              </a:solidFill>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number of participants living in a household that includes at least one child or young person, fell by 6% in 2020, compared with 2019, reflecting the older profile of participants.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No single local authority is over or under-represented by more than 4% percentage points. North Kesteven and West Lindsey are </a:t>
            </a:r>
            <a:r>
              <a:rPr kumimoji="0" lang="en-GB" sz="1600" b="0"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bothover</a:t>
            </a: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-represented by +4% with Lincoln City under-represented by -3%.</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share of participants in Bands E and F has risen by +2% percentage points in 2020 (.v. 2019), with a fall in share of -2% percentage points for Residents of Band A.</a:t>
            </a:r>
            <a:endParaRPr lang="en-GB" sz="1600" dirty="0">
              <a:solidFill>
                <a:prstClr val="white"/>
              </a:solidFill>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Exactly half of the sample in 2020 is retired, with 41% working full or part time.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78% of the 2020 sample are categorised as falling within the ABC1 socio-economic groupings (+4% on 2019) versus around 60% in the resident population of Lincolnshire. NB The minimum target sample size for the C2DE socio-economic grouping overall was achieved in 2020-21.</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None/>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115</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1921232925"/>
      </p:ext>
    </p:extLst>
  </p:cSld>
  <p:clrMapOvr>
    <a:masterClrMapping/>
  </p:clrMapOvr>
  <p:transition spd="slow">
    <p:wipe/>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Sample profile</a:t>
            </a: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35360" y="1133293"/>
            <a:ext cx="9603770" cy="5625315"/>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 2020-21 3,243 fully completed surveys were achieved, just 59 fewer than in 2019-20, even though there were 10 days’ fewer in field.</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Confidence Interval for the sample as whole, at the County Level is ± 1.72 in 2020-21 </a:t>
            </a:r>
            <a:b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(versus ± 1.70 in 2019-20).</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All target sample levels were met and exceeded for each segment, with the exception of </a:t>
            </a:r>
            <a:b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16-34 year-olds and residents of Boston Borough.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ratio of Males to Females participating, at 53:45, has reverted to the mean from the first two years’ of running the survey, in part because the shorter fieldwork period afforded less time to respond to this.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proportion of participants over 65 rose significantly to 45% in the 2020 Survey, whereas the proportion of 16-34 year-olds participating fell sharply to 4%. Greater emphasis will need to be placed on participant recruitment sources that engage the under 50s and the under 35s in particular.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number of participants living in a household that includes at least one child or young person, fell by 6% in 2020, compared with 2019, reflecting the older profile of participants.</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No single local authority is over or under-represented by more than 4% percentage points. </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share of participants in Bands E and F has risen by +2% percentage points in 2020 (.v. 2019), with a fall in share of -2% percentage points for Residents of Band A.</a:t>
            </a:r>
            <a:endParaRPr lang="en-GB" sz="1600" dirty="0">
              <a:solidFill>
                <a:prstClr val="white"/>
              </a:solidFill>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Exactly half of the sample in 2020 is retired, with 41% working full or part time.</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r>
              <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78% of the 2020 sample are categorised as falling within the ABC1 socio-economic groupings (+4% on 2019) versus around 60% in the resident population of Lincolnshire. NB The minimum target sample size for the C2DE socio-economic grouping overall was achieved in 2020-21.</a:t>
            </a: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65"/>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None/>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R="0" lvl="0"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startAt="54"/>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startAt="54"/>
              <a:tabLst/>
              <a:defRPr/>
            </a:pPr>
            <a:endParaRPr kumimoji="0" lang="en-GB" sz="16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3" name="Slide Number Placeholder 2">
            <a:extLst>
              <a:ext uri="{FF2B5EF4-FFF2-40B4-BE49-F238E27FC236}">
                <a16:creationId xmlns:a16="http://schemas.microsoft.com/office/drawing/2014/main" id="{A01E6703-6B3C-42E8-88A2-59DCD115CED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116</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2858070474"/>
      </p:ext>
    </p:extLst>
  </p:cSld>
  <p:clrMapOvr>
    <a:masterClrMapping/>
  </p:clrMapOvr>
  <p:transition spd="slow">
    <p:wip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40BD6-00FC-4628-B486-9BC5F9D8D8C1}"/>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Next steps</a:t>
            </a:r>
          </a:p>
        </p:txBody>
      </p:sp>
      <p:sp>
        <p:nvSpPr>
          <p:cNvPr id="4" name="Slide Number Placeholder 3">
            <a:extLst>
              <a:ext uri="{FF2B5EF4-FFF2-40B4-BE49-F238E27FC236}">
                <a16:creationId xmlns:a16="http://schemas.microsoft.com/office/drawing/2014/main" id="{9BFD7D71-D1A7-45B6-9348-E18C685B900A}"/>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117</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186018800"/>
      </p:ext>
    </p:extLst>
  </p:cSld>
  <p:clrMapOvr>
    <a:masterClrMapping/>
  </p:clrMapOvr>
  <p:transition spd="slow">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General</a:t>
            </a: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168901" y="1124744"/>
            <a:ext cx="9695199" cy="5733256"/>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67"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Habit5 to provide all verbatim answers to the free text questions included in the survey</a:t>
            </a:r>
          </a:p>
          <a:p>
            <a:pPr marL="342900" marR="0" lvl="0" indent="-342900"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67"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All to agree any additional analysis: cross tabulations or weighted results</a:t>
            </a:r>
          </a:p>
          <a:p>
            <a:pPr marL="342900" marR="0" lvl="0" indent="-342900"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67"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All to agree what, when and how any public communication of the survey results should be implemented</a:t>
            </a: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67"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67"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id="{B4AE29BD-997F-42D4-8E2D-B894685359B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118</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Tree>
    <p:extLst>
      <p:ext uri="{BB962C8B-B14F-4D97-AF65-F5344CB8AC3E}">
        <p14:creationId xmlns:p14="http://schemas.microsoft.com/office/powerpoint/2010/main" val="3798774670"/>
      </p:ext>
    </p:extLst>
  </p:cSld>
  <p:clrMapOvr>
    <a:masterClrMapping/>
  </p:clrMapOvr>
  <p:transition spd="slow">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10033000" cy="57332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2"/>
          <p:cNvSpPr txBox="1">
            <a:spLocks/>
          </p:cNvSpPr>
          <p:nvPr/>
        </p:nvSpPr>
        <p:spPr>
          <a:xfrm>
            <a:off x="335360" y="260649"/>
            <a:ext cx="9240901" cy="693851"/>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Community Panel Actions</a:t>
            </a:r>
            <a:br>
              <a:rPr kumimoji="0" lang="en-GB" sz="2667"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667"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168901" y="1124744"/>
            <a:ext cx="9695199" cy="5733256"/>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r>
              <a:rPr kumimoji="0" lang="en-GB"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February 2021 - Email communication to join deployed to the 636 participants expressing interest in joining the Panel </a:t>
            </a: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Including:-</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Thanks from Marc Jones</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2020-21 Survey </a:t>
            </a:r>
            <a:r>
              <a:rPr lang="en-GB" dirty="0">
                <a:solidFill>
                  <a:prstClr val="white"/>
                </a:solidFill>
              </a:rPr>
              <a:t>results</a:t>
            </a: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highlights, responses and any intended initiatives</a:t>
            </a:r>
          </a:p>
          <a:p>
            <a:pPr marL="457189" marR="0" lvl="0" indent="-457189" algn="l" defTabSz="1219170" rtl="0" eaLnBrk="1" fontAlgn="auto" latinLnBrk="0" hangingPunct="1">
              <a:lnSpc>
                <a:spcPct val="100000"/>
              </a:lnSpc>
              <a:spcBef>
                <a:spcPct val="20000"/>
              </a:spcBef>
              <a:spcAft>
                <a:spcPts val="0"/>
              </a:spcAft>
              <a:buClr>
                <a:prstClr val="white"/>
              </a:buClr>
              <a:buSzTx/>
              <a:buFont typeface="+mj-lt"/>
              <a:buAutoNum type="alphaLcParenR"/>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r>
              <a:rPr kumimoji="0" lang="en-GB" sz="1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Potential future research studies or themes for further investigation</a:t>
            </a: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Possible themes or subject areas:</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Research specifically with residents categorised as ‘Fearful’, to investigate in more depth and detail, the drivers of their fears</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lang="en-GB" dirty="0">
                <a:solidFill>
                  <a:prstClr val="white"/>
                </a:solidFill>
              </a:rPr>
              <a:t>Ways to increase satisfaction with online reporting and so expand uptake and repeat use</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r>
              <a:rPr lang="en-GB" dirty="0">
                <a:solidFill>
                  <a:prstClr val="white"/>
                </a:solidFill>
              </a:rPr>
              <a:t>Development of Resident Personas that draw upon insights from the Annual Survey data</a:t>
            </a: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prstClr val="white"/>
              </a:buClr>
              <a:buSzTx/>
              <a:buFont typeface="Arial"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
                <a:prstClr val="white"/>
              </a:buClr>
              <a:buSzTx/>
              <a:buFont typeface="Arial" pitchFamily="34" charset="0"/>
              <a:buNone/>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04784" marR="0" lvl="0" indent="-304784"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89" marR="0" lvl="0" indent="-457189" algn="l" defTabSz="121917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8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id="{B4AE29BD-997F-42D4-8E2D-B894685359B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119</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Tree>
    <p:extLst>
      <p:ext uri="{BB962C8B-B14F-4D97-AF65-F5344CB8AC3E}">
        <p14:creationId xmlns:p14="http://schemas.microsoft.com/office/powerpoint/2010/main" val="27591942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e6bf1139-1826-4d5d-942f-ac85008f8211"/>
          <p:cNvGraphicFramePr/>
          <p:nvPr>
            <p:extLst>
              <p:ext uri="{D42A27DB-BD31-4B8C-83A1-F6EECF244321}">
                <p14:modId xmlns:p14="http://schemas.microsoft.com/office/powerpoint/2010/main" val="2970488419"/>
              </p:ext>
            </p:extLst>
          </p:nvPr>
        </p:nvGraphicFramePr>
        <p:xfrm>
          <a:off x="335361" y="1849870"/>
          <a:ext cx="9337277"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e6bf1139-1826-4d5d-942f-ac85008f8211"/>
          <p:cNvSpPr>
            <a:spLocks noChangeArrowheads="1"/>
          </p:cNvSpPr>
          <p:nvPr/>
        </p:nvSpPr>
        <p:spPr>
          <a:xfrm>
            <a:off x="335361" y="6062396"/>
            <a:ext cx="9337277" cy="749179"/>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2020/Band A (approx. £1,100 per year) (n=532), 2020/Band B (approx. £1,300 per year) (n=539), 2020/Band C (approx. £1,480 per year) (n=701), 2020/Band D (approx. £1,650 per year) (n=652), 2020/Band E (approx. £2,000 per year) (n=330), 2020/Band F (approx. £2,380 per year ) (n=140), 2020/Band G (approx. £2,750 per year) (n=54), 2020/Band H (approx. £3,300 per year) (n=11), Sample Size = 2,959</a:t>
            </a:r>
            <a:b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*Care small sample.</a:t>
            </a:r>
          </a:p>
        </p:txBody>
      </p:sp>
      <p:sp>
        <p:nvSpPr>
          <p:cNvPr id="6" name="Text Box 12" descr="MarketSight_Chart_Title:b2511ac8-b57f-4412-b876-ab4200d7369b">
            <a:extLst>
              <a:ext uri="{FF2B5EF4-FFF2-40B4-BE49-F238E27FC236}">
                <a16:creationId xmlns:a16="http://schemas.microsoft.com/office/drawing/2014/main" id="{F2EF0547-412F-4334-B57C-7EAF43275910}"/>
              </a:ext>
            </a:extLst>
          </p:cNvPr>
          <p:cNvSpPr>
            <a:spLocks noChangeArrowheads="1"/>
          </p:cNvSpPr>
          <p:nvPr/>
        </p:nvSpPr>
        <p:spPr>
          <a:xfrm>
            <a:off x="383282" y="1326650"/>
            <a:ext cx="933727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Future Police Funding 2019-20</a:t>
            </a:r>
          </a:p>
        </p:txBody>
      </p:sp>
      <p:sp>
        <p:nvSpPr>
          <p:cNvPr id="7" name="Title 1">
            <a:extLst>
              <a:ext uri="{FF2B5EF4-FFF2-40B4-BE49-F238E27FC236}">
                <a16:creationId xmlns:a16="http://schemas.microsoft.com/office/drawing/2014/main" id="{AA162D43-7B31-4F71-B532-CDEC190E4CCB}"/>
              </a:ext>
            </a:extLst>
          </p:cNvPr>
          <p:cNvSpPr txBox="1">
            <a:spLocks/>
          </p:cNvSpPr>
          <p:nvPr/>
        </p:nvSpPr>
        <p:spPr>
          <a:xfrm>
            <a:off x="335359" y="81032"/>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Residents of the lower bands for Council Tax are no less supportive of an increase in funding for the Police, indeed it is actually residents in bands G and H that are less widely predisposed to an increase.</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62A3E4BC-3545-4635-8BCE-8659F1BABE82}"/>
              </a:ext>
            </a:extLst>
          </p:cNvPr>
          <p:cNvSpPr txBox="1"/>
          <p:nvPr/>
        </p:nvSpPr>
        <p:spPr>
          <a:xfrm>
            <a:off x="9474926" y="4454132"/>
            <a:ext cx="2717074" cy="1077218"/>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Fully 90% of residents in Band A believe that funding for Lincolnshire Police should be increased.</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4845393"/>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6812" y="117657"/>
            <a:ext cx="9697077" cy="1220755"/>
          </a:xfrm>
        </p:spPr>
        <p:txBody>
          <a:bodyPr>
            <a:normAutofit/>
          </a:bodyPr>
          <a:lstStyle/>
          <a:p>
            <a:r>
              <a:rPr lang="en-GB" sz="2800" dirty="0">
                <a:solidFill>
                  <a:srgbClr val="002060"/>
                </a:solidFill>
              </a:rPr>
              <a:t>Resident Segment Personas</a:t>
            </a:r>
            <a:br>
              <a:rPr lang="en-GB" sz="2800" dirty="0">
                <a:solidFill>
                  <a:srgbClr val="002060"/>
                </a:solidFill>
              </a:rPr>
            </a:br>
            <a:r>
              <a:rPr lang="en-GB" sz="2800" dirty="0">
                <a:solidFill>
                  <a:srgbClr val="ED0973"/>
                </a:solidFill>
              </a:rPr>
              <a:t>Definition, sizing, profiling and pen portraits</a:t>
            </a:r>
            <a:endParaRPr lang="en-GB" sz="2800" u="sng" dirty="0">
              <a:solidFill>
                <a:srgbClr val="ED0973"/>
              </a:solidFill>
            </a:endParaRPr>
          </a:p>
        </p:txBody>
      </p:sp>
      <p:sp>
        <p:nvSpPr>
          <p:cNvPr id="9" name="Content Placeholder 8">
            <a:extLst>
              <a:ext uri="{FF2B5EF4-FFF2-40B4-BE49-F238E27FC236}">
                <a16:creationId xmlns:a16="http://schemas.microsoft.com/office/drawing/2014/main" id="{537A1DD9-1BFA-4867-9AEF-047584371A1A}"/>
              </a:ext>
            </a:extLst>
          </p:cNvPr>
          <p:cNvSpPr>
            <a:spLocks noGrp="1"/>
          </p:cNvSpPr>
          <p:nvPr>
            <p:ph idx="1"/>
          </p:nvPr>
        </p:nvSpPr>
        <p:spPr>
          <a:xfrm>
            <a:off x="326812" y="1552080"/>
            <a:ext cx="4538803" cy="4469208"/>
          </a:xfrm>
        </p:spPr>
        <p:txBody>
          <a:bodyPr>
            <a:noAutofit/>
          </a:bodyPr>
          <a:lstStyle/>
          <a:p>
            <a:pPr marL="0" indent="0" algn="ctr">
              <a:buNone/>
            </a:pPr>
            <a:r>
              <a:rPr lang="en-GB" sz="1867" dirty="0"/>
              <a:t>We are experienced in creating rich and detailed attitude and/or behaviour-driven Segment Personas, evidence-based from our own robust quantitative and qualitative research data.</a:t>
            </a:r>
          </a:p>
          <a:p>
            <a:pPr marL="0" indent="0" algn="ctr">
              <a:buNone/>
            </a:pPr>
            <a:endParaRPr lang="en-GB" sz="1867" dirty="0"/>
          </a:p>
          <a:p>
            <a:pPr marL="0" indent="0" algn="ctr">
              <a:buNone/>
            </a:pPr>
            <a:r>
              <a:rPr lang="en-GB" sz="1867" dirty="0"/>
              <a:t>We distil the profiles that emerge from analysis for each segment, writing up and illustrating their motivations, attitudes, behaviours and intentions.</a:t>
            </a:r>
          </a:p>
          <a:p>
            <a:pPr marL="0" indent="0" algn="ctr">
              <a:buNone/>
            </a:pPr>
            <a:endParaRPr lang="en-GB" sz="1867" dirty="0"/>
          </a:p>
          <a:p>
            <a:pPr marL="0" indent="0" algn="ctr">
              <a:buNone/>
            </a:pPr>
            <a:r>
              <a:rPr lang="en-GB" sz="1867" dirty="0"/>
              <a:t>The Annual Survey provides a wealth of attitudinal, behavioural and </a:t>
            </a:r>
            <a:br>
              <a:rPr lang="en-GB" sz="1867" dirty="0"/>
            </a:br>
            <a:r>
              <a:rPr lang="en-GB" sz="1867" dirty="0"/>
              <a:t>socio-demographic data to support the development of Personas.</a:t>
            </a:r>
          </a:p>
          <a:p>
            <a:pPr marL="0" indent="0" algn="ctr">
              <a:buNone/>
            </a:pPr>
            <a:endParaRPr lang="en-GB" sz="1867" dirty="0"/>
          </a:p>
          <a:p>
            <a:pPr marL="0" indent="0" algn="ctr">
              <a:buNone/>
            </a:pPr>
            <a:endParaRPr lang="en-GB" sz="1867" dirty="0"/>
          </a:p>
          <a:p>
            <a:pPr marL="0" indent="0" algn="ctr">
              <a:buNone/>
            </a:pPr>
            <a:endParaRPr lang="en-GB" sz="1867" dirty="0"/>
          </a:p>
        </p:txBody>
      </p:sp>
      <p:pic>
        <p:nvPicPr>
          <p:cNvPr id="3" name="Picture 2">
            <a:extLst>
              <a:ext uri="{FF2B5EF4-FFF2-40B4-BE49-F238E27FC236}">
                <a16:creationId xmlns:a16="http://schemas.microsoft.com/office/drawing/2014/main" id="{0DEC69C0-672F-4BE2-8A6D-4D9B949BE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350" y="2880334"/>
            <a:ext cx="6240613" cy="3334930"/>
          </a:xfrm>
          <a:prstGeom prst="rect">
            <a:avLst/>
          </a:prstGeom>
        </p:spPr>
      </p:pic>
      <p:pic>
        <p:nvPicPr>
          <p:cNvPr id="7" name="Picture 6">
            <a:extLst>
              <a:ext uri="{FF2B5EF4-FFF2-40B4-BE49-F238E27FC236}">
                <a16:creationId xmlns:a16="http://schemas.microsoft.com/office/drawing/2014/main" id="{614A8C3F-F4E8-4A7D-B7BE-FB40C5B65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350" y="1243798"/>
            <a:ext cx="6247588" cy="1636536"/>
          </a:xfrm>
          <a:prstGeom prst="rect">
            <a:avLst/>
          </a:prstGeom>
        </p:spPr>
      </p:pic>
      <p:sp>
        <p:nvSpPr>
          <p:cNvPr id="2" name="Slide Number Placeholder 1">
            <a:extLst>
              <a:ext uri="{FF2B5EF4-FFF2-40B4-BE49-F238E27FC236}">
                <a16:creationId xmlns:a16="http://schemas.microsoft.com/office/drawing/2014/main" id="{40ABCF01-27AA-4281-B3B2-DFE309A74C7C}"/>
              </a:ext>
            </a:extLst>
          </p:cNvPr>
          <p:cNvSpPr>
            <a:spLocks noGrp="1"/>
          </p:cNvSpPr>
          <p:nvPr>
            <p:ph type="sldNum" sz="quarter" idx="12"/>
          </p:nvPr>
        </p:nvSpPr>
        <p:spPr/>
        <p:txBody>
          <a:bodyPr/>
          <a:lstStyle/>
          <a:p>
            <a:fld id="{857A2A22-3899-4136-BDB9-36AC9C8678DA}" type="slidenum">
              <a:rPr lang="en-GB" smtClean="0"/>
              <a:pPr/>
              <a:t>120</a:t>
            </a:fld>
            <a:endParaRPr lang="en-GB"/>
          </a:p>
        </p:txBody>
      </p:sp>
    </p:spTree>
    <p:extLst>
      <p:ext uri="{BB962C8B-B14F-4D97-AF65-F5344CB8AC3E}">
        <p14:creationId xmlns:p14="http://schemas.microsoft.com/office/powerpoint/2010/main" val="3262691554"/>
      </p:ext>
    </p:extLst>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219170"/>
            <a:fld id="{857A2A22-3899-4136-BDB9-36AC9C8678DA}" type="slidenum">
              <a:rPr lang="en-GB">
                <a:latin typeface="Calibri"/>
              </a:rPr>
              <a:pPr defTabSz="1219170"/>
              <a:t>121</a:t>
            </a:fld>
            <a:endParaRPr lang="en-GB">
              <a:latin typeface="Calibri"/>
            </a:endParaRPr>
          </a:p>
        </p:txBody>
      </p:sp>
      <p:sp>
        <p:nvSpPr>
          <p:cNvPr id="8" name="Title 1"/>
          <p:cNvSpPr>
            <a:spLocks noGrp="1"/>
          </p:cNvSpPr>
          <p:nvPr>
            <p:ph type="title"/>
          </p:nvPr>
        </p:nvSpPr>
        <p:spPr>
          <a:xfrm>
            <a:off x="326812" y="117657"/>
            <a:ext cx="9697077" cy="1220755"/>
          </a:xfrm>
        </p:spPr>
        <p:txBody>
          <a:bodyPr>
            <a:normAutofit/>
          </a:bodyPr>
          <a:lstStyle/>
          <a:p>
            <a:r>
              <a:rPr lang="en-GB" sz="2800" dirty="0">
                <a:solidFill>
                  <a:srgbClr val="002060"/>
                </a:solidFill>
              </a:rPr>
              <a:t>Resident Segment Personas </a:t>
            </a:r>
            <a:br>
              <a:rPr lang="en-GB" sz="2800" dirty="0">
                <a:solidFill>
                  <a:srgbClr val="002060"/>
                </a:solidFill>
              </a:rPr>
            </a:br>
            <a:r>
              <a:rPr lang="en-GB" sz="2800" dirty="0">
                <a:solidFill>
                  <a:srgbClr val="ED0973"/>
                </a:solidFill>
              </a:rPr>
              <a:t>Deciding upon the most valuable dimensions</a:t>
            </a:r>
            <a:endParaRPr lang="en-GB" sz="2800" u="sng" dirty="0">
              <a:solidFill>
                <a:srgbClr val="ED0973"/>
              </a:solidFill>
            </a:endParaRPr>
          </a:p>
        </p:txBody>
      </p:sp>
      <p:sp>
        <p:nvSpPr>
          <p:cNvPr id="9" name="Content Placeholder 8">
            <a:extLst>
              <a:ext uri="{FF2B5EF4-FFF2-40B4-BE49-F238E27FC236}">
                <a16:creationId xmlns:a16="http://schemas.microsoft.com/office/drawing/2014/main" id="{537A1DD9-1BFA-4867-9AEF-047584371A1A}"/>
              </a:ext>
            </a:extLst>
          </p:cNvPr>
          <p:cNvSpPr>
            <a:spLocks noGrp="1"/>
          </p:cNvSpPr>
          <p:nvPr>
            <p:ph idx="1"/>
          </p:nvPr>
        </p:nvSpPr>
        <p:spPr>
          <a:xfrm>
            <a:off x="326812" y="1552080"/>
            <a:ext cx="4538803" cy="4469208"/>
          </a:xfrm>
        </p:spPr>
        <p:txBody>
          <a:bodyPr>
            <a:noAutofit/>
          </a:bodyPr>
          <a:lstStyle/>
          <a:p>
            <a:pPr marL="0" indent="0" algn="ctr">
              <a:buNone/>
            </a:pPr>
            <a:r>
              <a:rPr lang="en-GB" sz="1867" dirty="0"/>
              <a:t>The first step is to decide which dimension(s) to use to drive the segmentation of the Resident population.</a:t>
            </a:r>
          </a:p>
          <a:p>
            <a:pPr marL="0" indent="0" algn="ctr">
              <a:buNone/>
            </a:pPr>
            <a:endParaRPr lang="en-GB" sz="1867" dirty="0">
              <a:highlight>
                <a:srgbClr val="FFFF00"/>
              </a:highlight>
            </a:endParaRPr>
          </a:p>
          <a:p>
            <a:pPr marL="0" indent="0" algn="ctr">
              <a:buNone/>
            </a:pPr>
            <a:r>
              <a:rPr lang="en-GB" sz="1867" dirty="0"/>
              <a:t>The dimension used could be:</a:t>
            </a:r>
          </a:p>
          <a:p>
            <a:pPr marL="0" indent="0" algn="ctr">
              <a:buNone/>
            </a:pPr>
            <a:r>
              <a:rPr lang="en-GB" sz="1867" b="1" dirty="0"/>
              <a:t>Attitudinal</a:t>
            </a:r>
            <a:r>
              <a:rPr lang="en-GB" sz="1867" dirty="0"/>
              <a:t> e.g. ‘Fear of Crime’ – ‘Fearful’, ‘Anxious’, ‘Not worried’</a:t>
            </a:r>
          </a:p>
          <a:p>
            <a:pPr marL="0" indent="0" algn="ctr">
              <a:buNone/>
            </a:pPr>
            <a:r>
              <a:rPr lang="en-GB" sz="1867" b="1" dirty="0"/>
              <a:t>Experiential</a:t>
            </a:r>
            <a:r>
              <a:rPr lang="en-GB" sz="1867" dirty="0"/>
              <a:t> e.g. Victims of different types of crime</a:t>
            </a:r>
          </a:p>
          <a:p>
            <a:pPr marL="0" indent="0" algn="ctr">
              <a:buNone/>
            </a:pPr>
            <a:r>
              <a:rPr lang="en-GB" sz="1867" b="1" dirty="0"/>
              <a:t>Behavioural </a:t>
            </a:r>
            <a:r>
              <a:rPr lang="en-GB" sz="1867" dirty="0"/>
              <a:t>e.g. Preferred media channel or reporting method</a:t>
            </a:r>
          </a:p>
          <a:p>
            <a:pPr marL="0" indent="0" algn="ctr">
              <a:buNone/>
            </a:pPr>
            <a:r>
              <a:rPr lang="en-GB" sz="1867" b="1" dirty="0"/>
              <a:t>Demographic </a:t>
            </a:r>
            <a:r>
              <a:rPr lang="en-GB" sz="1867" dirty="0"/>
              <a:t>e.g. Age bands </a:t>
            </a:r>
            <a:br>
              <a:rPr lang="en-GB" sz="1867" dirty="0"/>
            </a:br>
            <a:r>
              <a:rPr lang="en-GB" sz="1867" dirty="0"/>
              <a:t>or Local Authority.</a:t>
            </a:r>
          </a:p>
          <a:p>
            <a:pPr marL="0" indent="0" algn="ctr">
              <a:buNone/>
            </a:pPr>
            <a:endParaRPr lang="en-GB" sz="1867" dirty="0"/>
          </a:p>
          <a:p>
            <a:pPr marL="0" indent="0" algn="ctr">
              <a:buNone/>
            </a:pPr>
            <a:endParaRPr lang="en-GB" sz="1867" dirty="0"/>
          </a:p>
        </p:txBody>
      </p:sp>
      <p:pic>
        <p:nvPicPr>
          <p:cNvPr id="5" name="Picture 4">
            <a:extLst>
              <a:ext uri="{FF2B5EF4-FFF2-40B4-BE49-F238E27FC236}">
                <a16:creationId xmlns:a16="http://schemas.microsoft.com/office/drawing/2014/main" id="{19621157-1262-4BA9-96C8-69284C124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718" y="1338413"/>
            <a:ext cx="7742591" cy="5127180"/>
          </a:xfrm>
          <a:prstGeom prst="rect">
            <a:avLst/>
          </a:prstGeom>
        </p:spPr>
      </p:pic>
    </p:spTree>
    <p:extLst>
      <p:ext uri="{BB962C8B-B14F-4D97-AF65-F5344CB8AC3E}">
        <p14:creationId xmlns:p14="http://schemas.microsoft.com/office/powerpoint/2010/main" val="1832345265"/>
      </p:ext>
    </p:extLst>
  </p:cSld>
  <p:clrMapOvr>
    <a:masterClrMapping/>
  </p:clrMapOvr>
  <p:transition spd="slow">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26812" y="117657"/>
            <a:ext cx="9697077" cy="1220755"/>
          </a:xfrm>
        </p:spPr>
        <p:txBody>
          <a:bodyPr>
            <a:normAutofit/>
          </a:bodyPr>
          <a:lstStyle/>
          <a:p>
            <a:r>
              <a:rPr lang="en-GB" sz="2800" dirty="0">
                <a:solidFill>
                  <a:srgbClr val="002060"/>
                </a:solidFill>
              </a:rPr>
              <a:t>Resident Segment Personas</a:t>
            </a:r>
            <a:br>
              <a:rPr lang="en-GB" sz="2800" dirty="0">
                <a:solidFill>
                  <a:srgbClr val="002060"/>
                </a:solidFill>
              </a:rPr>
            </a:br>
            <a:r>
              <a:rPr lang="en-GB" sz="2800" dirty="0">
                <a:solidFill>
                  <a:srgbClr val="ED0973"/>
                </a:solidFill>
              </a:rPr>
              <a:t>Why develop and use them?</a:t>
            </a:r>
            <a:endParaRPr lang="en-GB" sz="2800" u="sng" dirty="0">
              <a:solidFill>
                <a:srgbClr val="ED0973"/>
              </a:solidFill>
            </a:endParaRPr>
          </a:p>
        </p:txBody>
      </p:sp>
      <p:sp>
        <p:nvSpPr>
          <p:cNvPr id="9" name="Content Placeholder 8">
            <a:extLst>
              <a:ext uri="{FF2B5EF4-FFF2-40B4-BE49-F238E27FC236}">
                <a16:creationId xmlns:a16="http://schemas.microsoft.com/office/drawing/2014/main" id="{537A1DD9-1BFA-4867-9AEF-047584371A1A}"/>
              </a:ext>
            </a:extLst>
          </p:cNvPr>
          <p:cNvSpPr>
            <a:spLocks noGrp="1"/>
          </p:cNvSpPr>
          <p:nvPr>
            <p:ph idx="1"/>
          </p:nvPr>
        </p:nvSpPr>
        <p:spPr>
          <a:xfrm>
            <a:off x="2914651" y="1338412"/>
            <a:ext cx="6809013" cy="4469208"/>
          </a:xfrm>
        </p:spPr>
        <p:txBody>
          <a:bodyPr>
            <a:noAutofit/>
          </a:bodyPr>
          <a:lstStyle/>
          <a:p>
            <a:pPr marL="0" indent="0">
              <a:buNone/>
            </a:pPr>
            <a:r>
              <a:rPr lang="en-GB" sz="1867" dirty="0"/>
              <a:t>Resident Segment Personas that draw upon the data and insights that you have at your disposal from the Annual Survey could:</a:t>
            </a:r>
          </a:p>
          <a:p>
            <a:pPr marL="0" indent="0">
              <a:buNone/>
            </a:pPr>
            <a:endParaRPr lang="en-GB" sz="1867" dirty="0"/>
          </a:p>
          <a:p>
            <a:r>
              <a:rPr lang="en-GB" sz="1867" dirty="0"/>
              <a:t>Bring research insights to life, embedding them in your </a:t>
            </a:r>
            <a:br>
              <a:rPr lang="en-GB" sz="1867" dirty="0"/>
            </a:br>
            <a:r>
              <a:rPr lang="en-GB" sz="1867" dirty="0"/>
              <a:t>day-to-day work</a:t>
            </a:r>
          </a:p>
          <a:p>
            <a:r>
              <a:rPr lang="en-GB" sz="1867" dirty="0"/>
              <a:t>Practically inform the origination of communication or contact strategies</a:t>
            </a:r>
          </a:p>
          <a:p>
            <a:r>
              <a:rPr lang="en-GB" sz="1867" dirty="0"/>
              <a:t>Aid the targeting of existing or new initiatives, campaigns or programmes</a:t>
            </a:r>
          </a:p>
          <a:p>
            <a:r>
              <a:rPr lang="en-GB" sz="1867" dirty="0"/>
              <a:t>Enhance the briefing and development of strategies, communications and messaging</a:t>
            </a:r>
          </a:p>
          <a:p>
            <a:r>
              <a:rPr lang="en-GB" sz="1867" dirty="0"/>
              <a:t>Enrich the process of user experience design</a:t>
            </a:r>
          </a:p>
          <a:p>
            <a:pPr marL="0" indent="0">
              <a:buNone/>
            </a:pPr>
            <a:endParaRPr lang="en-GB" sz="1867" dirty="0"/>
          </a:p>
          <a:p>
            <a:pPr marL="0" indent="0">
              <a:buNone/>
            </a:pPr>
            <a:r>
              <a:rPr lang="en-GB" sz="1867" dirty="0"/>
              <a:t>If having access to this resource is of interest, we would be happy to provide a fully detailed and costed proposal to develop Resident Segment Personas. </a:t>
            </a:r>
          </a:p>
          <a:p>
            <a:pPr marL="0" indent="0" algn="ctr">
              <a:buNone/>
            </a:pPr>
            <a:endParaRPr lang="en-GB" sz="1867" dirty="0"/>
          </a:p>
          <a:p>
            <a:pPr marL="0" indent="0" algn="ctr">
              <a:buNone/>
            </a:pPr>
            <a:endParaRPr lang="en-GB" sz="1867" dirty="0"/>
          </a:p>
        </p:txBody>
      </p:sp>
      <p:pic>
        <p:nvPicPr>
          <p:cNvPr id="4" name="Picture 3" descr="Logo&#10;&#10;Description automatically generated">
            <a:extLst>
              <a:ext uri="{FF2B5EF4-FFF2-40B4-BE49-F238E27FC236}">
                <a16:creationId xmlns:a16="http://schemas.microsoft.com/office/drawing/2014/main" id="{0A46FD88-A41E-4304-A3F9-C77566EE6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46930"/>
            <a:ext cx="2784021" cy="2011071"/>
          </a:xfrm>
          <a:prstGeom prst="rect">
            <a:avLst/>
          </a:prstGeom>
        </p:spPr>
      </p:pic>
      <p:sp>
        <p:nvSpPr>
          <p:cNvPr id="2" name="Slide Number Placeholder 1">
            <a:extLst>
              <a:ext uri="{FF2B5EF4-FFF2-40B4-BE49-F238E27FC236}">
                <a16:creationId xmlns:a16="http://schemas.microsoft.com/office/drawing/2014/main" id="{D3EA0DEA-1983-4824-9E9F-F0C0D48182B3}"/>
              </a:ext>
            </a:extLst>
          </p:cNvPr>
          <p:cNvSpPr>
            <a:spLocks noGrp="1"/>
          </p:cNvSpPr>
          <p:nvPr>
            <p:ph type="sldNum" sz="quarter" idx="12"/>
          </p:nvPr>
        </p:nvSpPr>
        <p:spPr/>
        <p:txBody>
          <a:bodyPr/>
          <a:lstStyle/>
          <a:p>
            <a:fld id="{857A2A22-3899-4136-BDB9-36AC9C8678DA}" type="slidenum">
              <a:rPr lang="en-GB" smtClean="0"/>
              <a:pPr/>
              <a:t>122</a:t>
            </a:fld>
            <a:endParaRPr lang="en-GB"/>
          </a:p>
        </p:txBody>
      </p:sp>
    </p:spTree>
    <p:extLst>
      <p:ext uri="{BB962C8B-B14F-4D97-AF65-F5344CB8AC3E}">
        <p14:creationId xmlns:p14="http://schemas.microsoft.com/office/powerpoint/2010/main" val="3831456097"/>
      </p:ext>
    </p:extLst>
  </p:cSld>
  <p:clrMapOvr>
    <a:masterClrMapping/>
  </p:clrMapOvr>
  <p:transition spd="slow">
    <p:wip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35360" y="548680"/>
            <a:ext cx="9823648" cy="105611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Thank you.</a:t>
            </a:r>
          </a:p>
        </p:txBody>
      </p:sp>
      <p:sp>
        <p:nvSpPr>
          <p:cNvPr id="5" name="Content Placeholder 2"/>
          <p:cNvSpPr txBox="1">
            <a:spLocks/>
          </p:cNvSpPr>
          <p:nvPr/>
        </p:nvSpPr>
        <p:spPr>
          <a:xfrm>
            <a:off x="-1968896" y="-123395"/>
            <a:ext cx="5952661" cy="55206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3" name="TextBox 2"/>
          <p:cNvSpPr txBox="1"/>
          <p:nvPr/>
        </p:nvSpPr>
        <p:spPr>
          <a:xfrm>
            <a:off x="3760625" y="1508787"/>
            <a:ext cx="3169063" cy="497681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David Jones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Managing Director</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  +44 (0) 1522 519388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 +44 (0) 7702 596260</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hlinkClick r:id="rId3"/>
              </a:rPr>
              <a:t>david.jones@habit5.co.uk</a:t>
            </a: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hlinkClick r:id="rId4"/>
              </a:rPr>
              <a:t>www.habit5.co.uk</a:t>
            </a: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Main office: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Habit5</a:t>
            </a:r>
            <a:b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Unit E29</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Enterprise Building</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Ropewalk</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Lincoln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LN6 7DQ</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09" y="4224469"/>
            <a:ext cx="3683632" cy="2660915"/>
          </a:xfrm>
          <a:prstGeom prst="rect">
            <a:avLst/>
          </a:prstGeom>
        </p:spPr>
      </p:pic>
      <p:sp>
        <p:nvSpPr>
          <p:cNvPr id="2" name="Slide Number Placeholder 1">
            <a:extLst>
              <a:ext uri="{FF2B5EF4-FFF2-40B4-BE49-F238E27FC236}">
                <a16:creationId xmlns:a16="http://schemas.microsoft.com/office/drawing/2014/main" id="{BE5C0514-57EA-4711-9359-B551FE9DA29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123</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Tree>
    <p:extLst>
      <p:ext uri="{BB962C8B-B14F-4D97-AF65-F5344CB8AC3E}">
        <p14:creationId xmlns:p14="http://schemas.microsoft.com/office/powerpoint/2010/main" val="31513667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1546e585-5ae4-4247-970c-ac9300e1d23f"/>
          <p:cNvSpPr>
            <a:spLocks noChangeArrowheads="1"/>
          </p:cNvSpPr>
          <p:nvPr/>
        </p:nvSpPr>
        <p:spPr>
          <a:xfrm>
            <a:off x="1207620" y="1708337"/>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Lincs Police Funding by Survey Year Groups by Gender</a:t>
            </a:r>
          </a:p>
        </p:txBody>
      </p:sp>
      <p:graphicFrame>
        <p:nvGraphicFramePr>
          <p:cNvPr id="4" name="ChartObject" descr="1546e585-5ae4-4247-970c-ac9300e1d23f"/>
          <p:cNvGraphicFramePr/>
          <p:nvPr>
            <p:extLst>
              <p:ext uri="{D42A27DB-BD31-4B8C-83A1-F6EECF244321}">
                <p14:modId xmlns:p14="http://schemas.microsoft.com/office/powerpoint/2010/main" val="2361866174"/>
              </p:ext>
            </p:extLst>
          </p:nvPr>
        </p:nvGraphicFramePr>
        <p:xfrm>
          <a:off x="309479" y="2024743"/>
          <a:ext cx="9422350" cy="43475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9F44B65-B3D8-4BD5-85D1-1CF1153CCC9B}"/>
              </a:ext>
            </a:extLst>
          </p:cNvPr>
          <p:cNvSpPr txBox="1"/>
          <p:nvPr/>
        </p:nvSpPr>
        <p:spPr>
          <a:xfrm>
            <a:off x="738265" y="6534835"/>
            <a:ext cx="9091345" cy="21544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Reduced (n=37), Maintained (n=305), Increased (n=2,789), Increased further (n=0), Sample Size = 3,131</a:t>
            </a:r>
            <a:endParaRPr lang="en-GB" sz="800" dirty="0"/>
          </a:p>
        </p:txBody>
      </p:sp>
      <p:sp>
        <p:nvSpPr>
          <p:cNvPr id="7" name="Text Box 12" descr="MarketSight_Chart_Title:b2511ac8-b57f-4412-b876-ab4200d7369b">
            <a:extLst>
              <a:ext uri="{FF2B5EF4-FFF2-40B4-BE49-F238E27FC236}">
                <a16:creationId xmlns:a16="http://schemas.microsoft.com/office/drawing/2014/main" id="{008109A9-9584-4129-870E-7EA78E79D02A}"/>
              </a:ext>
            </a:extLst>
          </p:cNvPr>
          <p:cNvSpPr>
            <a:spLocks noChangeArrowheads="1"/>
          </p:cNvSpPr>
          <p:nvPr/>
        </p:nvSpPr>
        <p:spPr>
          <a:xfrm>
            <a:off x="194677" y="1284210"/>
            <a:ext cx="933727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Future Police Funding 2020</a:t>
            </a:r>
          </a:p>
        </p:txBody>
      </p:sp>
      <p:sp>
        <p:nvSpPr>
          <p:cNvPr id="8" name="Title 1">
            <a:extLst>
              <a:ext uri="{FF2B5EF4-FFF2-40B4-BE49-F238E27FC236}">
                <a16:creationId xmlns:a16="http://schemas.microsoft.com/office/drawing/2014/main" id="{2A821959-4786-4960-A09C-4095F71B1E78}"/>
              </a:ext>
            </a:extLst>
          </p:cNvPr>
          <p:cNvSpPr txBox="1">
            <a:spLocks/>
          </p:cNvSpPr>
          <p:nvPr/>
        </p:nvSpPr>
        <p:spPr>
          <a:xfrm>
            <a:off x="335359" y="81032"/>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93% of female participants believe that funding should be increased, compared with 86% for male participants. </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797493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
          <p:cNvSpPr>
            <a:spLocks noChangeArrowheads="1"/>
          </p:cNvSpPr>
          <p:nvPr/>
        </p:nvSpPr>
        <p:spPr>
          <a:xfrm>
            <a:off x="1225336" y="1698014"/>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Lincs Police Funding by Survey Year Groups, Age</a:t>
            </a:r>
          </a:p>
        </p:txBody>
      </p:sp>
      <p:graphicFrame>
        <p:nvGraphicFramePr>
          <p:cNvPr id="4" name="ChartObject" descr="MarketSight_Chart"/>
          <p:cNvGraphicFramePr/>
          <p:nvPr>
            <p:extLst>
              <p:ext uri="{D42A27DB-BD31-4B8C-83A1-F6EECF244321}">
                <p14:modId xmlns:p14="http://schemas.microsoft.com/office/powerpoint/2010/main" val="2092685886"/>
              </p:ext>
            </p:extLst>
          </p:nvPr>
        </p:nvGraphicFramePr>
        <p:xfrm>
          <a:off x="335361" y="2035545"/>
          <a:ext cx="9337277"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335361" y="6317525"/>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Reduced (n=45), Maintained (n=320), Increased (n=2,870), Increased further (n=0), Sample Size = 3,235</a:t>
            </a:r>
          </a:p>
        </p:txBody>
      </p:sp>
      <p:sp>
        <p:nvSpPr>
          <p:cNvPr id="6" name="Text Box 12" descr="MarketSight_Chart_Title:b2511ac8-b57f-4412-b876-ab4200d7369b">
            <a:extLst>
              <a:ext uri="{FF2B5EF4-FFF2-40B4-BE49-F238E27FC236}">
                <a16:creationId xmlns:a16="http://schemas.microsoft.com/office/drawing/2014/main" id="{47D07282-B5B7-4EEE-9BAD-4FDBD13059AD}"/>
              </a:ext>
            </a:extLst>
          </p:cNvPr>
          <p:cNvSpPr>
            <a:spLocks noChangeArrowheads="1"/>
          </p:cNvSpPr>
          <p:nvPr/>
        </p:nvSpPr>
        <p:spPr>
          <a:xfrm>
            <a:off x="212393" y="1220962"/>
            <a:ext cx="933727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Future Police Funding 2020</a:t>
            </a:r>
          </a:p>
        </p:txBody>
      </p:sp>
      <p:sp>
        <p:nvSpPr>
          <p:cNvPr id="7" name="Title 1">
            <a:extLst>
              <a:ext uri="{FF2B5EF4-FFF2-40B4-BE49-F238E27FC236}">
                <a16:creationId xmlns:a16="http://schemas.microsoft.com/office/drawing/2014/main" id="{47D41189-0819-4E6B-B48D-21B67AA7C12C}"/>
              </a:ext>
            </a:extLst>
          </p:cNvPr>
          <p:cNvSpPr txBox="1">
            <a:spLocks/>
          </p:cNvSpPr>
          <p:nvPr/>
        </p:nvSpPr>
        <p:spPr>
          <a:xfrm>
            <a:off x="335359" y="81032"/>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Belief in the need for an increase in funding for Lincolnshire Police, barely fluctuates at all across the age bands, falling by just 2% when moving from 65+ participants to the under 35s.</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856752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
          <p:cNvSpPr>
            <a:spLocks noChangeArrowheads="1"/>
          </p:cNvSpPr>
          <p:nvPr/>
        </p:nvSpPr>
        <p:spPr>
          <a:xfrm>
            <a:off x="1225334" y="2032203"/>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Lincs Police Funding by Survey Year Groups, SEG Groups</a:t>
            </a:r>
          </a:p>
        </p:txBody>
      </p:sp>
      <p:graphicFrame>
        <p:nvGraphicFramePr>
          <p:cNvPr id="4" name="ChartObject" descr="MarketSight_Chart"/>
          <p:cNvGraphicFramePr/>
          <p:nvPr>
            <p:extLst>
              <p:ext uri="{D42A27DB-BD31-4B8C-83A1-F6EECF244321}">
                <p14:modId xmlns:p14="http://schemas.microsoft.com/office/powerpoint/2010/main" val="744545627"/>
              </p:ext>
            </p:extLst>
          </p:nvPr>
        </p:nvGraphicFramePr>
        <p:xfrm>
          <a:off x="335361" y="2095052"/>
          <a:ext cx="90913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335361" y="6317525"/>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Reduced (n=45), Maintained (n=316), Increased (n=2,817), Increased further (n=0), Sample Size = 3,178</a:t>
            </a:r>
          </a:p>
        </p:txBody>
      </p:sp>
      <p:sp>
        <p:nvSpPr>
          <p:cNvPr id="6" name="Text Box 12" descr="MarketSight_Chart_Title:b2511ac8-b57f-4412-b876-ab4200d7369b">
            <a:extLst>
              <a:ext uri="{FF2B5EF4-FFF2-40B4-BE49-F238E27FC236}">
                <a16:creationId xmlns:a16="http://schemas.microsoft.com/office/drawing/2014/main" id="{BFCAD4A1-528E-4AE6-92D5-44AF0CB3C2A3}"/>
              </a:ext>
            </a:extLst>
          </p:cNvPr>
          <p:cNvSpPr>
            <a:spLocks noChangeArrowheads="1"/>
          </p:cNvSpPr>
          <p:nvPr/>
        </p:nvSpPr>
        <p:spPr>
          <a:xfrm>
            <a:off x="212391" y="1485903"/>
            <a:ext cx="933727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Do you believe that the funding for Lincolnshire Police should be...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Future Police Funding 2020</a:t>
            </a:r>
          </a:p>
        </p:txBody>
      </p:sp>
      <p:sp>
        <p:nvSpPr>
          <p:cNvPr id="7" name="Title 1">
            <a:extLst>
              <a:ext uri="{FF2B5EF4-FFF2-40B4-BE49-F238E27FC236}">
                <a16:creationId xmlns:a16="http://schemas.microsoft.com/office/drawing/2014/main" id="{FB4AA2D3-43FE-45AA-AB42-B19974D692E3}"/>
              </a:ext>
            </a:extLst>
          </p:cNvPr>
          <p:cNvSpPr txBox="1">
            <a:spLocks/>
          </p:cNvSpPr>
          <p:nvPr/>
        </p:nvSpPr>
        <p:spPr>
          <a:xfrm>
            <a:off x="335361" y="0"/>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 distribution of answers regarding funding for the Lincolnshire Police, barely differs at all, when comparing ABC1 participants and C2DE participants. Support for an increase is just 1% higher amongst ABC1s at 89%.</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601946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C591AD-9DE4-40F4-B6F3-3BB76E05A7C1}"/>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graphicFrame>
        <p:nvGraphicFramePr>
          <p:cNvPr id="7" name="Chart 6">
            <a:extLst>
              <a:ext uri="{FF2B5EF4-FFF2-40B4-BE49-F238E27FC236}">
                <a16:creationId xmlns:a16="http://schemas.microsoft.com/office/drawing/2014/main" id="{9E08DF5C-8AC4-4111-BF22-7C0FF609A125}"/>
              </a:ext>
            </a:extLst>
          </p:cNvPr>
          <p:cNvGraphicFramePr>
            <a:graphicFrameLocks/>
          </p:cNvGraphicFramePr>
          <p:nvPr>
            <p:extLst>
              <p:ext uri="{D42A27DB-BD31-4B8C-83A1-F6EECF244321}">
                <p14:modId xmlns:p14="http://schemas.microsoft.com/office/powerpoint/2010/main" val="1192826805"/>
              </p:ext>
            </p:extLst>
          </p:nvPr>
        </p:nvGraphicFramePr>
        <p:xfrm>
          <a:off x="145153" y="1383620"/>
          <a:ext cx="8945216" cy="54743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2BC7101-AAB3-4AA5-B2E9-D6B61FBB0C7B}"/>
              </a:ext>
            </a:extLst>
          </p:cNvPr>
          <p:cNvSpPr txBox="1"/>
          <p:nvPr/>
        </p:nvSpPr>
        <p:spPr>
          <a:xfrm>
            <a:off x="8900161" y="1508787"/>
            <a:ext cx="3291840" cy="267765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imagine that you are in charge of the budgets for Lincolnshire Police. Please enter in the boxes provided below the percentage (%) of the annual budget that you would allocate to each of the categories shown.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(NB Please enter whole numbers without decimals, e.g. 5, 7, etc. Once completed the total figure at the bottom should </a:t>
            </a:r>
            <a:b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 exactly '100')</a:t>
            </a:r>
            <a:endPar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E35B0B55-0D76-457C-94B1-CA6FA92E0101}"/>
              </a:ext>
            </a:extLst>
          </p:cNvPr>
          <p:cNvSpPr txBox="1">
            <a:spLocks/>
          </p:cNvSpPr>
          <p:nvPr/>
        </p:nvSpPr>
        <p:spPr>
          <a:xfrm>
            <a:off x="343452" y="234424"/>
            <a:ext cx="9723040"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‘Theft &amp; burglary’ and ‘Violence, disorder &amp; anti social behaviour’ both get allocated a tenth of the available budget each, with </a:t>
            </a:r>
            <a:br>
              <a:rPr lang="en-GB" sz="2400" dirty="0">
                <a:solidFill>
                  <a:srgbClr val="0B3B6C"/>
                </a:solidFill>
              </a:rPr>
            </a:br>
            <a:r>
              <a:rPr lang="en-GB" sz="2400" dirty="0">
                <a:solidFill>
                  <a:srgbClr val="0B3B6C"/>
                </a:solidFill>
              </a:rPr>
              <a:t>‘Traffic offences…’, ‘Child abuse’ and ‘Drug abuse..’ each assigned 9%.</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4131272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4464121-1BB3-4AFA-A472-001A6BCEE817}"/>
              </a:ext>
            </a:extLst>
          </p:cNvPr>
          <p:cNvGraphicFramePr>
            <a:graphicFrameLocks/>
          </p:cNvGraphicFramePr>
          <p:nvPr>
            <p:extLst>
              <p:ext uri="{D42A27DB-BD31-4B8C-83A1-F6EECF244321}">
                <p14:modId xmlns:p14="http://schemas.microsoft.com/office/powerpoint/2010/main" val="921218907"/>
              </p:ext>
            </p:extLst>
          </p:nvPr>
        </p:nvGraphicFramePr>
        <p:xfrm>
          <a:off x="132521" y="1352032"/>
          <a:ext cx="6838122" cy="55059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3023DDD-4B90-405A-93CD-495BADF9A85D}"/>
              </a:ext>
            </a:extLst>
          </p:cNvPr>
          <p:cNvSpPr txBox="1"/>
          <p:nvPr/>
        </p:nvSpPr>
        <p:spPr>
          <a:xfrm>
            <a:off x="6670767" y="1352032"/>
            <a:ext cx="3291840" cy="267765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imagine that you are in charge of the budgets for Lincolnshire Police. Please enter in the boxes provided below the percentage (%) of the annual budget that you would allocate to each of the categories shown.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(NB Please enter whole numbers without decimals, e.g. 5, 7, etc. Once completed the total figure at the bottom should </a:t>
            </a:r>
            <a:b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equal exactly '100')</a:t>
            </a:r>
            <a:endPar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28B00471-9194-4BC5-8E64-9656E7FD8633}"/>
              </a:ext>
            </a:extLst>
          </p:cNvPr>
          <p:cNvSpPr txBox="1">
            <a:spLocks/>
          </p:cNvSpPr>
          <p:nvPr/>
        </p:nvSpPr>
        <p:spPr>
          <a:xfrm>
            <a:off x="300525" y="44333"/>
            <a:ext cx="9797632"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Since the budget allocation question was last asked in 2018, the greatest increase in share is attributed to ‘Violence, disorder and antisocial behaviour’ (+3.95%). No category secures more than 10%.</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91A5C4FA-4B7D-4009-A1B0-50AB57A63B3B}"/>
              </a:ext>
            </a:extLst>
          </p:cNvPr>
          <p:cNvSpPr txBox="1"/>
          <p:nvPr/>
        </p:nvSpPr>
        <p:spPr>
          <a:xfrm>
            <a:off x="7515498" y="4105016"/>
            <a:ext cx="2821576" cy="1569660"/>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The greatest decrease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in the share of budget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allocated between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2018 and 2020 is to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‘Terrorism &amp; extremism’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(-3.25%). </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C10CE15A-F957-4313-BF9E-AF0A2504CE95}"/>
              </a:ext>
            </a:extLst>
          </p:cNvPr>
          <p:cNvSpPr>
            <a:spLocks noGrp="1"/>
          </p:cNvSpPr>
          <p:nvPr>
            <p:ph type="sldNum" sz="quarter" idx="12"/>
          </p:nvPr>
        </p:nvSpPr>
        <p:spPr/>
        <p:txBody>
          <a:bodyPr/>
          <a:lstStyle/>
          <a:p>
            <a:fld id="{857A2A22-3899-4136-BDB9-36AC9C8678DA}" type="slidenum">
              <a:rPr lang="en-GB" smtClean="0"/>
              <a:t>17</a:t>
            </a:fld>
            <a:endParaRPr lang="en-GB"/>
          </a:p>
        </p:txBody>
      </p:sp>
    </p:spTree>
    <p:extLst>
      <p:ext uri="{BB962C8B-B14F-4D97-AF65-F5344CB8AC3E}">
        <p14:creationId xmlns:p14="http://schemas.microsoft.com/office/powerpoint/2010/main" val="39667246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6" name="TextBox 5">
            <a:extLst>
              <a:ext uri="{FF2B5EF4-FFF2-40B4-BE49-F238E27FC236}">
                <a16:creationId xmlns:a16="http://schemas.microsoft.com/office/drawing/2014/main" id="{54525470-567D-4934-B70E-3076F3F5C103}"/>
              </a:ext>
            </a:extLst>
          </p:cNvPr>
          <p:cNvSpPr txBox="1"/>
          <p:nvPr/>
        </p:nvSpPr>
        <p:spPr>
          <a:xfrm>
            <a:off x="7541623" y="3630865"/>
            <a:ext cx="4137233" cy="203132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imagine that you managing the deployment of police officer resource in response to 999 emergency calls received within the last few minutes. Eleven calls have come in but you only have five police officers available to deploy. Please indicate below which five calls you would deploy an officer to respond to.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exactly five answer options)</a:t>
            </a:r>
            <a:endPar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Object" descr="a404d4bf-8c8d-4229-8f17-ac8600e89ed7"/>
          <p:cNvGraphicFramePr/>
          <p:nvPr>
            <p:extLst>
              <p:ext uri="{D42A27DB-BD31-4B8C-83A1-F6EECF244321}">
                <p14:modId xmlns:p14="http://schemas.microsoft.com/office/powerpoint/2010/main" val="32352952"/>
              </p:ext>
            </p:extLst>
          </p:nvPr>
        </p:nvGraphicFramePr>
        <p:xfrm>
          <a:off x="335361" y="1471748"/>
          <a:ext cx="9091345" cy="512560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C6AD8E5F-4401-4259-AFDA-1DC7CB0CD1A9}"/>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 incidence of prioritisation for response to 999 emergency calls is very similar to when this question was last asked in 2018. The only difference being ‘…that their property has been broken into’ drops back by -8% and now ranks behind ‘…drug dealing taking place..’</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93402308-E64F-4B85-990C-67F78DB28B86}"/>
              </a:ext>
            </a:extLst>
          </p:cNvPr>
          <p:cNvSpPr txBox="1"/>
          <p:nvPr/>
        </p:nvSpPr>
        <p:spPr>
          <a:xfrm>
            <a:off x="9370424" y="1520255"/>
            <a:ext cx="2821576" cy="2062103"/>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There are significant increases in incidence of prioritisation for both ‘…that they have seen someone who is suicidal’ (Up +7% </a:t>
            </a:r>
            <a:r>
              <a:rPr lang="en-GB" sz="1600" kern="0" dirty="0" err="1">
                <a:solidFill>
                  <a:prstClr val="white"/>
                </a:solidFill>
                <a:latin typeface="Tahoma" panose="020B0604030504040204" pitchFamily="34" charset="0"/>
                <a:ea typeface="Tahoma" panose="020B0604030504040204" pitchFamily="34" charset="0"/>
                <a:cs typeface="Tahoma" panose="020B0604030504040204" pitchFamily="34" charset="0"/>
              </a:rPr>
              <a:t>cf</a:t>
            </a: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 2018) and ‘…a vulnerable person has gone missing’ (Up +4%). </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84123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defTabSz="1219170">
              <a:defRPr/>
            </a:pPr>
            <a:fld id="{857A2A22-3899-4136-BDB9-36AC9C8678DA}" type="slidenum">
              <a:rPr lang="en-GB" smtClean="0"/>
              <a:pPr defTabSz="1219170">
                <a:defRPr/>
              </a:pPr>
              <a:t>19</a:t>
            </a:fld>
            <a:endParaRPr lang="en-GB"/>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The Precept</a:t>
            </a:r>
          </a:p>
        </p:txBody>
      </p:sp>
    </p:spTree>
    <p:extLst>
      <p:ext uri="{BB962C8B-B14F-4D97-AF65-F5344CB8AC3E}">
        <p14:creationId xmlns:p14="http://schemas.microsoft.com/office/powerpoint/2010/main" val="10638460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6135" y="248759"/>
            <a:ext cx="9222452" cy="1056117"/>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rPr>
              <a:t>Contents</a:t>
            </a:r>
            <a:br>
              <a:rPr kumimoji="0" lang="en-GB" sz="32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rPr>
            </a:br>
            <a:endParaRPr kumimoji="0" lang="en-GB" sz="32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396135" y="1304876"/>
            <a:ext cx="9313035" cy="5184179"/>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Background &amp; methodology</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Funding for the Police and budgets</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The Precept</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Fear of crime and worry by type of crime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Local problems and experience of crime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Reporting crime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Initiatives</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Policing the Covid-19 restrictions</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Awareness of the role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Media channel use and preference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Interest in joining the Panel</a:t>
            </a: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Sample profile</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Key metrics dashboard</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dirty="0">
                <a:solidFill>
                  <a:srgbClr val="002060"/>
                </a:solidFill>
              </a:rPr>
              <a:t>Summary findings and recommendations</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Next steps</a:t>
            </a:r>
          </a:p>
          <a:p>
            <a:pPr marL="0" marR="0" lvl="0" indent="0" algn="l" defTabSz="1219140" rtl="0" eaLnBrk="1" fontAlgn="auto" latinLnBrk="0" hangingPunct="1">
              <a:lnSpc>
                <a:spcPct val="100000"/>
              </a:lnSpc>
              <a:spcBef>
                <a:spcPct val="20000"/>
              </a:spcBef>
              <a:spcAft>
                <a:spcPts val="0"/>
              </a:spcAft>
              <a:buClr>
                <a:srgbClr val="FF3399"/>
              </a:buClr>
              <a:buSzTx/>
              <a:buNone/>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0" marR="0" lvl="0" indent="0" algn="l" defTabSz="1219140" rtl="0" eaLnBrk="1" fontAlgn="auto" latinLnBrk="0" hangingPunct="1">
              <a:lnSpc>
                <a:spcPct val="100000"/>
              </a:lnSpc>
              <a:spcBef>
                <a:spcPct val="20000"/>
              </a:spcBef>
              <a:spcAft>
                <a:spcPts val="0"/>
              </a:spcAft>
              <a:buClr>
                <a:srgbClr val="FF3399"/>
              </a:buClr>
              <a:buSzTx/>
              <a:buFont typeface="Arial" pitchFamily="34" charset="0"/>
              <a:buNone/>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0" marR="0" lvl="0" indent="0" algn="l" defTabSz="1219140" rtl="0" eaLnBrk="1" fontAlgn="auto" latinLnBrk="0" hangingPunct="1">
              <a:lnSpc>
                <a:spcPct val="100000"/>
              </a:lnSpc>
              <a:spcBef>
                <a:spcPct val="20000"/>
              </a:spcBef>
              <a:spcAft>
                <a:spcPts val="0"/>
              </a:spcAft>
              <a:buClr>
                <a:srgbClr val="FF3399"/>
              </a:buClr>
              <a:buSzTx/>
              <a:buFont typeface="Arial" pitchFamily="34" charset="0"/>
              <a:buNone/>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a:p>
            <a:pPr marL="0" marR="0" lvl="0" indent="0" algn="l" defTabSz="1219140" rtl="0" eaLnBrk="1" fontAlgn="auto" latinLnBrk="0" hangingPunct="1">
              <a:lnSpc>
                <a:spcPct val="100000"/>
              </a:lnSpc>
              <a:spcBef>
                <a:spcPct val="20000"/>
              </a:spcBef>
              <a:spcAft>
                <a:spcPts val="0"/>
              </a:spcAft>
              <a:buClr>
                <a:srgbClr val="FF3399"/>
              </a:buClr>
              <a:buSzTx/>
              <a:buFont typeface="Arial" pitchFamily="34" charset="0"/>
              <a:buNone/>
              <a:tabLst/>
              <a:defRPr/>
            </a:pPr>
            <a:endParaRPr kumimoji="0" lang="en-GB"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endParaRPr>
          </a:p>
        </p:txBody>
      </p:sp>
      <p:sp>
        <p:nvSpPr>
          <p:cNvPr id="2" name="Slide Number Placeholder 1">
            <a:extLst>
              <a:ext uri="{FF2B5EF4-FFF2-40B4-BE49-F238E27FC236}">
                <a16:creationId xmlns:a16="http://schemas.microsoft.com/office/drawing/2014/main" id="{280933AF-A23F-4E7A-8930-4A0720A84D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spTree>
    <p:extLst>
      <p:ext uri="{BB962C8B-B14F-4D97-AF65-F5344CB8AC3E}">
        <p14:creationId xmlns:p14="http://schemas.microsoft.com/office/powerpoint/2010/main" val="166219610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25696183-5761-4146-8c17-ac8500b536d8"/>
          <p:cNvGraphicFramePr/>
          <p:nvPr>
            <p:extLst>
              <p:ext uri="{D42A27DB-BD31-4B8C-83A1-F6EECF244321}">
                <p14:modId xmlns:p14="http://schemas.microsoft.com/office/powerpoint/2010/main" val="2067567458"/>
              </p:ext>
            </p:extLst>
          </p:nvPr>
        </p:nvGraphicFramePr>
        <p:xfrm>
          <a:off x="300525" y="2200941"/>
          <a:ext cx="9466057"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540D9375-7DC1-447D-B4CD-D76A00CA78CB}"/>
              </a:ext>
            </a:extLst>
          </p:cNvPr>
          <p:cNvSpPr/>
          <p:nvPr/>
        </p:nvSpPr>
        <p:spPr>
          <a:xfrm>
            <a:off x="518017" y="1662331"/>
            <a:ext cx="931303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D244BCE5-5E91-4EB8-8DA9-E2935BFA2C52}"/>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77% of participants are prepared to pay 10%+ more per week, compared with 73% in 2019 (Despite adding an additional low level 2% increase). The percentage not prepared to pay any more has fallen YOY by -7% percentage points.</a:t>
            </a:r>
            <a:br>
              <a:rPr lang="en-GB" sz="2400" dirty="0">
                <a:solidFill>
                  <a:srgbClr val="0B3B6C"/>
                </a:solidFill>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B4704349-B5C5-4A7A-A140-ACEAF98A31CB}"/>
              </a:ext>
            </a:extLst>
          </p:cNvPr>
          <p:cNvSpPr txBox="1"/>
          <p:nvPr/>
        </p:nvSpPr>
        <p:spPr>
          <a:xfrm>
            <a:off x="8081555" y="2885589"/>
            <a:ext cx="2532016" cy="1077218"/>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More participants select 20% - the highest level of increase, than any other option presented to them.</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7549D4B1-A92A-49DA-8267-66464C4ED23F}"/>
              </a:ext>
            </a:extLst>
          </p:cNvPr>
          <p:cNvSpPr txBox="1"/>
          <p:nvPr/>
        </p:nvSpPr>
        <p:spPr>
          <a:xfrm>
            <a:off x="611502" y="6423414"/>
            <a:ext cx="8979108" cy="21544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2% increase (n=95), 5% increase (n=179), 10% increase (n=641), 15% increase (n=710), 20% increase (n=1,121), Not prepared to pay any more (n=417), Sample Size = 3,163</a:t>
            </a:r>
            <a:endParaRPr lang="en-GB" sz="800" dirty="0"/>
          </a:p>
        </p:txBody>
      </p:sp>
    </p:spTree>
    <p:extLst>
      <p:ext uri="{BB962C8B-B14F-4D97-AF65-F5344CB8AC3E}">
        <p14:creationId xmlns:p14="http://schemas.microsoft.com/office/powerpoint/2010/main" val="230813496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306F7D-62DC-4757-8E7B-6D6A26747C44}"/>
              </a:ext>
            </a:extLst>
          </p:cNvPr>
          <p:cNvSpPr/>
          <p:nvPr/>
        </p:nvSpPr>
        <p:spPr>
          <a:xfrm>
            <a:off x="335360" y="1508787"/>
            <a:ext cx="929785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p>
        </p:txBody>
      </p:sp>
      <p:sp>
        <p:nvSpPr>
          <p:cNvPr id="7" name="Slide Number Placeholder 6">
            <a:extLst>
              <a:ext uri="{FF2B5EF4-FFF2-40B4-BE49-F238E27FC236}">
                <a16:creationId xmlns:a16="http://schemas.microsoft.com/office/drawing/2014/main" id="{ADDBDBA3-6B64-4358-8BE9-1232C1EC8FD9}"/>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sp>
        <p:nvSpPr>
          <p:cNvPr id="6" name="Title 1">
            <a:extLst>
              <a:ext uri="{FF2B5EF4-FFF2-40B4-BE49-F238E27FC236}">
                <a16:creationId xmlns:a16="http://schemas.microsoft.com/office/drawing/2014/main" id="{C31DB819-5624-4E6A-97F9-BA58332A62CC}"/>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Perhaps through a combination of the provision of a 2% increase option and the economic impact of Covid-19, there has been a slight reduction, relative to 2019, in the average additional amount that residents are prepared to pay.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graphicFrame>
        <p:nvGraphicFramePr>
          <p:cNvPr id="10" name="Chart 9">
            <a:extLst>
              <a:ext uri="{FF2B5EF4-FFF2-40B4-BE49-F238E27FC236}">
                <a16:creationId xmlns:a16="http://schemas.microsoft.com/office/drawing/2014/main" id="{1886AAD3-CD3F-4F86-AA2A-5815CE40AD6B}"/>
              </a:ext>
            </a:extLst>
          </p:cNvPr>
          <p:cNvGraphicFramePr>
            <a:graphicFrameLocks/>
          </p:cNvGraphicFramePr>
          <p:nvPr>
            <p:extLst>
              <p:ext uri="{D42A27DB-BD31-4B8C-83A1-F6EECF244321}">
                <p14:modId xmlns:p14="http://schemas.microsoft.com/office/powerpoint/2010/main" val="4236486768"/>
              </p:ext>
            </p:extLst>
          </p:nvPr>
        </p:nvGraphicFramePr>
        <p:xfrm>
          <a:off x="659565" y="2093562"/>
          <a:ext cx="8973645" cy="448685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4BD8830-1B2C-40AF-909F-C26A30AD3CC4}"/>
              </a:ext>
            </a:extLst>
          </p:cNvPr>
          <p:cNvSpPr txBox="1"/>
          <p:nvPr/>
        </p:nvSpPr>
        <p:spPr>
          <a:xfrm>
            <a:off x="10025743" y="4302579"/>
            <a:ext cx="2166257" cy="553998"/>
          </a:xfrm>
          <a:prstGeom prst="rect">
            <a:avLst/>
          </a:prstGeom>
          <a:solidFill>
            <a:srgbClr val="FFC000"/>
          </a:solidFill>
        </p:spPr>
        <p:txBody>
          <a:bodyPr wrap="square" rtlCol="0">
            <a:spAutoFit/>
          </a:bodyPr>
          <a:lstStyle/>
          <a:p>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NB Care Band H is a very small base and consequently more volatile.</a:t>
            </a:r>
          </a:p>
        </p:txBody>
      </p:sp>
    </p:spTree>
    <p:extLst>
      <p:ext uri="{BB962C8B-B14F-4D97-AF65-F5344CB8AC3E}">
        <p14:creationId xmlns:p14="http://schemas.microsoft.com/office/powerpoint/2010/main" val="6872445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C90C4-AC0E-429B-9391-862EB7C4D5F8}"/>
              </a:ext>
            </a:extLst>
          </p:cNvPr>
          <p:cNvSpPr/>
          <p:nvPr/>
        </p:nvSpPr>
        <p:spPr>
          <a:xfrm>
            <a:off x="335363" y="1276351"/>
            <a:ext cx="937432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p>
        </p:txBody>
      </p:sp>
      <p:sp>
        <p:nvSpPr>
          <p:cNvPr id="7" name="Slide Number Placeholder 6">
            <a:extLst>
              <a:ext uri="{FF2B5EF4-FFF2-40B4-BE49-F238E27FC236}">
                <a16:creationId xmlns:a16="http://schemas.microsoft.com/office/drawing/2014/main" id="{41707C15-A732-42E3-BF62-E344370CDB26}"/>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graphicFrame>
        <p:nvGraphicFramePr>
          <p:cNvPr id="11" name="Chart 10">
            <a:extLst>
              <a:ext uri="{FF2B5EF4-FFF2-40B4-BE49-F238E27FC236}">
                <a16:creationId xmlns:a16="http://schemas.microsoft.com/office/drawing/2014/main" id="{79FAC59B-DB8B-424E-8D3E-01F527A5429B}"/>
              </a:ext>
            </a:extLst>
          </p:cNvPr>
          <p:cNvGraphicFramePr>
            <a:graphicFrameLocks/>
          </p:cNvGraphicFramePr>
          <p:nvPr>
            <p:extLst>
              <p:ext uri="{D42A27DB-BD31-4B8C-83A1-F6EECF244321}">
                <p14:modId xmlns:p14="http://schemas.microsoft.com/office/powerpoint/2010/main" val="3791731166"/>
              </p:ext>
            </p:extLst>
          </p:nvPr>
        </p:nvGraphicFramePr>
        <p:xfrm>
          <a:off x="539647" y="1967593"/>
          <a:ext cx="9039068" cy="461308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1540235F-F2C9-4BBC-8725-CF474EAB48D0}"/>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If those that were </a:t>
            </a:r>
            <a:r>
              <a:rPr lang="en-GB" sz="2400" b="1" dirty="0">
                <a:solidFill>
                  <a:srgbClr val="0B3B6C"/>
                </a:solidFill>
              </a:rPr>
              <a:t>not</a:t>
            </a:r>
            <a:r>
              <a:rPr lang="en-GB" sz="2400" dirty="0">
                <a:solidFill>
                  <a:srgbClr val="0B3B6C"/>
                </a:solidFill>
              </a:rPr>
              <a:t> prepared to pay any more are included in the calculation of the average incremental amount, then the mean amounts are very similar to those in 2019, up to Band F.</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97CC4AC-5886-40D2-AA69-1D386ACE2010}"/>
              </a:ext>
            </a:extLst>
          </p:cNvPr>
          <p:cNvSpPr txBox="1"/>
          <p:nvPr/>
        </p:nvSpPr>
        <p:spPr>
          <a:xfrm>
            <a:off x="10025743" y="4302579"/>
            <a:ext cx="2166257" cy="553998"/>
          </a:xfrm>
          <a:prstGeom prst="rect">
            <a:avLst/>
          </a:prstGeom>
          <a:solidFill>
            <a:srgbClr val="FFC000"/>
          </a:solidFill>
        </p:spPr>
        <p:txBody>
          <a:bodyPr wrap="square" rtlCol="0">
            <a:spAutoFit/>
          </a:bodyPr>
          <a:lstStyle/>
          <a:p>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NB Care Band H is a very small base and consequently more volatile.</a:t>
            </a:r>
          </a:p>
        </p:txBody>
      </p:sp>
    </p:spTree>
    <p:extLst>
      <p:ext uri="{BB962C8B-B14F-4D97-AF65-F5344CB8AC3E}">
        <p14:creationId xmlns:p14="http://schemas.microsoft.com/office/powerpoint/2010/main" val="236715167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8B6CCC-5E37-4AD0-909B-7EAA058E7F3C}"/>
              </a:ext>
            </a:extLst>
          </p:cNvPr>
          <p:cNvSpPr/>
          <p:nvPr/>
        </p:nvSpPr>
        <p:spPr>
          <a:xfrm>
            <a:off x="335361" y="1508787"/>
            <a:ext cx="931303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19E80DB8-0C15-47C1-9BE6-EA49BCA72DD9}"/>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graphicFrame>
        <p:nvGraphicFramePr>
          <p:cNvPr id="4" name="Chart 3">
            <a:extLst>
              <a:ext uri="{FF2B5EF4-FFF2-40B4-BE49-F238E27FC236}">
                <a16:creationId xmlns:a16="http://schemas.microsoft.com/office/drawing/2014/main" id="{16561C73-D5A7-4632-B2C9-60FF02051A84}"/>
              </a:ext>
            </a:extLst>
          </p:cNvPr>
          <p:cNvGraphicFramePr>
            <a:graphicFrameLocks/>
          </p:cNvGraphicFramePr>
          <p:nvPr>
            <p:extLst>
              <p:ext uri="{D42A27DB-BD31-4B8C-83A1-F6EECF244321}">
                <p14:modId xmlns:p14="http://schemas.microsoft.com/office/powerpoint/2010/main" val="2972240801"/>
              </p:ext>
            </p:extLst>
          </p:nvPr>
        </p:nvGraphicFramePr>
        <p:xfrm>
          <a:off x="335361" y="2029097"/>
          <a:ext cx="9313035" cy="403265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A14D5A5C-FA9A-406D-8014-93F1CF3D5CF9}"/>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Amongst those residents selecting an increase, the average level chosen is 15% across all of the Bands, with the exception of H which averages out at 16%.</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537026AA-7AEA-478B-9823-13D43F147D88}"/>
              </a:ext>
            </a:extLst>
          </p:cNvPr>
          <p:cNvSpPr txBox="1"/>
          <p:nvPr/>
        </p:nvSpPr>
        <p:spPr>
          <a:xfrm>
            <a:off x="10025743" y="4302579"/>
            <a:ext cx="2166257" cy="553998"/>
          </a:xfrm>
          <a:prstGeom prst="rect">
            <a:avLst/>
          </a:prstGeom>
          <a:solidFill>
            <a:srgbClr val="FFC000"/>
          </a:solidFill>
        </p:spPr>
        <p:txBody>
          <a:bodyPr wrap="square" rtlCol="0">
            <a:spAutoFit/>
          </a:bodyPr>
          <a:lstStyle/>
          <a:p>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NB Care Band H is a very small base and consequently more volatile.</a:t>
            </a:r>
          </a:p>
        </p:txBody>
      </p:sp>
    </p:spTree>
    <p:extLst>
      <p:ext uri="{BB962C8B-B14F-4D97-AF65-F5344CB8AC3E}">
        <p14:creationId xmlns:p14="http://schemas.microsoft.com/office/powerpoint/2010/main" val="284843286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8AB33A-CECE-461E-BD17-A8CFFE072C9B}"/>
              </a:ext>
            </a:extLst>
          </p:cNvPr>
          <p:cNvSpPr/>
          <p:nvPr/>
        </p:nvSpPr>
        <p:spPr>
          <a:xfrm>
            <a:off x="335360" y="1390938"/>
            <a:ext cx="931303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DFDB32E9-1E46-4D2A-A0A0-6E8B96278314}"/>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graphicFrame>
        <p:nvGraphicFramePr>
          <p:cNvPr id="7" name="Chart 6">
            <a:extLst>
              <a:ext uri="{FF2B5EF4-FFF2-40B4-BE49-F238E27FC236}">
                <a16:creationId xmlns:a16="http://schemas.microsoft.com/office/drawing/2014/main" id="{8C2838E2-D58E-43D2-8263-3D1C5942C12D}"/>
              </a:ext>
            </a:extLst>
          </p:cNvPr>
          <p:cNvGraphicFramePr>
            <a:graphicFrameLocks/>
          </p:cNvGraphicFramePr>
          <p:nvPr>
            <p:extLst>
              <p:ext uri="{D42A27DB-BD31-4B8C-83A1-F6EECF244321}">
                <p14:modId xmlns:p14="http://schemas.microsoft.com/office/powerpoint/2010/main" val="1644821798"/>
              </p:ext>
            </p:extLst>
          </p:nvPr>
        </p:nvGraphicFramePr>
        <p:xfrm>
          <a:off x="335360" y="1959430"/>
          <a:ext cx="9313036" cy="458520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8A9EACAB-D602-4ED2-ABDE-272D87A91AFC}"/>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When those </a:t>
            </a:r>
            <a:r>
              <a:rPr lang="en-GB" sz="2400" b="1" dirty="0">
                <a:solidFill>
                  <a:srgbClr val="0B3B6C"/>
                </a:solidFill>
              </a:rPr>
              <a:t>not</a:t>
            </a:r>
            <a:r>
              <a:rPr lang="en-GB" sz="2400" dirty="0">
                <a:solidFill>
                  <a:srgbClr val="0B3B6C"/>
                </a:solidFill>
              </a:rPr>
              <a:t> prepared to pay any more are included, the average % increase across the vast majority of the Council Tax Bands is 13%, falling to 12% in Band A and dropping to 10% in Band H.</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BE9B7C84-F10E-495B-AE67-7F798AC874C0}"/>
              </a:ext>
            </a:extLst>
          </p:cNvPr>
          <p:cNvSpPr txBox="1"/>
          <p:nvPr/>
        </p:nvSpPr>
        <p:spPr>
          <a:xfrm>
            <a:off x="10025743" y="4302579"/>
            <a:ext cx="2166257" cy="553998"/>
          </a:xfrm>
          <a:prstGeom prst="rect">
            <a:avLst/>
          </a:prstGeom>
          <a:solidFill>
            <a:srgbClr val="FFC000"/>
          </a:solidFill>
        </p:spPr>
        <p:txBody>
          <a:bodyPr wrap="square" rtlCol="0">
            <a:spAutoFit/>
          </a:bodyPr>
          <a:lstStyle/>
          <a:p>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NB Care Band H is a very small base and consequently more volatile.</a:t>
            </a:r>
          </a:p>
        </p:txBody>
      </p:sp>
    </p:spTree>
    <p:extLst>
      <p:ext uri="{BB962C8B-B14F-4D97-AF65-F5344CB8AC3E}">
        <p14:creationId xmlns:p14="http://schemas.microsoft.com/office/powerpoint/2010/main" val="266543548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a5e739ab-e555-42de-b5e9-ac8500bd60e8"/>
          <p:cNvSpPr>
            <a:spLocks noChangeArrowheads="1"/>
          </p:cNvSpPr>
          <p:nvPr/>
        </p:nvSpPr>
        <p:spPr>
          <a:xfrm>
            <a:off x="1320532" y="1361572"/>
            <a:ext cx="8052068" cy="307777"/>
          </a:xfrm>
          <a:prstGeom prst="rect">
            <a:avLst/>
          </a:prstGeom>
          <a:noFill/>
          <a:ln w="9525">
            <a:noFill/>
            <a:miter lim="800000"/>
          </a:ln>
        </p:spPr>
        <p:txBody>
          <a:bodyPr wrap="square">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2020 by Overall Precept Percentages </a:t>
            </a:r>
            <a:r>
              <a:rPr lang="en-US" sz="1400" b="1" dirty="0">
                <a:solidFill>
                  <a:prstClr val="black"/>
                </a:solidFill>
                <a:latin typeface="Tahoma"/>
                <a:cs typeface="Arial" pitchFamily="34" charset="0"/>
              </a:rPr>
              <a:t>by</a:t>
            </a:r>
            <a:r>
              <a:rPr kumimoji="0" lang="en-US" sz="1400" b="1" i="0" u="none" strike="noStrike" kern="1200" cap="none" spc="0" normalizeH="0" baseline="0" noProof="0" dirty="0">
                <a:ln>
                  <a:noFill/>
                </a:ln>
                <a:solidFill>
                  <a:prstClr val="black"/>
                </a:solidFill>
                <a:effectLst/>
                <a:uLnTx/>
                <a:uFillTx/>
                <a:latin typeface="Tahoma"/>
                <a:cs typeface="Arial" pitchFamily="34" charset="0"/>
              </a:rPr>
              <a:t> Council Tax Band excluding exempt, </a:t>
            </a:r>
            <a:r>
              <a:rPr kumimoji="0" lang="en-US" sz="1400" b="1" i="0" u="none" strike="noStrike" kern="1200" cap="none" spc="0" normalizeH="0" baseline="0" noProof="0" dirty="0" err="1">
                <a:ln>
                  <a:noFill/>
                </a:ln>
                <a:solidFill>
                  <a:prstClr val="black"/>
                </a:solidFill>
                <a:effectLst/>
                <a:uLnTx/>
                <a:uFillTx/>
                <a:latin typeface="Tahoma"/>
                <a:cs typeface="Arial" pitchFamily="34" charset="0"/>
              </a:rPr>
              <a:t>etc</a:t>
            </a:r>
            <a:endParaRPr kumimoji="0" lang="en-US" sz="1400" b="1" i="0" u="none" strike="noStrike" kern="1200" cap="none" spc="0" normalizeH="0" baseline="0" noProof="0" dirty="0">
              <a:ln>
                <a:noFill/>
              </a:ln>
              <a:solidFill>
                <a:prstClr val="black"/>
              </a:solidFill>
              <a:effectLst/>
              <a:uLnTx/>
              <a:uFillTx/>
              <a:latin typeface="Tahoma"/>
              <a:cs typeface="Arial" pitchFamily="34" charset="0"/>
            </a:endParaRPr>
          </a:p>
        </p:txBody>
      </p:sp>
      <p:graphicFrame>
        <p:nvGraphicFramePr>
          <p:cNvPr id="4" name="ChartObject" descr="a5e739ab-e555-42de-b5e9-ac8500bd60e8"/>
          <p:cNvGraphicFramePr/>
          <p:nvPr>
            <p:extLst>
              <p:ext uri="{D42A27DB-BD31-4B8C-83A1-F6EECF244321}">
                <p14:modId xmlns:p14="http://schemas.microsoft.com/office/powerpoint/2010/main" val="32771524"/>
              </p:ext>
            </p:extLst>
          </p:nvPr>
        </p:nvGraphicFramePr>
        <p:xfrm>
          <a:off x="335361" y="1623447"/>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a5e739ab-e555-42de-b5e9-ac8500bd60e8"/>
          <p:cNvSpPr>
            <a:spLocks noChangeArrowheads="1"/>
          </p:cNvSpPr>
          <p:nvPr/>
        </p:nvSpPr>
        <p:spPr>
          <a:xfrm>
            <a:off x="335361" y="5850096"/>
            <a:ext cx="9289356" cy="749179"/>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2020/Band A (approx. £1,100 per year) (n=532), 2020/Band B (approx. £1,300 per year) (n=539), 2020/Band C (approx. £1,480 per year) (n=701), 2020/Band D (approx. £1,650 per year) (n=652), 2020/Band E (approx. £2,000 per year) (n=330), 2020/Band F (approx. £2,380 per year ) (n=140), 2020/Band G (approx. £2,750 per year) (n=54), 2020/Band H (approx. £3,300 per year) (n=11), Sample Size = 2,959</a:t>
            </a:r>
            <a:b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*Care very low base.</a:t>
            </a:r>
          </a:p>
        </p:txBody>
      </p:sp>
      <p:sp>
        <p:nvSpPr>
          <p:cNvPr id="6" name="Title 1">
            <a:extLst>
              <a:ext uri="{FF2B5EF4-FFF2-40B4-BE49-F238E27FC236}">
                <a16:creationId xmlns:a16="http://schemas.microsoft.com/office/drawing/2014/main" id="{92491868-F047-44F7-831F-AE07FADD4432}"/>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A 20% increase is the most widely selected option in each of the Council Tax Bands, with the exception of Band F, where 15% is favoured by 38% of participants.</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E1F29CBF-4701-47F2-9960-F4F6CD07EBCA}"/>
              </a:ext>
            </a:extLst>
          </p:cNvPr>
          <p:cNvSpPr txBox="1"/>
          <p:nvPr/>
        </p:nvSpPr>
        <p:spPr>
          <a:xfrm>
            <a:off x="10042634" y="2868598"/>
            <a:ext cx="2149366" cy="1815882"/>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Residents in Band D properties show the most widespread support for a 20% increase, with 41%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of them favouring this option.</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577945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bf1f4066-f6d2-459b-b021-ac8500bf82a6"/>
          <p:cNvGraphicFramePr/>
          <p:nvPr>
            <p:extLst>
              <p:ext uri="{D42A27DB-BD31-4B8C-83A1-F6EECF244321}">
                <p14:modId xmlns:p14="http://schemas.microsoft.com/office/powerpoint/2010/main" val="2914223556"/>
              </p:ext>
            </p:extLst>
          </p:nvPr>
        </p:nvGraphicFramePr>
        <p:xfrm>
          <a:off x="335362" y="1984150"/>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bf1f4066-f6d2-459b-b021-ac8500bf82a6"/>
          <p:cNvSpPr>
            <a:spLocks noChangeArrowheads="1"/>
          </p:cNvSpPr>
          <p:nvPr/>
        </p:nvSpPr>
        <p:spPr>
          <a:xfrm>
            <a:off x="300525" y="6290334"/>
            <a:ext cx="9434682" cy="420756"/>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2020/Boston Borough (n=219), 2020/East Lindsey (n=650), 2020/Lincoln City (n=307), 2020/North Kesteven (n=596), 2020/South Holland (n=330), 2020/South Kesteven (n=509), 2020/West Lindsey (n=510), Sample Size = 3,121</a:t>
            </a:r>
          </a:p>
        </p:txBody>
      </p:sp>
      <p:sp>
        <p:nvSpPr>
          <p:cNvPr id="6" name="Rectangle 5">
            <a:extLst>
              <a:ext uri="{FF2B5EF4-FFF2-40B4-BE49-F238E27FC236}">
                <a16:creationId xmlns:a16="http://schemas.microsoft.com/office/drawing/2014/main" id="{1E0CBE55-29C9-4D2D-8DF2-6AA596F304D2}"/>
              </a:ext>
            </a:extLst>
          </p:cNvPr>
          <p:cNvSpPr/>
          <p:nvPr/>
        </p:nvSpPr>
        <p:spPr>
          <a:xfrm>
            <a:off x="1006482" y="1333689"/>
            <a:ext cx="8365988"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 policing and crime prevention across LINCOLNSHIRE.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9127FED0-0951-4541-A845-470252271EE3}"/>
              </a:ext>
            </a:extLst>
          </p:cNvPr>
          <p:cNvSpPr txBox="1">
            <a:spLocks/>
          </p:cNvSpPr>
          <p:nvPr/>
        </p:nvSpPr>
        <p:spPr>
          <a:xfrm>
            <a:off x="300524" y="44334"/>
            <a:ext cx="9899766"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One third or more of residents in each Local Authority indicate that they are prepared to pay 20% more per week, with this scale of increase being most widely selected by residents of Lincoln City (40%).</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8138885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d651b4ea-75db-402b-8a33-ac8500c1f6cb"/>
          <p:cNvGraphicFramePr/>
          <p:nvPr>
            <p:extLst>
              <p:ext uri="{D42A27DB-BD31-4B8C-83A1-F6EECF244321}">
                <p14:modId xmlns:p14="http://schemas.microsoft.com/office/powerpoint/2010/main" val="2227316421"/>
              </p:ext>
            </p:extLst>
          </p:nvPr>
        </p:nvGraphicFramePr>
        <p:xfrm>
          <a:off x="335361" y="1978572"/>
          <a:ext cx="9289356" cy="44035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651b4ea-75db-402b-8a33-ac8500c1f6cb"/>
          <p:cNvSpPr>
            <a:spLocks noChangeArrowheads="1"/>
          </p:cNvSpPr>
          <p:nvPr/>
        </p:nvSpPr>
        <p:spPr>
          <a:xfrm>
            <a:off x="335361" y="6290334"/>
            <a:ext cx="9313035" cy="256545"/>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2020/16 to 34 (n=128), 2020/35 to 49 (n=436), 2020/50 to 64 (n=1,100), 2020/65+ (n=1,434), Sample Size = 3,098</a:t>
            </a:r>
          </a:p>
        </p:txBody>
      </p:sp>
      <p:sp>
        <p:nvSpPr>
          <p:cNvPr id="6" name="Rectangle 5">
            <a:extLst>
              <a:ext uri="{FF2B5EF4-FFF2-40B4-BE49-F238E27FC236}">
                <a16:creationId xmlns:a16="http://schemas.microsoft.com/office/drawing/2014/main" id="{F6BDFF06-EED1-419A-9810-B7A72C68BFEE}"/>
              </a:ext>
            </a:extLst>
          </p:cNvPr>
          <p:cNvSpPr/>
          <p:nvPr/>
        </p:nvSpPr>
        <p:spPr>
          <a:xfrm>
            <a:off x="444539" y="1299997"/>
            <a:ext cx="931303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B5A83849-9576-49AD-A7A0-902384A0259D}"/>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Nearly a quarter (24%) of 16-34 year-olds are resistant to any increase but a rise of 20% is still the option most widely selected (34%) amongst this younger demographic too.</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9ABB9896-6F1A-4296-AA2B-8E5DFABAE16D}"/>
              </a:ext>
            </a:extLst>
          </p:cNvPr>
          <p:cNvSpPr txBox="1"/>
          <p:nvPr/>
        </p:nvSpPr>
        <p:spPr>
          <a:xfrm>
            <a:off x="10042634" y="2521756"/>
            <a:ext cx="2149366" cy="3046988"/>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This finding suggests that any strong resistance to an increase amongst younger residents is more likely to be about the principle that the precept is increasing at all, rather than the precise scale of the increase.</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29071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e52afa70-c263-448c-a640-ac8500c27312"/>
          <p:cNvGraphicFramePr/>
          <p:nvPr>
            <p:extLst>
              <p:ext uri="{D42A27DB-BD31-4B8C-83A1-F6EECF244321}">
                <p14:modId xmlns:p14="http://schemas.microsoft.com/office/powerpoint/2010/main" val="850628067"/>
              </p:ext>
            </p:extLst>
          </p:nvPr>
        </p:nvGraphicFramePr>
        <p:xfrm>
          <a:off x="347529" y="1984150"/>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e52afa70-c263-448c-a640-ac8500c27312"/>
          <p:cNvSpPr>
            <a:spLocks noChangeArrowheads="1"/>
          </p:cNvSpPr>
          <p:nvPr/>
        </p:nvSpPr>
        <p:spPr>
          <a:xfrm>
            <a:off x="335361" y="6290334"/>
            <a:ext cx="7311391" cy="256545"/>
          </a:xfrm>
          <a:prstGeom prst="rect">
            <a:avLst/>
          </a:prstGeom>
          <a:noFill/>
          <a:ln w="9525">
            <a:noFill/>
            <a:miter lim="800000"/>
          </a:ln>
        </p:spPr>
        <p:txBody>
          <a:bodyPr>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2020/Female (n=1,388), 2020/Male (n=1,675), Sample Size = 3,063</a:t>
            </a:r>
          </a:p>
        </p:txBody>
      </p:sp>
      <p:sp>
        <p:nvSpPr>
          <p:cNvPr id="6" name="Rectangle 5">
            <a:extLst>
              <a:ext uri="{FF2B5EF4-FFF2-40B4-BE49-F238E27FC236}">
                <a16:creationId xmlns:a16="http://schemas.microsoft.com/office/drawing/2014/main" id="{2EEC8159-7F98-483F-A938-A91DD7F36F98}"/>
              </a:ext>
            </a:extLst>
          </p:cNvPr>
          <p:cNvSpPr/>
          <p:nvPr/>
        </p:nvSpPr>
        <p:spPr>
          <a:xfrm>
            <a:off x="588554" y="1312106"/>
            <a:ext cx="931303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B9F186C6-4840-47E2-86BA-51E4C6729212}"/>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More males (15%) are resistant to any increase than is the case amongst females (10%). Aside from this, their preparedness to pay more per week is very similar for each different level </a:t>
            </a:r>
            <a:r>
              <a:rPr lang="en-GB" sz="2400" dirty="0">
                <a:solidFill>
                  <a:srgbClr val="0B3B6C"/>
                </a:solidFill>
              </a:rPr>
              <a:t>of increase.</a:t>
            </a:r>
            <a:r>
              <a:rPr kumimoji="0" lang="en-GB" sz="2400" b="0" i="0" u="sng"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1805996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
          <p:cNvSpPr>
            <a:spLocks noChangeArrowheads="1"/>
          </p:cNvSpPr>
          <p:nvPr/>
        </p:nvSpPr>
        <p:spPr>
          <a:xfrm>
            <a:off x="1445361" y="2007358"/>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Survey Year Groups by Overall Precept Percentages, SEG Groups</a:t>
            </a:r>
          </a:p>
        </p:txBody>
      </p:sp>
      <p:graphicFrame>
        <p:nvGraphicFramePr>
          <p:cNvPr id="4" name="ChartObject" descr="MarketSight_Chart"/>
          <p:cNvGraphicFramePr/>
          <p:nvPr>
            <p:extLst>
              <p:ext uri="{D42A27DB-BD31-4B8C-83A1-F6EECF244321}">
                <p14:modId xmlns:p14="http://schemas.microsoft.com/office/powerpoint/2010/main" val="2732327633"/>
              </p:ext>
            </p:extLst>
          </p:nvPr>
        </p:nvGraphicFramePr>
        <p:xfrm>
          <a:off x="312519" y="2025869"/>
          <a:ext cx="9379332" cy="43824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312519" y="6408271"/>
            <a:ext cx="7311391" cy="256545"/>
          </a:xfrm>
          <a:prstGeom prst="rect">
            <a:avLst/>
          </a:prstGeom>
          <a:noFill/>
          <a:ln w="9525">
            <a:noFill/>
            <a:miter lim="800000"/>
          </a:ln>
        </p:spPr>
        <p:txBody>
          <a:bodyPr>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2020/ABC1 (n=2,468), 2020/C2DE (n=645), 2020/Student (n=7), Sample Size = 3,120 *Care very low base.</a:t>
            </a:r>
          </a:p>
        </p:txBody>
      </p:sp>
      <p:sp>
        <p:nvSpPr>
          <p:cNvPr id="6" name="Rectangle 5">
            <a:extLst>
              <a:ext uri="{FF2B5EF4-FFF2-40B4-BE49-F238E27FC236}">
                <a16:creationId xmlns:a16="http://schemas.microsoft.com/office/drawing/2014/main" id="{2119BFBC-12D4-4518-A205-6614D3D3FC82}"/>
              </a:ext>
            </a:extLst>
          </p:cNvPr>
          <p:cNvSpPr/>
          <p:nvPr/>
        </p:nvSpPr>
        <p:spPr>
          <a:xfrm>
            <a:off x="300525" y="1422582"/>
            <a:ext cx="9313035" cy="73866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E1AFFD64-7DC9-4DBF-A82C-9B9713B7F1EE}"/>
              </a:ext>
            </a:extLst>
          </p:cNvPr>
          <p:cNvSpPr txBox="1">
            <a:spLocks/>
          </p:cNvSpPr>
          <p:nvPr/>
        </p:nvSpPr>
        <p:spPr>
          <a:xfrm>
            <a:off x="300525" y="44334"/>
            <a:ext cx="981305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Lack of preparedness to pay any more is higher amongst the C2DE socio-economic group (18%) when compared with ABC1 residents (12%), nonetheless 31% of them are still prepared to pay 20% more. </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042541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E94E1D-F6B4-4AD8-9683-F463141613EB}"/>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Background &amp; methodology</a:t>
            </a:r>
          </a:p>
        </p:txBody>
      </p:sp>
      <p:sp>
        <p:nvSpPr>
          <p:cNvPr id="2" name="Slide Number Placeholder 1">
            <a:extLst>
              <a:ext uri="{FF2B5EF4-FFF2-40B4-BE49-F238E27FC236}">
                <a16:creationId xmlns:a16="http://schemas.microsoft.com/office/drawing/2014/main" id="{FCEAB2F8-556B-44EE-83FD-D72C8AEC6A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spTree>
    <p:extLst>
      <p:ext uri="{BB962C8B-B14F-4D97-AF65-F5344CB8AC3E}">
        <p14:creationId xmlns:p14="http://schemas.microsoft.com/office/powerpoint/2010/main" val="404531954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
          <p:cNvSpPr>
            <a:spLocks noChangeArrowheads="1"/>
          </p:cNvSpPr>
          <p:nvPr/>
        </p:nvSpPr>
        <p:spPr>
          <a:xfrm>
            <a:off x="1445361" y="1835373"/>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Survey Year Groups by Overall Precept Percentages, Fear of Crime Groups</a:t>
            </a:r>
          </a:p>
        </p:txBody>
      </p:sp>
      <p:graphicFrame>
        <p:nvGraphicFramePr>
          <p:cNvPr id="4" name="ChartObject" descr="MarketSight_Chart"/>
          <p:cNvGraphicFramePr/>
          <p:nvPr>
            <p:extLst>
              <p:ext uri="{D42A27DB-BD31-4B8C-83A1-F6EECF244321}">
                <p14:modId xmlns:p14="http://schemas.microsoft.com/office/powerpoint/2010/main" val="1836338294"/>
              </p:ext>
            </p:extLst>
          </p:nvPr>
        </p:nvGraphicFramePr>
        <p:xfrm>
          <a:off x="335361" y="2143150"/>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335361" y="6324602"/>
            <a:ext cx="7311391" cy="256545"/>
          </a:xfrm>
          <a:prstGeom prst="rect">
            <a:avLst/>
          </a:prstGeom>
          <a:noFill/>
          <a:ln w="9525">
            <a:noFill/>
            <a:miter lim="800000"/>
          </a:ln>
        </p:spPr>
        <p:txBody>
          <a:bodyPr>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2020/Not Fearful (n=1,585), 2020/Anxious (n=1,318), 2020/Fearful (n=260), Sample Size = 3,163</a:t>
            </a:r>
          </a:p>
        </p:txBody>
      </p:sp>
      <p:sp>
        <p:nvSpPr>
          <p:cNvPr id="6" name="Rectangle 5">
            <a:extLst>
              <a:ext uri="{FF2B5EF4-FFF2-40B4-BE49-F238E27FC236}">
                <a16:creationId xmlns:a16="http://schemas.microsoft.com/office/drawing/2014/main" id="{FA66AFE0-7B27-4602-8DA0-667F5EC5E70D}"/>
              </a:ext>
            </a:extLst>
          </p:cNvPr>
          <p:cNvSpPr/>
          <p:nvPr/>
        </p:nvSpPr>
        <p:spPr>
          <a:xfrm>
            <a:off x="588554" y="1313056"/>
            <a:ext cx="9313035" cy="73866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to fund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and crime prevention across LINCOLNSHIRE. </a:t>
            </a: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D51C2CD4-D057-42F7-B424-6F95712FEE52}"/>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Having a pronounced ‘Fear of crime’ does </a:t>
            </a:r>
            <a:r>
              <a:rPr lang="en-GB" sz="2400" b="1" dirty="0">
                <a:solidFill>
                  <a:srgbClr val="0B3B6C"/>
                </a:solidFill>
              </a:rPr>
              <a:t>not</a:t>
            </a:r>
            <a:r>
              <a:rPr lang="en-GB" sz="2400" dirty="0">
                <a:solidFill>
                  <a:srgbClr val="0B3B6C"/>
                </a:solidFill>
              </a:rPr>
              <a:t> correlate with a greater propensity to support an increase in funding for the police and crime prevention, indeed the opposite is true.</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4E310568-37D7-4E24-9BDD-9902B14C5BAE}"/>
              </a:ext>
            </a:extLst>
          </p:cNvPr>
          <p:cNvSpPr txBox="1"/>
          <p:nvPr/>
        </p:nvSpPr>
        <p:spPr>
          <a:xfrm>
            <a:off x="10042634" y="2245860"/>
            <a:ext cx="2149366" cy="3293209"/>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Nearly a quarter of ‘Fearful’ residents (24%) are </a:t>
            </a:r>
            <a:r>
              <a:rPr lang="en-GB" sz="1600" b="1" kern="0" dirty="0">
                <a:solidFill>
                  <a:prstClr val="white"/>
                </a:solidFill>
                <a:latin typeface="Tahoma" panose="020B0604030504040204" pitchFamily="34" charset="0"/>
                <a:ea typeface="Tahoma" panose="020B0604030504040204" pitchFamily="34" charset="0"/>
                <a:cs typeface="Tahoma" panose="020B0604030504040204" pitchFamily="34" charset="0"/>
              </a:rPr>
              <a:t>not</a:t>
            </a: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 prepared to pay</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 any more.</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This finding merits further investigation but could be the result of some fearful residents feeling that the police have failed them in some way.</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36584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DB3999D-2287-4013-A221-D2BF9FE36E41}"/>
              </a:ext>
            </a:extLst>
          </p:cNvPr>
          <p:cNvGraphicFramePr>
            <a:graphicFrameLocks/>
          </p:cNvGraphicFramePr>
          <p:nvPr>
            <p:extLst>
              <p:ext uri="{D42A27DB-BD31-4B8C-83A1-F6EECF244321}">
                <p14:modId xmlns:p14="http://schemas.microsoft.com/office/powerpoint/2010/main" val="3930868699"/>
              </p:ext>
            </p:extLst>
          </p:nvPr>
        </p:nvGraphicFramePr>
        <p:xfrm>
          <a:off x="284812" y="1394085"/>
          <a:ext cx="9481925" cy="53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A3D822F-F751-4001-9E01-7C6621446317}"/>
              </a:ext>
            </a:extLst>
          </p:cNvPr>
          <p:cNvSpPr/>
          <p:nvPr/>
        </p:nvSpPr>
        <p:spPr>
          <a:xfrm>
            <a:off x="588554" y="1386694"/>
            <a:ext cx="931303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5C5AE584-35B6-4797-BE1B-25BF82389487}"/>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In 2020, resistance to any increase is less widespread (13%) than in any previous year, but support for the highest level of increase has also dropped (back to the level it was at in 2017 of 35%).</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25BE5147-BA61-40A0-B881-1DA5D1FD8680}"/>
              </a:ext>
            </a:extLst>
          </p:cNvPr>
          <p:cNvSpPr txBox="1"/>
          <p:nvPr/>
        </p:nvSpPr>
        <p:spPr>
          <a:xfrm>
            <a:off x="10050517" y="2207172"/>
            <a:ext cx="2141483" cy="3323987"/>
          </a:xfrm>
          <a:prstGeom prst="rect">
            <a:avLst/>
          </a:prstGeom>
          <a:solidFill>
            <a:srgbClr val="FFC000"/>
          </a:solid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NB The addition of the 2% increase level in 2020 is likely to have drawn the levels of endorsement for 5% down and may have encouraged a slight general drift to a lower level of increase, particularly the 10% more option. Conversely, it may have contributed to the reduction in resistance to any increase at all. </a:t>
            </a:r>
          </a:p>
        </p:txBody>
      </p:sp>
    </p:spTree>
    <p:extLst>
      <p:ext uri="{BB962C8B-B14F-4D97-AF65-F5344CB8AC3E}">
        <p14:creationId xmlns:p14="http://schemas.microsoft.com/office/powerpoint/2010/main" val="8647331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DB3999D-2287-4013-A221-D2BF9FE36E41}"/>
              </a:ext>
            </a:extLst>
          </p:cNvPr>
          <p:cNvGraphicFramePr>
            <a:graphicFrameLocks noGrp="1"/>
          </p:cNvGraphicFramePr>
          <p:nvPr>
            <p:ph/>
            <p:extLst>
              <p:ext uri="{D42A27DB-BD31-4B8C-83A1-F6EECF244321}">
                <p14:modId xmlns:p14="http://schemas.microsoft.com/office/powerpoint/2010/main" val="3726512261"/>
              </p:ext>
            </p:extLst>
          </p:nvPr>
        </p:nvGraphicFramePr>
        <p:xfrm>
          <a:off x="363983" y="1915510"/>
          <a:ext cx="9308162" cy="460478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C5006B4-F988-4913-975E-68D0DA3E5AB4}"/>
              </a:ext>
            </a:extLst>
          </p:cNvPr>
          <p:cNvSpPr/>
          <p:nvPr/>
        </p:nvSpPr>
        <p:spPr>
          <a:xfrm>
            <a:off x="444539" y="1329020"/>
            <a:ext cx="931303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select one option)</a:t>
            </a: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00C8707A-7EC9-475A-9A59-94628FD2A5C0}"/>
              </a:ext>
            </a:extLst>
          </p:cNvPr>
          <p:cNvSpPr txBox="1">
            <a:spLocks/>
          </p:cNvSpPr>
          <p:nvPr/>
        </p:nvSpPr>
        <p:spPr>
          <a:xfrm>
            <a:off x="300525" y="44334"/>
            <a:ext cx="9601064" cy="121841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Preparedness to pay 10% more, rose sharply in 2020, being selected by a fifth of participants. It may have benefited from being a </a:t>
            </a:r>
            <a:br>
              <a:rPr lang="en-GB" sz="2400" dirty="0">
                <a:solidFill>
                  <a:srgbClr val="0B3B6C"/>
                </a:solidFill>
              </a:rPr>
            </a:br>
            <a:r>
              <a:rPr lang="en-GB" sz="2400" dirty="0">
                <a:solidFill>
                  <a:srgbClr val="0B3B6C"/>
                </a:solidFill>
              </a:rPr>
              <a:t>mid-point in the proposed increase levels.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3151184E-FB08-4351-9FAB-8C0396FCC24C}"/>
              </a:ext>
            </a:extLst>
          </p:cNvPr>
          <p:cNvSpPr txBox="1"/>
          <p:nvPr/>
        </p:nvSpPr>
        <p:spPr>
          <a:xfrm>
            <a:off x="10042634" y="2245860"/>
            <a:ext cx="2149366" cy="2308324"/>
          </a:xfrm>
          <a:prstGeom prst="rect">
            <a:avLst/>
          </a:prstGeom>
          <a:solidFill>
            <a:srgbClr val="ED097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Aside from the 10% more option and the new 2% increase option, incidence of endorsement fell for all of the other levels of increase and unpreparedness to pay any more.  </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96920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335360" y="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Fear of crime</a:t>
            </a:r>
            <a:b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&amp; </a:t>
            </a:r>
            <a:r>
              <a:rPr lang="en-GB" sz="4800" b="1" dirty="0">
                <a:solidFill>
                  <a:prstClr val="white"/>
                </a:solidFill>
                <a:latin typeface="Tahoma" pitchFamily="34" charset="0"/>
                <a:ea typeface="Tahoma" pitchFamily="34" charset="0"/>
                <a:cs typeface="Tahoma" pitchFamily="34" charset="0"/>
              </a:rPr>
              <a:t>worry by type of crime</a:t>
            </a:r>
            <a:endPar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3570641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
          <p:cNvSpPr>
            <a:spLocks noChangeArrowheads="1"/>
          </p:cNvSpPr>
          <p:nvPr/>
        </p:nvSpPr>
        <p:spPr>
          <a:xfrm>
            <a:off x="1218310" y="1930360"/>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Fear of Crime by Survey Year Groups</a:t>
            </a:r>
          </a:p>
        </p:txBody>
      </p:sp>
      <p:graphicFrame>
        <p:nvGraphicFramePr>
          <p:cNvPr id="4" name="ChartObject" descr="MarketSight_Chart"/>
          <p:cNvGraphicFramePr/>
          <p:nvPr/>
        </p:nvGraphicFramePr>
        <p:xfrm>
          <a:off x="335360" y="2341832"/>
          <a:ext cx="9364821"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F3293A9-3C73-47AD-A718-117C0BB27FA6}"/>
              </a:ext>
            </a:extLst>
          </p:cNvPr>
          <p:cNvSpPr txBox="1"/>
          <p:nvPr/>
        </p:nvSpPr>
        <p:spPr>
          <a:xfrm>
            <a:off x="448482" y="1384078"/>
            <a:ext cx="9601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where 1 is no effect and 10 is a total effect on your quality of life?</a:t>
            </a:r>
          </a:p>
        </p:txBody>
      </p:sp>
      <p:sp>
        <p:nvSpPr>
          <p:cNvPr id="7" name="Title 1">
            <a:extLst>
              <a:ext uri="{FF2B5EF4-FFF2-40B4-BE49-F238E27FC236}">
                <a16:creationId xmlns:a16="http://schemas.microsoft.com/office/drawing/2014/main" id="{87BC06D6-74EB-4A53-BA11-28E32DE55AC1}"/>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2020 has seen a drift towards ratings of 3 and 4 for ‘Fear of Crime’ and reductions for the high effect indicated by a rating of 5 and over and at 1 for no effect.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21DDFE52-3280-41FF-A2F9-D68C0581A490}"/>
              </a:ext>
            </a:extLst>
          </p:cNvPr>
          <p:cNvSpPr txBox="1"/>
          <p:nvPr/>
        </p:nvSpPr>
        <p:spPr>
          <a:xfrm>
            <a:off x="10016455" y="2238137"/>
            <a:ext cx="2178560" cy="107721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NB In 2019 we asked a question regarding ‘feeling safe’ rather than about ‘fear’.</a:t>
            </a:r>
          </a:p>
        </p:txBody>
      </p:sp>
      <p:sp>
        <p:nvSpPr>
          <p:cNvPr id="9" name="TextBox 8">
            <a:extLst>
              <a:ext uri="{FF2B5EF4-FFF2-40B4-BE49-F238E27FC236}">
                <a16:creationId xmlns:a16="http://schemas.microsoft.com/office/drawing/2014/main" id="{7053526E-561A-4017-8025-0506664B26CA}"/>
              </a:ext>
            </a:extLst>
          </p:cNvPr>
          <p:cNvSpPr txBox="1"/>
          <p:nvPr/>
        </p:nvSpPr>
        <p:spPr>
          <a:xfrm>
            <a:off x="9580228" y="3429000"/>
            <a:ext cx="2611772" cy="2062103"/>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2020 has, as we all know, been a challenging and very unusual year. </a:t>
            </a:r>
            <a:b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 drift in ratings here may reflect some general unease and anxiety but perhaps not about crime and policing per se.</a:t>
            </a:r>
          </a:p>
        </p:txBody>
      </p:sp>
      <p:sp>
        <p:nvSpPr>
          <p:cNvPr id="10" name="TextBox 9">
            <a:extLst>
              <a:ext uri="{FF2B5EF4-FFF2-40B4-BE49-F238E27FC236}">
                <a16:creationId xmlns:a16="http://schemas.microsoft.com/office/drawing/2014/main" id="{CF80AC30-2AF9-4CDB-9B06-2147D7BB232F}"/>
              </a:ext>
            </a:extLst>
          </p:cNvPr>
          <p:cNvSpPr txBox="1"/>
          <p:nvPr/>
        </p:nvSpPr>
        <p:spPr>
          <a:xfrm>
            <a:off x="335359" y="6512275"/>
            <a:ext cx="9601067" cy="215444"/>
          </a:xfrm>
          <a:prstGeom prst="rect">
            <a:avLst/>
          </a:prstGeom>
          <a:noFill/>
        </p:spPr>
        <p:txBody>
          <a:bodyPr wrap="square">
            <a:spAutoFit/>
          </a:bodyPr>
          <a:lstStyle/>
          <a:p>
            <a:r>
              <a:rPr lang="pt-BR" sz="800" b="0" i="0" dirty="0">
                <a:solidFill>
                  <a:srgbClr val="000000"/>
                </a:solidFill>
                <a:effectLst/>
                <a:latin typeface="Tahoma" panose="020B0604030504040204" pitchFamily="34" charset="0"/>
              </a:rPr>
              <a:t>Base: 1 (n=997), 2 (n=1,775), 3 (n=1,823), 4 (n=1,037), 5 (n=1,341), 6 (n=788), 7 (n=767), 8 (n=665), 9 (n=206), 10 (n=186), Sample Size = 9,585</a:t>
            </a:r>
            <a:endParaRPr lang="en-GB" sz="800" dirty="0"/>
          </a:p>
        </p:txBody>
      </p:sp>
    </p:spTree>
    <p:extLst>
      <p:ext uri="{BB962C8B-B14F-4D97-AF65-F5344CB8AC3E}">
        <p14:creationId xmlns:p14="http://schemas.microsoft.com/office/powerpoint/2010/main" val="338745430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936cd3d5-8332-4721-8dd1-ac8c00c1e8c4"/>
          <p:cNvSpPr>
            <a:spLocks noChangeArrowheads="1"/>
          </p:cNvSpPr>
          <p:nvPr/>
        </p:nvSpPr>
        <p:spPr>
          <a:xfrm>
            <a:off x="1225336" y="1779503"/>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Fear of Crime by Survey Year Groups Mean Score</a:t>
            </a:r>
          </a:p>
        </p:txBody>
      </p:sp>
      <p:graphicFrame>
        <p:nvGraphicFramePr>
          <p:cNvPr id="4" name="ChartObject" descr="936cd3d5-8332-4721-8dd1-ac8c00c1e8c4"/>
          <p:cNvGraphicFramePr/>
          <p:nvPr/>
        </p:nvGraphicFramePr>
        <p:xfrm>
          <a:off x="335360" y="2273686"/>
          <a:ext cx="90913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8645F32-139D-4513-9D7D-D36B4948DE40}"/>
              </a:ext>
            </a:extLst>
          </p:cNvPr>
          <p:cNvSpPr txBox="1"/>
          <p:nvPr/>
        </p:nvSpPr>
        <p:spPr>
          <a:xfrm>
            <a:off x="225192" y="1331487"/>
            <a:ext cx="9601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where 1 is no effect and 10 is a total effect on your quality of life?</a:t>
            </a:r>
          </a:p>
        </p:txBody>
      </p:sp>
      <p:sp>
        <p:nvSpPr>
          <p:cNvPr id="6" name="Title 1">
            <a:extLst>
              <a:ext uri="{FF2B5EF4-FFF2-40B4-BE49-F238E27FC236}">
                <a16:creationId xmlns:a16="http://schemas.microsoft.com/office/drawing/2014/main" id="{9B5ADA1D-1E84-4624-8D70-E0CFAEE94AF2}"/>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mean score for fear of crime in 2020 at 4.04 is more positive than in the previous years’ where this question was asked.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6D25C33C-543C-4499-8774-C136694AD1C9}"/>
              </a:ext>
            </a:extLst>
          </p:cNvPr>
          <p:cNvSpPr txBox="1"/>
          <p:nvPr/>
        </p:nvSpPr>
        <p:spPr>
          <a:xfrm>
            <a:off x="10033233" y="3846313"/>
            <a:ext cx="2158767" cy="107721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NB The closer the mean gets to a rating of ‘1’ indicates an improving position.</a:t>
            </a:r>
          </a:p>
        </p:txBody>
      </p:sp>
      <p:sp>
        <p:nvSpPr>
          <p:cNvPr id="8" name="TextBox 7">
            <a:extLst>
              <a:ext uri="{FF2B5EF4-FFF2-40B4-BE49-F238E27FC236}">
                <a16:creationId xmlns:a16="http://schemas.microsoft.com/office/drawing/2014/main" id="{3314FAFC-DE57-4EAD-858E-12CAF005B719}"/>
              </a:ext>
            </a:extLst>
          </p:cNvPr>
          <p:cNvSpPr txBox="1"/>
          <p:nvPr/>
        </p:nvSpPr>
        <p:spPr>
          <a:xfrm>
            <a:off x="351703" y="6496159"/>
            <a:ext cx="9378266" cy="215444"/>
          </a:xfrm>
          <a:prstGeom prst="rect">
            <a:avLst/>
          </a:prstGeom>
          <a:noFill/>
        </p:spPr>
        <p:txBody>
          <a:bodyPr wrap="square">
            <a:spAutoFit/>
          </a:bodyPr>
          <a:lstStyle/>
          <a:p>
            <a:r>
              <a:rPr lang="pt-BR" sz="800" b="0" i="0" dirty="0">
                <a:solidFill>
                  <a:srgbClr val="000000"/>
                </a:solidFill>
                <a:effectLst/>
                <a:latin typeface="Tahoma" panose="020B0604030504040204" pitchFamily="34" charset="0"/>
              </a:rPr>
              <a:t>Base: 2017 (n=2,905), 2018 (n=3,444), 2020 (n=3,236), Sample Size = 9,585</a:t>
            </a:r>
            <a:endParaRPr lang="en-GB" sz="800" dirty="0"/>
          </a:p>
        </p:txBody>
      </p:sp>
    </p:spTree>
    <p:extLst>
      <p:ext uri="{BB962C8B-B14F-4D97-AF65-F5344CB8AC3E}">
        <p14:creationId xmlns:p14="http://schemas.microsoft.com/office/powerpoint/2010/main" val="29596870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0a401d93-d4fa-451d-85ba-ac8c00c4ed96"/>
          <p:cNvSpPr>
            <a:spLocks noChangeArrowheads="1"/>
          </p:cNvSpPr>
          <p:nvPr/>
        </p:nvSpPr>
        <p:spPr>
          <a:xfrm>
            <a:off x="1348137" y="2050999"/>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SEG Groups by Survey Year Groups, Fear of Crime Groups</a:t>
            </a:r>
          </a:p>
        </p:txBody>
      </p:sp>
      <p:graphicFrame>
        <p:nvGraphicFramePr>
          <p:cNvPr id="4" name="ChartObject" descr="0a401d93-d4fa-451d-85ba-ac8c00c4ed96"/>
          <p:cNvGraphicFramePr/>
          <p:nvPr/>
        </p:nvGraphicFramePr>
        <p:xfrm>
          <a:off x="343549" y="2265028"/>
          <a:ext cx="9320568" cy="43964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9A18198-934E-44D5-8843-826EAA5E8C78}"/>
              </a:ext>
            </a:extLst>
          </p:cNvPr>
          <p:cNvSpPr txBox="1"/>
          <p:nvPr/>
        </p:nvSpPr>
        <p:spPr>
          <a:xfrm>
            <a:off x="335358" y="1572530"/>
            <a:ext cx="9601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where 1 is no effect and 10 is a total effect on your quality of life?</a:t>
            </a:r>
          </a:p>
        </p:txBody>
      </p:sp>
      <p:sp>
        <p:nvSpPr>
          <p:cNvPr id="6" name="Title 1">
            <a:extLst>
              <a:ext uri="{FF2B5EF4-FFF2-40B4-BE49-F238E27FC236}">
                <a16:creationId xmlns:a16="http://schemas.microsoft.com/office/drawing/2014/main" id="{D1C4A17A-F3CD-4786-84B1-DA3B51D45736}"/>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Residents that are ‘Fearful’ are much more likely to fall within the C2DE socio-economic group and/or live in Boston Borough. </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Residents who are ‘Not worried’ are more likely to be ABC1 and/or live in North Kesteven.</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graphicFrame>
        <p:nvGraphicFramePr>
          <p:cNvPr id="7" name="Table 7">
            <a:extLst>
              <a:ext uri="{FF2B5EF4-FFF2-40B4-BE49-F238E27FC236}">
                <a16:creationId xmlns:a16="http://schemas.microsoft.com/office/drawing/2014/main" id="{45A9B8B3-D92B-4B9E-B225-4EA3E7EC69BC}"/>
              </a:ext>
            </a:extLst>
          </p:cNvPr>
          <p:cNvGraphicFramePr>
            <a:graphicFrameLocks noGrp="1"/>
          </p:cNvGraphicFramePr>
          <p:nvPr/>
        </p:nvGraphicFramePr>
        <p:xfrm>
          <a:off x="8072074" y="2375581"/>
          <a:ext cx="3949350" cy="1483360"/>
        </p:xfrm>
        <a:graphic>
          <a:graphicData uri="http://schemas.openxmlformats.org/drawingml/2006/table">
            <a:tbl>
              <a:tblPr firstRow="1" bandRow="1">
                <a:tableStyleId>{5C22544A-7EE6-4342-B048-85BDC9FD1C3A}</a:tableStyleId>
              </a:tblPr>
              <a:tblGrid>
                <a:gridCol w="1974675">
                  <a:extLst>
                    <a:ext uri="{9D8B030D-6E8A-4147-A177-3AD203B41FA5}">
                      <a16:colId xmlns:a16="http://schemas.microsoft.com/office/drawing/2014/main" val="600882233"/>
                    </a:ext>
                  </a:extLst>
                </a:gridCol>
                <a:gridCol w="1974675">
                  <a:extLst>
                    <a:ext uri="{9D8B030D-6E8A-4147-A177-3AD203B41FA5}">
                      <a16:colId xmlns:a16="http://schemas.microsoft.com/office/drawing/2014/main" val="1482507844"/>
                    </a:ext>
                  </a:extLst>
                </a:gridCol>
              </a:tblGrid>
              <a:tr h="370840">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Rating</a:t>
                      </a:r>
                    </a:p>
                  </a:txBody>
                  <a:tcPr/>
                </a:tc>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Segment</a:t>
                      </a:r>
                    </a:p>
                  </a:txBody>
                  <a:tcPr/>
                </a:tc>
                <a:extLst>
                  <a:ext uri="{0D108BD9-81ED-4DB2-BD59-A6C34878D82A}">
                    <a16:rowId xmlns:a16="http://schemas.microsoft.com/office/drawing/2014/main" val="2255570208"/>
                  </a:ext>
                </a:extLst>
              </a:tr>
              <a:tr h="370840">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8-10</a:t>
                      </a:r>
                    </a:p>
                  </a:txBody>
                  <a:tcPr/>
                </a:tc>
                <a:tc>
                  <a:txBody>
                    <a:bodyPr/>
                    <a:lstStyle/>
                    <a:p>
                      <a:r>
                        <a:rPr lang="en-GB" sz="1400" dirty="0">
                          <a:solidFill>
                            <a:schemeClr val="bg1"/>
                          </a:solidFill>
                          <a:latin typeface="Tahoma" panose="020B0604030504040204" pitchFamily="34" charset="0"/>
                          <a:ea typeface="Tahoma" panose="020B0604030504040204" pitchFamily="34" charset="0"/>
                          <a:cs typeface="Tahoma" panose="020B0604030504040204" pitchFamily="34" charset="0"/>
                        </a:rPr>
                        <a:t>Fearful</a:t>
                      </a:r>
                    </a:p>
                  </a:txBody>
                  <a:tcPr>
                    <a:solidFill>
                      <a:srgbClr val="FF0000"/>
                    </a:solidFill>
                  </a:tcPr>
                </a:tc>
                <a:extLst>
                  <a:ext uri="{0D108BD9-81ED-4DB2-BD59-A6C34878D82A}">
                    <a16:rowId xmlns:a16="http://schemas.microsoft.com/office/drawing/2014/main" val="2089144190"/>
                  </a:ext>
                </a:extLst>
              </a:tr>
              <a:tr h="370840">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4-7</a:t>
                      </a:r>
                    </a:p>
                  </a:txBody>
                  <a:tcPr/>
                </a:tc>
                <a:tc>
                  <a:txBody>
                    <a:bodyPr/>
                    <a:lstStyle/>
                    <a:p>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Anxious</a:t>
                      </a:r>
                    </a:p>
                  </a:txBody>
                  <a:tcPr>
                    <a:solidFill>
                      <a:srgbClr val="FFC000"/>
                    </a:solidFill>
                  </a:tcPr>
                </a:tc>
                <a:extLst>
                  <a:ext uri="{0D108BD9-81ED-4DB2-BD59-A6C34878D82A}">
                    <a16:rowId xmlns:a16="http://schemas.microsoft.com/office/drawing/2014/main" val="989300535"/>
                  </a:ext>
                </a:extLst>
              </a:tr>
              <a:tr h="370840">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1-3</a:t>
                      </a:r>
                    </a:p>
                  </a:txBody>
                  <a:tcPr/>
                </a:tc>
                <a:tc>
                  <a:txBody>
                    <a:bodyPr/>
                    <a:lstStyle/>
                    <a:p>
                      <a:r>
                        <a:rPr lang="en-GB" sz="1400" dirty="0">
                          <a:solidFill>
                            <a:schemeClr val="bg1"/>
                          </a:solidFill>
                          <a:latin typeface="Tahoma" panose="020B0604030504040204" pitchFamily="34" charset="0"/>
                          <a:ea typeface="Tahoma" panose="020B0604030504040204" pitchFamily="34" charset="0"/>
                          <a:cs typeface="Tahoma" panose="020B0604030504040204" pitchFamily="34" charset="0"/>
                        </a:rPr>
                        <a:t>Not Worried</a:t>
                      </a:r>
                    </a:p>
                  </a:txBody>
                  <a:tcPr>
                    <a:solidFill>
                      <a:srgbClr val="00B050"/>
                    </a:solidFill>
                  </a:tcPr>
                </a:tc>
                <a:extLst>
                  <a:ext uri="{0D108BD9-81ED-4DB2-BD59-A6C34878D82A}">
                    <a16:rowId xmlns:a16="http://schemas.microsoft.com/office/drawing/2014/main" val="2496856095"/>
                  </a:ext>
                </a:extLst>
              </a:tr>
            </a:tbl>
          </a:graphicData>
        </a:graphic>
      </p:graphicFrame>
      <p:sp>
        <p:nvSpPr>
          <p:cNvPr id="8" name="TextBox 7">
            <a:extLst>
              <a:ext uri="{FF2B5EF4-FFF2-40B4-BE49-F238E27FC236}">
                <a16:creationId xmlns:a16="http://schemas.microsoft.com/office/drawing/2014/main" id="{3AC9A9A9-1EB8-4908-AC1F-344ABC3D5718}"/>
              </a:ext>
            </a:extLst>
          </p:cNvPr>
          <p:cNvSpPr txBox="1"/>
          <p:nvPr/>
        </p:nvSpPr>
        <p:spPr>
          <a:xfrm>
            <a:off x="8072074" y="3969494"/>
            <a:ext cx="4119926" cy="83099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Participants categorised as ‘Anxious’ are more likely to be female and/or live in South Holland.</a:t>
            </a:r>
          </a:p>
        </p:txBody>
      </p:sp>
    </p:spTree>
    <p:extLst>
      <p:ext uri="{BB962C8B-B14F-4D97-AF65-F5344CB8AC3E}">
        <p14:creationId xmlns:p14="http://schemas.microsoft.com/office/powerpoint/2010/main" val="41280512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6414a8e3-b7a4-4d2a-81d1-ac8b00a9018e"/>
          <p:cNvGraphicFramePr/>
          <p:nvPr>
            <p:extLst>
              <p:ext uri="{D42A27DB-BD31-4B8C-83A1-F6EECF244321}">
                <p14:modId xmlns:p14="http://schemas.microsoft.com/office/powerpoint/2010/main" val="1467940839"/>
              </p:ext>
            </p:extLst>
          </p:nvPr>
        </p:nvGraphicFramePr>
        <p:xfrm>
          <a:off x="239994" y="1835572"/>
          <a:ext cx="9667875" cy="46478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6414a8e3-b7a4-4d2a-81d1-ac8b00a9018e"/>
          <p:cNvSpPr>
            <a:spLocks noChangeArrowheads="1"/>
          </p:cNvSpPr>
          <p:nvPr/>
        </p:nvSpPr>
        <p:spPr>
          <a:xfrm>
            <a:off x="239994" y="6273032"/>
            <a:ext cx="8961156" cy="420756"/>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2020/Boston Borough (n=221), 2020/East Lindsey (n=662), 2020/Lincoln City (n=329), 2020/North Kesteven (n=611), 2020/South Holland (n=334), 2020/South Kesteven (n=514), 2020/West Lindsey (n=520), Sample Size = 3,191</a:t>
            </a:r>
          </a:p>
        </p:txBody>
      </p:sp>
      <p:sp>
        <p:nvSpPr>
          <p:cNvPr id="7" name="TextBox 6">
            <a:extLst>
              <a:ext uri="{FF2B5EF4-FFF2-40B4-BE49-F238E27FC236}">
                <a16:creationId xmlns:a16="http://schemas.microsoft.com/office/drawing/2014/main" id="{E0D29CD7-CC06-44FD-A30D-02D4E53DD2A1}"/>
              </a:ext>
            </a:extLst>
          </p:cNvPr>
          <p:cNvSpPr txBox="1"/>
          <p:nvPr/>
        </p:nvSpPr>
        <p:spPr>
          <a:xfrm>
            <a:off x="376182" y="1312352"/>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a:t>
            </a:r>
            <a:br>
              <a:rPr lang="en-GB" sz="1400" b="1"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where 1 is no effect and 10 is a total effect on your quality of life?</a:t>
            </a:r>
          </a:p>
        </p:txBody>
      </p:sp>
      <p:sp>
        <p:nvSpPr>
          <p:cNvPr id="6" name="Title 1">
            <a:extLst>
              <a:ext uri="{FF2B5EF4-FFF2-40B4-BE49-F238E27FC236}">
                <a16:creationId xmlns:a16="http://schemas.microsoft.com/office/drawing/2014/main" id="{2F523CF4-2BDA-4065-9E4D-42CC10A29FDC}"/>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Residents of North Kesteven are the least likely to be affected by Fear of Crime, whereas 53% of residents in Boston give a rating of 5 or more.</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7226638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29e7822a-940d-4b1f-85e3-ac8b00ac5a0d"/>
          <p:cNvGraphicFramePr/>
          <p:nvPr>
            <p:extLst>
              <p:ext uri="{D42A27DB-BD31-4B8C-83A1-F6EECF244321}">
                <p14:modId xmlns:p14="http://schemas.microsoft.com/office/powerpoint/2010/main" val="909988863"/>
              </p:ext>
            </p:extLst>
          </p:nvPr>
        </p:nvGraphicFramePr>
        <p:xfrm>
          <a:off x="344149" y="1605648"/>
          <a:ext cx="9486276" cy="46934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9e7822a-940d-4b1f-85e3-ac8b00ac5a0d"/>
          <p:cNvSpPr>
            <a:spLocks noChangeArrowheads="1"/>
          </p:cNvSpPr>
          <p:nvPr/>
        </p:nvSpPr>
        <p:spPr>
          <a:xfrm>
            <a:off x="259093" y="6095026"/>
            <a:ext cx="9753599" cy="584968"/>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2020/Band A (approx. £1,100 per year) (n=532), 2020/Band B (approx. £1,300 per year) (n=539), 2020/Band C (approx. £1,480 per year) (n=701), 2020/Band D (approx. £1,650 per year) (n=652), 2020/Band E (approx. £2,000 per year) (n=330), 2020/Band F (approx. £2,380 per year ) (n=140), 2020/Band G (approx. £2,750 per year) (n=54), 2020/Band H (approx. £3,300 per year) (n=11), Sample Size = 2,959 Excludes exempt and Don’t Know.</a:t>
            </a:r>
          </a:p>
        </p:txBody>
      </p:sp>
      <p:sp>
        <p:nvSpPr>
          <p:cNvPr id="7" name="TextBox 6">
            <a:extLst>
              <a:ext uri="{FF2B5EF4-FFF2-40B4-BE49-F238E27FC236}">
                <a16:creationId xmlns:a16="http://schemas.microsoft.com/office/drawing/2014/main" id="{C119F264-AACF-4AB6-887B-CAE2F6219A49}"/>
              </a:ext>
            </a:extLst>
          </p:cNvPr>
          <p:cNvSpPr txBox="1"/>
          <p:nvPr/>
        </p:nvSpPr>
        <p:spPr>
          <a:xfrm>
            <a:off x="411625" y="1284191"/>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a:t>
            </a:r>
            <a:br>
              <a:rPr lang="en-GB" sz="1400" b="1"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where 1 is no effect and 10 is a total effect on your quality of life?</a:t>
            </a:r>
          </a:p>
        </p:txBody>
      </p:sp>
      <p:sp>
        <p:nvSpPr>
          <p:cNvPr id="8" name="Title 1">
            <a:extLst>
              <a:ext uri="{FF2B5EF4-FFF2-40B4-BE49-F238E27FC236}">
                <a16:creationId xmlns:a16="http://schemas.microsoft.com/office/drawing/2014/main" id="{0C10B257-F3D9-4D50-ACDE-5202F6E474E7}"/>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Propensity to be ‘Anxious’ or worse, tends to diminish the higher up the Council Tax Bands you go.</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05EDB556-7D85-4E36-9B3A-F83160D1261A}"/>
              </a:ext>
            </a:extLst>
          </p:cNvPr>
          <p:cNvSpPr txBox="1"/>
          <p:nvPr/>
        </p:nvSpPr>
        <p:spPr>
          <a:xfrm>
            <a:off x="10012692" y="1975758"/>
            <a:ext cx="2166257" cy="553998"/>
          </a:xfrm>
          <a:prstGeom prst="rect">
            <a:avLst/>
          </a:prstGeom>
          <a:solidFill>
            <a:srgbClr val="FFC000"/>
          </a:solidFill>
        </p:spPr>
        <p:txBody>
          <a:bodyPr wrap="square" rtlCol="0">
            <a:spAutoFit/>
          </a:bodyPr>
          <a:lstStyle/>
          <a:p>
            <a:r>
              <a:rPr lang="en-GB" sz="1000" dirty="0">
                <a:solidFill>
                  <a:srgbClr val="002060"/>
                </a:solidFill>
                <a:latin typeface="Tahoma" panose="020B0604030504040204" pitchFamily="34" charset="0"/>
                <a:ea typeface="Tahoma" panose="020B0604030504040204" pitchFamily="34" charset="0"/>
                <a:cs typeface="Tahoma" panose="020B0604030504040204" pitchFamily="34" charset="0"/>
              </a:rPr>
              <a:t>NB Care Band H is a very small base and consequently more volatile.</a:t>
            </a:r>
          </a:p>
        </p:txBody>
      </p:sp>
    </p:spTree>
    <p:extLst>
      <p:ext uri="{BB962C8B-B14F-4D97-AF65-F5344CB8AC3E}">
        <p14:creationId xmlns:p14="http://schemas.microsoft.com/office/powerpoint/2010/main" val="21579880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MarketSight_Chart"/>
          <p:cNvGraphicFramePr/>
          <p:nvPr>
            <p:extLst>
              <p:ext uri="{D42A27DB-BD31-4B8C-83A1-F6EECF244321}">
                <p14:modId xmlns:p14="http://schemas.microsoft.com/office/powerpoint/2010/main" val="2953425731"/>
              </p:ext>
            </p:extLst>
          </p:nvPr>
        </p:nvGraphicFramePr>
        <p:xfrm>
          <a:off x="335361" y="1641021"/>
          <a:ext cx="9763124" cy="446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61925" y="6108821"/>
            <a:ext cx="9763125" cy="584968"/>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...having your home broken into and something stolen? (n=3,235), ...being mugged  or robbed? (n=3,235), ...having your car stolen? (n=3,235), ...having things stolen from your car? (n=3,235), ...being raped or sexually assaulted? (n=3,235), ...being physically attacked by strangers? (n=3,235), ...being a victim of online or cyber crime? (n=3,235), ...being a victim of identity theft? (n=3,235), Sample Size = 3,235</a:t>
            </a:r>
          </a:p>
        </p:txBody>
      </p:sp>
      <p:sp>
        <p:nvSpPr>
          <p:cNvPr id="7" name="TextBox 6">
            <a:extLst>
              <a:ext uri="{FF2B5EF4-FFF2-40B4-BE49-F238E27FC236}">
                <a16:creationId xmlns:a16="http://schemas.microsoft.com/office/drawing/2014/main" id="{A6D079F6-FE08-42D8-95CF-8E6B20A94B4E}"/>
              </a:ext>
            </a:extLst>
          </p:cNvPr>
          <p:cNvSpPr txBox="1"/>
          <p:nvPr/>
        </p:nvSpPr>
        <p:spPr>
          <a:xfrm>
            <a:off x="335360" y="1410188"/>
            <a:ext cx="9388303"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Most of us worry at some time or other about being the victim of a crime. Please indicate how worried you are or aren't about each of the following... </a:t>
            </a:r>
            <a:r>
              <a:rPr lang="en-GB" sz="1400" b="1" i="1" dirty="0">
                <a:effectLst/>
                <a:latin typeface="Tahoma" panose="020B0604030504040204" pitchFamily="34" charset="0"/>
                <a:ea typeface="Tahoma" panose="020B0604030504040204" pitchFamily="34" charset="0"/>
                <a:cs typeface="Tahoma" panose="020B0604030504040204" pitchFamily="34" charset="0"/>
              </a:rPr>
              <a:t>(Please provide an answer for each row)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F15285D-B2F5-44C4-AA19-21F5A94A1EF5}"/>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‘…being a victim of identity theft’ and/or ‘…being a victim of online or cyber crime’ attract the mot widespread worry amongst residents with, in each case, 64% of people being ‘very or fairly worried’.</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BB236C1F-2D01-4336-9A28-71579B384E23}"/>
              </a:ext>
            </a:extLst>
          </p:cNvPr>
          <p:cNvSpPr txBox="1"/>
          <p:nvPr/>
        </p:nvSpPr>
        <p:spPr>
          <a:xfrm>
            <a:off x="10009414" y="3314700"/>
            <a:ext cx="2182586" cy="2062103"/>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‘Having your home broken into and something stolen’ is very clearly the third most widespread worry, with 60% of people ‘very or fairly worried’ about this.</a:t>
            </a:r>
          </a:p>
        </p:txBody>
      </p:sp>
    </p:spTree>
    <p:extLst>
      <p:ext uri="{BB962C8B-B14F-4D97-AF65-F5344CB8AC3E}">
        <p14:creationId xmlns:p14="http://schemas.microsoft.com/office/powerpoint/2010/main" val="29196650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76" y="110691"/>
            <a:ext cx="9601065" cy="1152128"/>
          </a:xfrm>
        </p:spPr>
        <p:txBody>
          <a:bodyPr>
            <a:normAutofit/>
          </a:bodyPr>
          <a:lstStyle/>
          <a:p>
            <a:r>
              <a:rPr lang="en-GB" dirty="0"/>
              <a:t>Objectives</a:t>
            </a:r>
            <a:br>
              <a:rPr lang="en-GB" dirty="0"/>
            </a:br>
            <a:r>
              <a:rPr lang="en-GB" dirty="0">
                <a:solidFill>
                  <a:srgbClr val="ED0973"/>
                </a:solidFill>
              </a:rPr>
              <a:t>What we needed the research to achieve</a:t>
            </a:r>
          </a:p>
        </p:txBody>
      </p:sp>
      <p:sp>
        <p:nvSpPr>
          <p:cNvPr id="4" name="Content Placeholder 2"/>
          <p:cNvSpPr txBox="1">
            <a:spLocks/>
          </p:cNvSpPr>
          <p:nvPr/>
        </p:nvSpPr>
        <p:spPr>
          <a:xfrm>
            <a:off x="3180521" y="1250511"/>
            <a:ext cx="6639339" cy="5476940"/>
          </a:xfrm>
          <a:prstGeom prst="rect">
            <a:avLst/>
          </a:prstGeom>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4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The objectives for the research were to:</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Actively engage and consult with the people of Lincolnshire regarding crime and policing, in a statistically robust and truly representative manner</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Enhance and deepen understanding of …</a:t>
            </a:r>
          </a:p>
          <a:p>
            <a:pPr marL="1523925" marR="0" lvl="2" indent="-304784"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Preferred approach to expenditure on, and budgeting for, policing in Lincolnshire</a:t>
            </a:r>
          </a:p>
          <a:p>
            <a:pPr marL="1523925" marR="0" lvl="2" indent="-304784"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Knowledge of the role and remit of the PCC</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Evaluate public perceptions of how the Covid-19 restrictions have been policed</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Understand crime reporting channel use and satisfaction</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lang="en-GB" sz="1700" dirty="0">
                <a:solidFill>
                  <a:srgbClr val="0B3B6C">
                    <a:lumMod val="75000"/>
                  </a:srgbClr>
                </a:solidFill>
              </a:rPr>
              <a:t>Understand media channel use and preference as a method of communicating news and information about crime &amp; policing</a:t>
            </a:r>
            <a:endPar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Compare year-on-year trends versus the surveys in 2017, 2018 and 2019</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r>
              <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Provide the data and insights to make evidence-based strategic decisions.</a:t>
            </a:r>
          </a:p>
          <a:p>
            <a:pPr marL="457178" marR="0" lvl="0" indent="-457178" algn="l" defTabSz="1219140" rtl="0" eaLnBrk="1" fontAlgn="auto" latinLnBrk="0" hangingPunct="1">
              <a:lnSpc>
                <a:spcPct val="100000"/>
              </a:lnSpc>
              <a:spcBef>
                <a:spcPct val="20000"/>
              </a:spcBef>
              <a:spcAft>
                <a:spcPts val="0"/>
              </a:spcAft>
              <a:buClr>
                <a:srgbClr val="FF3399"/>
              </a:buClr>
              <a:buSzTx/>
              <a:buFont typeface="Arial" pitchFamily="34" charset="0"/>
              <a:buChar char="•"/>
              <a:tabLst/>
              <a:defRPr/>
            </a:pPr>
            <a:endParaRPr kumimoji="0" lang="en-GB" sz="17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pic>
        <p:nvPicPr>
          <p:cNvPr id="7" name="Picture 6" descr="A drawing of a cartoon character&#10;&#10;Description generated with high confidence">
            <a:extLst>
              <a:ext uri="{FF2B5EF4-FFF2-40B4-BE49-F238E27FC236}">
                <a16:creationId xmlns:a16="http://schemas.microsoft.com/office/drawing/2014/main" id="{291191EE-EE6D-4D06-AB12-504FB3124FD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36" y="4736653"/>
            <a:ext cx="2936683" cy="2121347"/>
          </a:xfrm>
          <a:prstGeom prst="rect">
            <a:avLst/>
          </a:prstGeom>
        </p:spPr>
      </p:pic>
      <p:sp>
        <p:nvSpPr>
          <p:cNvPr id="3" name="Slide Number Placeholder 2">
            <a:extLst>
              <a:ext uri="{FF2B5EF4-FFF2-40B4-BE49-F238E27FC236}">
                <a16:creationId xmlns:a16="http://schemas.microsoft.com/office/drawing/2014/main" id="{5191D43F-1243-48AA-A5AD-156F717D23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spTree>
    <p:extLst>
      <p:ext uri="{BB962C8B-B14F-4D97-AF65-F5344CB8AC3E}">
        <p14:creationId xmlns:p14="http://schemas.microsoft.com/office/powerpoint/2010/main" val="30436072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MarketSight_Chart"/>
          <p:cNvGraphicFramePr/>
          <p:nvPr>
            <p:extLst>
              <p:ext uri="{D42A27DB-BD31-4B8C-83A1-F6EECF244321}">
                <p14:modId xmlns:p14="http://schemas.microsoft.com/office/powerpoint/2010/main" val="3203574797"/>
              </p:ext>
            </p:extLst>
          </p:nvPr>
        </p:nvGraphicFramePr>
        <p:xfrm>
          <a:off x="116336" y="1052500"/>
          <a:ext cx="11959328" cy="47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F985779-60EE-4BFD-BC1F-B5636C0C0FFC}"/>
              </a:ext>
            </a:extLst>
          </p:cNvPr>
          <p:cNvSpPr txBox="1"/>
          <p:nvPr/>
        </p:nvSpPr>
        <p:spPr>
          <a:xfrm>
            <a:off x="857250" y="1318390"/>
            <a:ext cx="8981204" cy="738664"/>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Most of us worry at some time or other about being the victim of a crime. Please indicate how worried you are or aren't about each of the following...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1" dirty="0">
                <a:effectLst/>
                <a:latin typeface="Tahoma" panose="020B0604030504040204" pitchFamily="34" charset="0"/>
                <a:ea typeface="Tahoma" panose="020B0604030504040204" pitchFamily="34" charset="0"/>
                <a:cs typeface="Tahoma" panose="020B0604030504040204" pitchFamily="34" charset="0"/>
              </a:rPr>
              <a:t>(Please provide an answer for each row)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BAE645F9-5073-4A19-9C8D-7C2E0CD318E9}"/>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Over the course of the four years that we have run the </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Annual Survey, cyber crime and identity theft have overtaken domestic burglary as the most widespread worries.</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cxnSp>
        <p:nvCxnSpPr>
          <p:cNvPr id="7" name="Straight Connector 6">
            <a:extLst>
              <a:ext uri="{FF2B5EF4-FFF2-40B4-BE49-F238E27FC236}">
                <a16:creationId xmlns:a16="http://schemas.microsoft.com/office/drawing/2014/main" id="{F192164A-911E-4E7A-992C-4EEC31D49066}"/>
              </a:ext>
            </a:extLst>
          </p:cNvPr>
          <p:cNvCxnSpPr/>
          <p:nvPr/>
        </p:nvCxnSpPr>
        <p:spPr>
          <a:xfrm>
            <a:off x="392509" y="3045280"/>
            <a:ext cx="11478986" cy="0"/>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4566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41</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261881" y="130052"/>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Local problems </a:t>
            </a:r>
            <a:b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&amp; experience of crime</a:t>
            </a:r>
          </a:p>
        </p:txBody>
      </p:sp>
    </p:spTree>
    <p:extLst>
      <p:ext uri="{BB962C8B-B14F-4D97-AF65-F5344CB8AC3E}">
        <p14:creationId xmlns:p14="http://schemas.microsoft.com/office/powerpoint/2010/main" val="146395962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d6cb6385-a3f1-4fc7-ae36-ac8500c3de62"/>
          <p:cNvSpPr>
            <a:spLocks noChangeArrowheads="1"/>
          </p:cNvSpPr>
          <p:nvPr/>
        </p:nvSpPr>
        <p:spPr>
          <a:xfrm>
            <a:off x="1430966" y="1697781"/>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Local Problems 2020</a:t>
            </a:r>
          </a:p>
        </p:txBody>
      </p:sp>
      <p:graphicFrame>
        <p:nvGraphicFramePr>
          <p:cNvPr id="4" name="ChartObject" descr="d6cb6385-a3f1-4fc7-ae36-ac8500c3de62"/>
          <p:cNvGraphicFramePr/>
          <p:nvPr>
            <p:extLst>
              <p:ext uri="{D42A27DB-BD31-4B8C-83A1-F6EECF244321}">
                <p14:modId xmlns:p14="http://schemas.microsoft.com/office/powerpoint/2010/main" val="336771571"/>
              </p:ext>
            </p:extLst>
          </p:nvPr>
        </p:nvGraphicFramePr>
        <p:xfrm>
          <a:off x="335361" y="2005558"/>
          <a:ext cx="9502603"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6cb6385-a3f1-4fc7-ae36-ac8500c3de62"/>
          <p:cNvSpPr>
            <a:spLocks noChangeArrowheads="1"/>
          </p:cNvSpPr>
          <p:nvPr/>
        </p:nvSpPr>
        <p:spPr>
          <a:xfrm>
            <a:off x="335361" y="6311742"/>
            <a:ext cx="7311391" cy="461665"/>
          </a:xfrm>
          <a:prstGeom prst="rect">
            <a:avLst/>
          </a:prstGeom>
          <a:noFill/>
          <a:ln w="9525">
            <a:noFill/>
            <a:miter lim="800000"/>
          </a:ln>
        </p:spPr>
        <p:txBody>
          <a:bodyPr>
            <a:spAutoFit/>
          </a:bodyPr>
          <a:lstStyle>
            <a:defPPr>
              <a:defRPr lang="en-US"/>
            </a:defPPr>
          </a:lstStyle>
          <a:p>
            <a:r>
              <a:rPr lang="en-US" sz="800" dirty="0">
                <a:latin typeface="Tahoma"/>
                <a:ea typeface="Tahoma" pitchFamily="34" charset="0"/>
                <a:cs typeface="Tahoma" pitchFamily="34" charset="0"/>
              </a:rPr>
              <a:t>Base: ...noisy </a:t>
            </a:r>
            <a:r>
              <a:rPr lang="en-US" sz="800" dirty="0" err="1">
                <a:latin typeface="Tahoma"/>
                <a:ea typeface="Tahoma" pitchFamily="34" charset="0"/>
                <a:cs typeface="Tahoma" pitchFamily="34" charset="0"/>
              </a:rPr>
              <a:t>neighbours</a:t>
            </a:r>
            <a:r>
              <a:rPr lang="en-US" sz="800" dirty="0">
                <a:latin typeface="Tahoma"/>
                <a:ea typeface="Tahoma" pitchFamily="34" charset="0"/>
                <a:cs typeface="Tahoma" pitchFamily="34" charset="0"/>
              </a:rPr>
              <a:t> or loud parties? (n=3,236), ...antisocial street drinking? (n=3,236), ...vandalism, graffiti and other deliberate damage to property or vehicles? (n=3,236), ....burglary and theft from private property? (n=3,236), ...people using or dealing drugs? (n=3,236), ...people being drunk or rowdy in public places? (n=3,236), ...physical assault or other violent </a:t>
            </a:r>
            <a:r>
              <a:rPr lang="en-US" sz="800" dirty="0" err="1">
                <a:latin typeface="Tahoma"/>
                <a:ea typeface="Tahoma" pitchFamily="34" charset="0"/>
                <a:cs typeface="Tahoma" pitchFamily="34" charset="0"/>
              </a:rPr>
              <a:t>behaviour</a:t>
            </a:r>
            <a:r>
              <a:rPr lang="en-US" sz="800" dirty="0">
                <a:latin typeface="Tahoma"/>
                <a:ea typeface="Tahoma" pitchFamily="34" charset="0"/>
                <a:cs typeface="Tahoma" pitchFamily="34" charset="0"/>
              </a:rPr>
              <a:t>? (n=3,236), ...speeding traffic? (n=3,236), Sample Size = 3,236</a:t>
            </a:r>
          </a:p>
        </p:txBody>
      </p:sp>
      <p:sp>
        <p:nvSpPr>
          <p:cNvPr id="7" name="TextBox 6">
            <a:extLst>
              <a:ext uri="{FF2B5EF4-FFF2-40B4-BE49-F238E27FC236}">
                <a16:creationId xmlns:a16="http://schemas.microsoft.com/office/drawing/2014/main" id="{5A4CE095-5C07-421D-806E-FDCE99B23C1F}"/>
              </a:ext>
            </a:extLst>
          </p:cNvPr>
          <p:cNvSpPr txBox="1"/>
          <p:nvPr/>
        </p:nvSpPr>
        <p:spPr>
          <a:xfrm>
            <a:off x="429686" y="1313060"/>
            <a:ext cx="9412413"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0" dirty="0">
                <a:effectLst/>
                <a:latin typeface="Tahoma" panose="020B0604030504040204" pitchFamily="34" charset="0"/>
                <a:ea typeface="Tahoma" panose="020B0604030504040204" pitchFamily="34" charset="0"/>
                <a:cs typeface="Tahoma" panose="020B0604030504040204" pitchFamily="34" charset="0"/>
              </a:rPr>
              <a:t>are each of the following...</a:t>
            </a:r>
          </a:p>
        </p:txBody>
      </p:sp>
      <p:sp>
        <p:nvSpPr>
          <p:cNvPr id="8" name="Title 1">
            <a:extLst>
              <a:ext uri="{FF2B5EF4-FFF2-40B4-BE49-F238E27FC236}">
                <a16:creationId xmlns:a16="http://schemas.microsoft.com/office/drawing/2014/main" id="{7E78A280-F0E5-43AE-AF2A-E2CBE3A2198F}"/>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As in previous years ‘Speeding traffic’, is by far the most widely experienced problem, with 64% of participants regarding this as a ‘very big’ or ‘fairly big’ problem in their local area.</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A94ED9B7-7F72-4BD4-804D-B5E6F5629E64}"/>
              </a:ext>
            </a:extLst>
          </p:cNvPr>
          <p:cNvSpPr txBox="1"/>
          <p:nvPr/>
        </p:nvSpPr>
        <p:spPr>
          <a:xfrm>
            <a:off x="10009414" y="3069772"/>
            <a:ext cx="2182586" cy="2308324"/>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‘…people using or dealing drugs’ is the  second most widespread problem, with 35% of participants seeing it as a ‘very or fairly big’ problem in their </a:t>
            </a:r>
            <a:b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local area.</a:t>
            </a:r>
          </a:p>
        </p:txBody>
      </p:sp>
    </p:spTree>
    <p:extLst>
      <p:ext uri="{BB962C8B-B14F-4D97-AF65-F5344CB8AC3E}">
        <p14:creationId xmlns:p14="http://schemas.microsoft.com/office/powerpoint/2010/main" val="23369562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MarketSight_Chart"/>
          <p:cNvGraphicFramePr/>
          <p:nvPr>
            <p:extLst>
              <p:ext uri="{D42A27DB-BD31-4B8C-83A1-F6EECF244321}">
                <p14:modId xmlns:p14="http://schemas.microsoft.com/office/powerpoint/2010/main" val="2626394164"/>
              </p:ext>
            </p:extLst>
          </p:nvPr>
        </p:nvGraphicFramePr>
        <p:xfrm>
          <a:off x="86609" y="1854102"/>
          <a:ext cx="9786856" cy="4306184"/>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693333" cy="1693333"/>
            <a:chOff x="0" y="0"/>
            <a:chExt cx="1693333" cy="1693333"/>
          </a:xfrm>
        </p:grpSpPr>
      </p:grpSp>
      <p:sp>
        <p:nvSpPr>
          <p:cNvPr id="3" name="Text Box 5" descr="MarketSight_Chart_Title"/>
          <p:cNvSpPr>
            <a:spLocks noChangeArrowheads="1"/>
          </p:cNvSpPr>
          <p:nvPr/>
        </p:nvSpPr>
        <p:spPr>
          <a:xfrm>
            <a:off x="1324341" y="1820986"/>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Survey Year Groups by </a:t>
            </a:r>
            <a:r>
              <a:rPr kumimoji="0" lang="en-US" sz="1400" b="1" i="0" u="none" strike="noStrike" kern="1200" cap="none" spc="0" normalizeH="0" baseline="0" noProof="0" dirty="0">
                <a:ln>
                  <a:noFill/>
                </a:ln>
                <a:solidFill>
                  <a:prstClr val="black"/>
                </a:solidFill>
                <a:effectLst/>
                <a:highlight>
                  <a:srgbClr val="FFFF00"/>
                </a:highlight>
                <a:uLnTx/>
                <a:uFillTx/>
                <a:latin typeface="Tahoma"/>
                <a:cs typeface="Arial" pitchFamily="34" charset="0"/>
              </a:rPr>
              <a:t>...speeding traffic</a:t>
            </a:r>
            <a:r>
              <a:rPr kumimoji="0" lang="en-US" sz="1400" b="1" i="0" u="none" strike="noStrike" kern="1200" cap="none" spc="0" normalizeH="0" baseline="0" noProof="0" dirty="0">
                <a:ln>
                  <a:noFill/>
                </a:ln>
                <a:solidFill>
                  <a:prstClr val="black"/>
                </a:solidFill>
                <a:effectLst/>
                <a:uLnTx/>
                <a:uFillTx/>
                <a:latin typeface="Tahoma"/>
                <a:cs typeface="Arial" pitchFamily="34" charset="0"/>
              </a:rPr>
              <a:t>?, Local Authority</a:t>
            </a:r>
          </a:p>
        </p:txBody>
      </p:sp>
      <p:sp>
        <p:nvSpPr>
          <p:cNvPr id="5" name="Text Box 7" descr="MarketSight_Chart_SampleSize"/>
          <p:cNvSpPr>
            <a:spLocks noChangeArrowheads="1"/>
          </p:cNvSpPr>
          <p:nvPr/>
        </p:nvSpPr>
        <p:spPr>
          <a:xfrm>
            <a:off x="815414" y="6160286"/>
            <a:ext cx="7311391" cy="584968"/>
          </a:xfrm>
          <a:prstGeom prst="rect">
            <a:avLst/>
          </a:prstGeom>
          <a:noFill/>
          <a:ln w="9525">
            <a:noFill/>
            <a:miter lim="800000"/>
          </a:ln>
        </p:spPr>
        <p:txBody>
          <a:bodyPr>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2020/Boston Borough (n=221), 2020/East Lindsey (n=662), 2020/Lincoln City (n=329), 2020/North Kesteven (n=611), 2020/South Holland (n=334), 2020/South Kesteven (n=514), 2020/West Lindsey (n=520), Sample Size = 3,191</a:t>
            </a:r>
          </a:p>
        </p:txBody>
      </p:sp>
      <p:sp>
        <p:nvSpPr>
          <p:cNvPr id="6" name="TextBox 5">
            <a:extLst>
              <a:ext uri="{FF2B5EF4-FFF2-40B4-BE49-F238E27FC236}">
                <a16:creationId xmlns:a16="http://schemas.microsoft.com/office/drawing/2014/main" id="{17014A5A-FD74-4246-8621-510FEEDD8D5C}"/>
              </a:ext>
            </a:extLst>
          </p:cNvPr>
          <p:cNvSpPr txBox="1"/>
          <p:nvPr/>
        </p:nvSpPr>
        <p:spPr>
          <a:xfrm>
            <a:off x="429686" y="1313060"/>
            <a:ext cx="9412413"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0" dirty="0">
                <a:effectLst/>
                <a:latin typeface="Tahoma" panose="020B0604030504040204" pitchFamily="34" charset="0"/>
                <a:ea typeface="Tahoma" panose="020B0604030504040204" pitchFamily="34" charset="0"/>
                <a:cs typeface="Tahoma" panose="020B0604030504040204" pitchFamily="34" charset="0"/>
              </a:rPr>
              <a:t>are each of the following...</a:t>
            </a:r>
          </a:p>
        </p:txBody>
      </p:sp>
      <p:sp>
        <p:nvSpPr>
          <p:cNvPr id="7" name="Title 1">
            <a:extLst>
              <a:ext uri="{FF2B5EF4-FFF2-40B4-BE49-F238E27FC236}">
                <a16:creationId xmlns:a16="http://schemas.microsoft.com/office/drawing/2014/main" id="{A524DF8C-73FB-4028-89B6-6AD658C9110C}"/>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 perception that ‘Speeding traffic’ is a ‘very big’ or ‘fairly big’ problem is most widespread in South Holland (74%) followed by residents of Boston Borough (69%).</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412009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
          <p:cNvSpPr>
            <a:spLocks noChangeArrowheads="1"/>
          </p:cNvSpPr>
          <p:nvPr/>
        </p:nvSpPr>
        <p:spPr>
          <a:xfrm>
            <a:off x="1267190" y="1773175"/>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cs typeface="Arial" pitchFamily="34" charset="0"/>
              </a:rPr>
              <a:t>Survey Year Groups by </a:t>
            </a:r>
            <a:r>
              <a:rPr kumimoji="0" lang="en-US" sz="1400" b="1" i="0" u="none" strike="noStrike" kern="1200" cap="none" spc="0" normalizeH="0" baseline="0" noProof="0" dirty="0">
                <a:ln>
                  <a:noFill/>
                </a:ln>
                <a:solidFill>
                  <a:prstClr val="black"/>
                </a:solidFill>
                <a:effectLst/>
                <a:highlight>
                  <a:srgbClr val="FFFF00"/>
                </a:highlight>
                <a:uLnTx/>
                <a:uFillTx/>
                <a:latin typeface="Tahoma"/>
                <a:cs typeface="Arial" pitchFamily="34" charset="0"/>
              </a:rPr>
              <a:t>...people using or dealing drugs</a:t>
            </a:r>
            <a:r>
              <a:rPr kumimoji="0" lang="en-US" sz="1400" b="1" i="0" u="none" strike="noStrike" kern="1200" cap="none" spc="0" normalizeH="0" baseline="0" noProof="0" dirty="0">
                <a:ln>
                  <a:noFill/>
                </a:ln>
                <a:solidFill>
                  <a:prstClr val="black"/>
                </a:solidFill>
                <a:effectLst/>
                <a:uLnTx/>
                <a:uFillTx/>
                <a:latin typeface="Tahoma"/>
                <a:cs typeface="Arial" pitchFamily="34" charset="0"/>
              </a:rPr>
              <a:t>?, Local Authority</a:t>
            </a:r>
          </a:p>
        </p:txBody>
      </p:sp>
      <p:sp>
        <p:nvSpPr>
          <p:cNvPr id="5" name="Text Box 7" descr="MarketSight_Chart_SampleSize"/>
          <p:cNvSpPr>
            <a:spLocks noChangeArrowheads="1"/>
          </p:cNvSpPr>
          <p:nvPr/>
        </p:nvSpPr>
        <p:spPr>
          <a:xfrm>
            <a:off x="317393" y="6266421"/>
            <a:ext cx="8067328" cy="420756"/>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2020/Boston Borough (n=221), 2020/East Lindsey (n=662), 2020/Lincoln City (n=329), 2020/North Kesteven (n=611), 2020/South Holland (n=334), 2020/South Kesteven (n=514), 2020/West Lindsey (n=520), Sample Size = 3,191</a:t>
            </a:r>
          </a:p>
        </p:txBody>
      </p:sp>
      <p:sp>
        <p:nvSpPr>
          <p:cNvPr id="6" name="TextBox 5">
            <a:extLst>
              <a:ext uri="{FF2B5EF4-FFF2-40B4-BE49-F238E27FC236}">
                <a16:creationId xmlns:a16="http://schemas.microsoft.com/office/drawing/2014/main" id="{25499740-20DB-4512-9812-255C3DBE7E01}"/>
              </a:ext>
            </a:extLst>
          </p:cNvPr>
          <p:cNvSpPr txBox="1"/>
          <p:nvPr/>
        </p:nvSpPr>
        <p:spPr>
          <a:xfrm>
            <a:off x="429685" y="1249955"/>
            <a:ext cx="9412413"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0" dirty="0">
                <a:effectLst/>
                <a:latin typeface="Tahoma" panose="020B0604030504040204" pitchFamily="34" charset="0"/>
                <a:ea typeface="Tahoma" panose="020B0604030504040204" pitchFamily="34" charset="0"/>
                <a:cs typeface="Tahoma" panose="020B0604030504040204" pitchFamily="34" charset="0"/>
              </a:rPr>
              <a:t>are each of the following...</a:t>
            </a:r>
          </a:p>
        </p:txBody>
      </p:sp>
      <p:sp>
        <p:nvSpPr>
          <p:cNvPr id="7" name="Title 1">
            <a:extLst>
              <a:ext uri="{FF2B5EF4-FFF2-40B4-BE49-F238E27FC236}">
                <a16:creationId xmlns:a16="http://schemas.microsoft.com/office/drawing/2014/main" id="{86C52CE9-45D7-4CB5-BA23-5657109B1760}"/>
              </a:ext>
            </a:extLst>
          </p:cNvPr>
          <p:cNvSpPr txBox="1">
            <a:spLocks/>
          </p:cNvSpPr>
          <p:nvPr/>
        </p:nvSpPr>
        <p:spPr>
          <a:xfrm>
            <a:off x="335361" y="130281"/>
            <a:ext cx="9747532"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Residents of Boston Borough are most likely (55%) to regard ‘…people using or dealing drugs’ as a ‘very big’ or ‘fairly big’ problem in their local area, with North Kesteven the least likely to do so (27%).</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graphicFrame>
        <p:nvGraphicFramePr>
          <p:cNvPr id="8" name="ChartObject" descr="076d57ec-8f94-473b-b585-ac9400b6f490">
            <a:extLst>
              <a:ext uri="{FF2B5EF4-FFF2-40B4-BE49-F238E27FC236}">
                <a16:creationId xmlns:a16="http://schemas.microsoft.com/office/drawing/2014/main" id="{A8ABD320-2F2B-42C8-89BA-4FD56C1D6287}"/>
              </a:ext>
            </a:extLst>
          </p:cNvPr>
          <p:cNvGraphicFramePr/>
          <p:nvPr>
            <p:extLst>
              <p:ext uri="{D42A27DB-BD31-4B8C-83A1-F6EECF244321}">
                <p14:modId xmlns:p14="http://schemas.microsoft.com/office/powerpoint/2010/main" val="492935693"/>
              </p:ext>
            </p:extLst>
          </p:nvPr>
        </p:nvGraphicFramePr>
        <p:xfrm>
          <a:off x="202839" y="1948165"/>
          <a:ext cx="9639259" cy="4318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3219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8bc4bab7-2677-4ff2-94b5-ac8e0098e86f"/>
          <p:cNvSpPr>
            <a:spLocks noChangeArrowheads="1"/>
          </p:cNvSpPr>
          <p:nvPr/>
        </p:nvSpPr>
        <p:spPr>
          <a:xfrm>
            <a:off x="2313325" y="2012284"/>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Local Area Mean Scores by Survey Year Groups</a:t>
            </a:r>
          </a:p>
        </p:txBody>
      </p:sp>
      <p:graphicFrame>
        <p:nvGraphicFramePr>
          <p:cNvPr id="4" name="ChartObject" descr="8bc4bab7-2677-4ff2-94b5-ac8e0098e86f"/>
          <p:cNvGraphicFramePr/>
          <p:nvPr>
            <p:extLst>
              <p:ext uri="{D42A27DB-BD31-4B8C-83A1-F6EECF244321}">
                <p14:modId xmlns:p14="http://schemas.microsoft.com/office/powerpoint/2010/main" val="3750467523"/>
              </p:ext>
            </p:extLst>
          </p:nvPr>
        </p:nvGraphicFramePr>
        <p:xfrm>
          <a:off x="104931" y="1700809"/>
          <a:ext cx="11857220"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14D2A37-3A25-401A-936F-C3AD8DF6D5E8}"/>
              </a:ext>
            </a:extLst>
          </p:cNvPr>
          <p:cNvSpPr txBox="1"/>
          <p:nvPr/>
        </p:nvSpPr>
        <p:spPr>
          <a:xfrm>
            <a:off x="524012" y="1469976"/>
            <a:ext cx="9412413"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0" dirty="0">
                <a:effectLst/>
                <a:latin typeface="Tahoma" panose="020B0604030504040204" pitchFamily="34" charset="0"/>
                <a:ea typeface="Tahoma" panose="020B0604030504040204" pitchFamily="34" charset="0"/>
                <a:cs typeface="Tahoma" panose="020B0604030504040204" pitchFamily="34" charset="0"/>
              </a:rPr>
              <a:t>are each of the following...</a:t>
            </a:r>
          </a:p>
        </p:txBody>
      </p:sp>
      <p:sp>
        <p:nvSpPr>
          <p:cNvPr id="6" name="Title 1">
            <a:extLst>
              <a:ext uri="{FF2B5EF4-FFF2-40B4-BE49-F238E27FC236}">
                <a16:creationId xmlns:a16="http://schemas.microsoft.com/office/drawing/2014/main" id="{E9C42F5E-AA2F-401F-992D-54DAA1C014BA}"/>
              </a:ext>
            </a:extLst>
          </p:cNvPr>
          <p:cNvSpPr txBox="1">
            <a:spLocks/>
          </p:cNvSpPr>
          <p:nvPr/>
        </p:nvSpPr>
        <p:spPr>
          <a:xfrm>
            <a:off x="335361" y="130281"/>
            <a:ext cx="9706710"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With the exceptions of ‘…speeding traffic’ and ‘…noisy neighbours’ all other forms of potential problem are perceived to be less of an issue in 2020 – Is this, in part, down to the impact of Covid-19 restrictions?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4057789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f0252d3f-8d56-478e-89de-ac9400b9a7bc"/>
          <p:cNvSpPr>
            <a:spLocks noChangeArrowheads="1"/>
          </p:cNvSpPr>
          <p:nvPr/>
        </p:nvSpPr>
        <p:spPr>
          <a:xfrm>
            <a:off x="1281099" y="1617595"/>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Crime Experience by Survey Year Groups</a:t>
            </a:r>
          </a:p>
        </p:txBody>
      </p:sp>
      <p:graphicFrame>
        <p:nvGraphicFramePr>
          <p:cNvPr id="4" name="ChartObject" descr="f0252d3f-8d56-478e-89de-ac9400b9a7bc"/>
          <p:cNvGraphicFramePr/>
          <p:nvPr>
            <p:extLst>
              <p:ext uri="{D42A27DB-BD31-4B8C-83A1-F6EECF244321}">
                <p14:modId xmlns:p14="http://schemas.microsoft.com/office/powerpoint/2010/main" val="1349140125"/>
              </p:ext>
            </p:extLst>
          </p:nvPr>
        </p:nvGraphicFramePr>
        <p:xfrm>
          <a:off x="335361" y="1845129"/>
          <a:ext cx="9437289" cy="44128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2ED2837-118F-4805-B46C-F0AC4E604F52}"/>
              </a:ext>
            </a:extLst>
          </p:cNvPr>
          <p:cNvSpPr txBox="1"/>
          <p:nvPr/>
        </p:nvSpPr>
        <p:spPr>
          <a:xfrm>
            <a:off x="335361" y="6258018"/>
            <a:ext cx="95110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...had a car, van, motorcycle, or other motor vehicle stolen? (n=70), ...had anything stolen, off or from inside, a vehicle? (n=237), ...had anything stolen from your home? (n=236), ...had any personal possessions stolen whilst in a public place? (n=196), ...been physically attacked by another person? (n=274), ...been threatened in any way? (n=980), ...been subject to online crime, cyber crime and/or identity theft? (n=837), ...been subject to telephone fraud (n=800), None of the above (n=4,226), Sample Size = 6,535</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
        <p:nvSpPr>
          <p:cNvPr id="7" name="TextBox 6">
            <a:extLst>
              <a:ext uri="{FF2B5EF4-FFF2-40B4-BE49-F238E27FC236}">
                <a16:creationId xmlns:a16="http://schemas.microsoft.com/office/drawing/2014/main" id="{30047BF3-E223-47FA-B8DE-E2377468C489}"/>
              </a:ext>
            </a:extLst>
          </p:cNvPr>
          <p:cNvSpPr txBox="1"/>
          <p:nvPr/>
        </p:nvSpPr>
        <p:spPr>
          <a:xfrm>
            <a:off x="1215660" y="1208142"/>
            <a:ext cx="8020049"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Within the last 12 months specifically, have you personally </a:t>
            </a:r>
            <a:br>
              <a:rPr lang="en-GB" sz="1400" b="1" i="0" dirty="0">
                <a:effectLst/>
                <a:latin typeface="Tahoma" panose="020B0604030504040204" pitchFamily="34" charset="0"/>
                <a:ea typeface="Tahoma" panose="020B0604030504040204" pitchFamily="34" charset="0"/>
                <a:cs typeface="Tahoma" panose="020B0604030504040204" pitchFamily="34" charset="0"/>
              </a:rPr>
            </a:br>
            <a:r>
              <a:rPr lang="en-GB" sz="1400" b="1" i="0" dirty="0">
                <a:effectLst/>
                <a:latin typeface="Tahoma" panose="020B0604030504040204" pitchFamily="34" charset="0"/>
                <a:ea typeface="Tahoma" panose="020B0604030504040204" pitchFamily="34" charset="0"/>
                <a:cs typeface="Tahoma" panose="020B0604030504040204" pitchFamily="34" charset="0"/>
              </a:rPr>
              <a:t>or has anyone in your household experienced any of the following... </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16F9BE71-28DE-466C-858E-096B318BA93B}"/>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Exactly a third of participants indicate that either they personally or a member of their household, have experienced at least one form of crime or incident within the last 12 months (-3% .v. 2019)</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id="{35A26854-8692-4B95-A577-34B7815FED21}"/>
              </a:ext>
            </a:extLst>
          </p:cNvPr>
          <p:cNvSpPr txBox="1"/>
          <p:nvPr/>
        </p:nvSpPr>
        <p:spPr>
          <a:xfrm>
            <a:off x="8237764" y="4392551"/>
            <a:ext cx="3954236" cy="1077218"/>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Experience of crime peaks amongst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16-34 year-olds (38%),</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 the C2DE socio-economic group (37%) and residents of Boston Borough (42%).</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587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f84a0394-0098-4cfa-ba47-ac8500d19814"/>
          <p:cNvSpPr>
            <a:spLocks noChangeArrowheads="1"/>
          </p:cNvSpPr>
          <p:nvPr/>
        </p:nvSpPr>
        <p:spPr>
          <a:xfrm>
            <a:off x="1346414" y="2054339"/>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Crime Experience by 2020 Ethnic Grouping</a:t>
            </a:r>
          </a:p>
        </p:txBody>
      </p:sp>
      <p:graphicFrame>
        <p:nvGraphicFramePr>
          <p:cNvPr id="4" name="ChartObject" descr="f84a0394-0098-4cfa-ba47-ac8500d19814"/>
          <p:cNvGraphicFramePr/>
          <p:nvPr>
            <p:extLst>
              <p:ext uri="{D42A27DB-BD31-4B8C-83A1-F6EECF244321}">
                <p14:modId xmlns:p14="http://schemas.microsoft.com/office/powerpoint/2010/main" val="3740351240"/>
              </p:ext>
            </p:extLst>
          </p:nvPr>
        </p:nvGraphicFramePr>
        <p:xfrm>
          <a:off x="621111" y="2362116"/>
          <a:ext cx="9091345" cy="42836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B408CD5-082F-4AF2-9542-B33C9CBB0B52}"/>
              </a:ext>
            </a:extLst>
          </p:cNvPr>
          <p:cNvSpPr txBox="1"/>
          <p:nvPr/>
        </p:nvSpPr>
        <p:spPr>
          <a:xfrm>
            <a:off x="1156758" y="1437980"/>
            <a:ext cx="8020049"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Within the last 12 months specifically, have you personally or has anyone in your household experienced any of the following... </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5B489734-8D6C-42E5-BE12-552A7CFA5E33}"/>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Over a fifth (21%) of Non White British participants indicate that they, or a member of their household, have been threatened in some way within the last 12 months.</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B700B2AF-B329-4C6C-AAE8-417DB536F4FA}"/>
              </a:ext>
            </a:extLst>
          </p:cNvPr>
          <p:cNvSpPr txBox="1"/>
          <p:nvPr/>
        </p:nvSpPr>
        <p:spPr>
          <a:xfrm>
            <a:off x="10009414" y="2873829"/>
            <a:ext cx="2182586" cy="255454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‘Non White British’ participants are more likely to indicate experience of each type of crime researched, with the exception of theft from the person and/or of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a motor vehicle.</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14496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1b72b7fb-3fe6-4542-a227-ac8500d3ab02"/>
          <p:cNvSpPr>
            <a:spLocks noChangeArrowheads="1"/>
          </p:cNvSpPr>
          <p:nvPr/>
        </p:nvSpPr>
        <p:spPr>
          <a:xfrm>
            <a:off x="1480197" y="2115615"/>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Crime Experience by 2020 SEG Groups</a:t>
            </a:r>
          </a:p>
        </p:txBody>
      </p:sp>
      <p:graphicFrame>
        <p:nvGraphicFramePr>
          <p:cNvPr id="4" name="ChartObject" descr="1b72b7fb-3fe6-4542-a227-ac8500d3ab02"/>
          <p:cNvGraphicFramePr/>
          <p:nvPr>
            <p:extLst>
              <p:ext uri="{D42A27DB-BD31-4B8C-83A1-F6EECF244321}">
                <p14:modId xmlns:p14="http://schemas.microsoft.com/office/powerpoint/2010/main" val="2398670287"/>
              </p:ext>
            </p:extLst>
          </p:nvPr>
        </p:nvGraphicFramePr>
        <p:xfrm>
          <a:off x="335361" y="2363468"/>
          <a:ext cx="9091345" cy="4494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6C6EDEA-E22C-47C4-ADD3-C1ECC22914CB}"/>
              </a:ext>
            </a:extLst>
          </p:cNvPr>
          <p:cNvSpPr txBox="1"/>
          <p:nvPr/>
        </p:nvSpPr>
        <p:spPr>
          <a:xfrm>
            <a:off x="1017966" y="1669891"/>
            <a:ext cx="8020049"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Within the last 12 months specifically, have you personally or has anyone in your household experienced any of the following... </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AEF8A501-4707-42F7-8A43-2A188D8F33CB}"/>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Whilst a lot of care needs to be exercised, as it is a very small sample base, a much higher proportion of Students (42% +29 .v. total sample) indicate that they, or a member of their household, has been threatened.</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084937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b77e8672-6ef7-4469-b544-ac8500de6f29"/>
          <p:cNvSpPr>
            <a:spLocks noChangeArrowheads="1"/>
          </p:cNvSpPr>
          <p:nvPr/>
        </p:nvSpPr>
        <p:spPr>
          <a:xfrm>
            <a:off x="1414638" y="1697853"/>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Crime incidence 2020</a:t>
            </a:r>
          </a:p>
        </p:txBody>
      </p:sp>
      <p:graphicFrame>
        <p:nvGraphicFramePr>
          <p:cNvPr id="4" name="ChartObject" descr="b77e8672-6ef7-4469-b544-ac8500de6f29"/>
          <p:cNvGraphicFramePr/>
          <p:nvPr>
            <p:extLst>
              <p:ext uri="{D42A27DB-BD31-4B8C-83A1-F6EECF244321}">
                <p14:modId xmlns:p14="http://schemas.microsoft.com/office/powerpoint/2010/main" val="2204614241"/>
              </p:ext>
            </p:extLst>
          </p:nvPr>
        </p:nvGraphicFramePr>
        <p:xfrm>
          <a:off x="335986" y="1972261"/>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b77e8672-6ef7-4469-b544-ac8500de6f29"/>
          <p:cNvSpPr>
            <a:spLocks noChangeArrowheads="1"/>
          </p:cNvSpPr>
          <p:nvPr/>
        </p:nvSpPr>
        <p:spPr>
          <a:xfrm>
            <a:off x="335361" y="6176571"/>
            <a:ext cx="9469946" cy="584968"/>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...had a car, van, motorcycle, or other motor vehicle stolen? (n=24), ...had anything stolen, off or from inside, a vehicle? (n=88), ...had anything stolen from your home? (n=100), ...had any personal possessions stolen whilst in a public place? (n=60), ...been physically attacked by another person? (n=98), ...been threatened in any way? (n=419), ...been subject to online crime, cyber crime and/or identity theft? (n=416), Sample Size = Variable</a:t>
            </a:r>
          </a:p>
        </p:txBody>
      </p:sp>
      <p:sp>
        <p:nvSpPr>
          <p:cNvPr id="9" name="TextBox 8">
            <a:extLst>
              <a:ext uri="{FF2B5EF4-FFF2-40B4-BE49-F238E27FC236}">
                <a16:creationId xmlns:a16="http://schemas.microsoft.com/office/drawing/2014/main" id="{5408498A-315D-4025-9F76-D0A5546B7F9D}"/>
              </a:ext>
            </a:extLst>
          </p:cNvPr>
          <p:cNvSpPr txBox="1"/>
          <p:nvPr/>
        </p:nvSpPr>
        <p:spPr>
          <a:xfrm>
            <a:off x="806261" y="1258334"/>
            <a:ext cx="8550010"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many times, within the last 12 months, did each of the events listed below happen to you PERSONALLY or a member of your household..</a:t>
            </a:r>
          </a:p>
        </p:txBody>
      </p:sp>
      <p:sp>
        <p:nvSpPr>
          <p:cNvPr id="10" name="Title 1">
            <a:extLst>
              <a:ext uri="{FF2B5EF4-FFF2-40B4-BE49-F238E27FC236}">
                <a16:creationId xmlns:a16="http://schemas.microsoft.com/office/drawing/2014/main" id="{369634E2-C026-44F7-9043-67E05596284A}"/>
              </a:ext>
            </a:extLst>
          </p:cNvPr>
          <p:cNvSpPr txBox="1">
            <a:spLocks/>
          </p:cNvSpPr>
          <p:nvPr/>
        </p:nvSpPr>
        <p:spPr>
          <a:xfrm>
            <a:off x="335361" y="130281"/>
            <a:ext cx="9739368"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‘Being threatened’ is the event most likely to be experienced more than once (53%), very closely followed by cyber crime/identity theft (51%), other types of events are experienced once in 65%+ of cases.</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009992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5364" y="164640"/>
            <a:ext cx="9364185" cy="1117805"/>
          </a:xfrm>
        </p:spPr>
        <p:txBody>
          <a:bodyPr>
            <a:normAutofit/>
          </a:bodyPr>
          <a:lstStyle/>
          <a:p>
            <a:r>
              <a:rPr lang="en-GB" sz="3200" dirty="0">
                <a:solidFill>
                  <a:srgbClr val="0B3B6C"/>
                </a:solidFill>
              </a:rPr>
              <a:t>Who we needed to understand</a:t>
            </a:r>
            <a:br>
              <a:rPr lang="en-GB" sz="3200" dirty="0">
                <a:solidFill>
                  <a:srgbClr val="0B3B6C"/>
                </a:solidFill>
              </a:rPr>
            </a:br>
            <a:r>
              <a:rPr lang="en-GB" sz="3200" dirty="0">
                <a:solidFill>
                  <a:srgbClr val="ED0873"/>
                </a:solidFill>
              </a:rPr>
              <a:t>Permanent</a:t>
            </a:r>
            <a:r>
              <a:rPr lang="en-GB" sz="3200" dirty="0">
                <a:solidFill>
                  <a:srgbClr val="0B3B6C"/>
                </a:solidFill>
              </a:rPr>
              <a:t> </a:t>
            </a:r>
            <a:r>
              <a:rPr lang="en-GB" sz="3200" dirty="0">
                <a:solidFill>
                  <a:srgbClr val="ED0873"/>
                </a:solidFill>
              </a:rPr>
              <a:t>residents of Lincolnshire</a:t>
            </a:r>
            <a:endParaRPr lang="en-GB" sz="3200" u="sng" dirty="0">
              <a:solidFill>
                <a:srgbClr val="ED0973"/>
              </a:solidFill>
            </a:endParaRPr>
          </a:p>
        </p:txBody>
      </p:sp>
      <p:sp>
        <p:nvSpPr>
          <p:cNvPr id="3" name="Content Placeholder 2"/>
          <p:cNvSpPr>
            <a:spLocks noGrp="1"/>
          </p:cNvSpPr>
          <p:nvPr>
            <p:ph idx="1"/>
          </p:nvPr>
        </p:nvSpPr>
        <p:spPr>
          <a:xfrm>
            <a:off x="335361" y="1282445"/>
            <a:ext cx="3601072" cy="5212908"/>
          </a:xfrm>
        </p:spPr>
        <p:txBody>
          <a:bodyPr>
            <a:noAutofit/>
          </a:bodyPr>
          <a:lstStyle/>
          <a:p>
            <a:pPr marL="0" indent="0">
              <a:buNone/>
            </a:pPr>
            <a:r>
              <a:rPr lang="en-GB" sz="1600" dirty="0"/>
              <a:t>The ONS mid-year 2019 population estimate for Lincolnshire of 629,926 Adults aged 16+ was used to calculate the target sample required, in order to achieve a Confidence Interval of ±6 or better, for each of the demographic segments on the right, at the 95% Confidence Level. </a:t>
            </a:r>
          </a:p>
          <a:p>
            <a:pPr marL="0" indent="0">
              <a:buNone/>
            </a:pPr>
            <a:r>
              <a:rPr lang="en-GB" sz="1600" b="1" dirty="0">
                <a:solidFill>
                  <a:srgbClr val="EC006D"/>
                </a:solidFill>
              </a:rPr>
              <a:t>The Confidence Interval for the sample as whole, at the County Level is ± 1.72 in 2020-21 </a:t>
            </a:r>
            <a:br>
              <a:rPr lang="en-GB" sz="1600" b="1" dirty="0">
                <a:solidFill>
                  <a:srgbClr val="EC006D"/>
                </a:solidFill>
              </a:rPr>
            </a:br>
            <a:r>
              <a:rPr lang="en-GB" sz="1600" b="1" dirty="0">
                <a:solidFill>
                  <a:srgbClr val="EC006D"/>
                </a:solidFill>
              </a:rPr>
              <a:t>(versus ± 1.70 in 2019-20).</a:t>
            </a:r>
          </a:p>
          <a:p>
            <a:pPr marL="0" indent="0">
              <a:buNone/>
            </a:pPr>
            <a:br>
              <a:rPr lang="en-GB" sz="1600" dirty="0"/>
            </a:br>
            <a:r>
              <a:rPr lang="en-GB" sz="1600" dirty="0"/>
              <a:t>The actual volume of completed surveys achieved are shown beside the % of the target sample achieved. </a:t>
            </a:r>
            <a:br>
              <a:rPr lang="en-GB" sz="1600" dirty="0"/>
            </a:br>
            <a:r>
              <a:rPr lang="en-GB" sz="1600" b="1" dirty="0">
                <a:solidFill>
                  <a:srgbClr val="ED0873"/>
                </a:solidFill>
              </a:rPr>
              <a:t>All target sample levels were met and exceeded for each segment, with the exception of 16-34 year-olds and residents </a:t>
            </a:r>
            <a:br>
              <a:rPr lang="en-GB" sz="1600" b="1" dirty="0">
                <a:solidFill>
                  <a:srgbClr val="ED0873"/>
                </a:solidFill>
              </a:rPr>
            </a:br>
            <a:r>
              <a:rPr lang="en-GB" sz="1600" b="1" dirty="0">
                <a:solidFill>
                  <a:srgbClr val="ED0873"/>
                </a:solidFill>
              </a:rPr>
              <a:t>of Boston Borough. </a:t>
            </a:r>
          </a:p>
        </p:txBody>
      </p:sp>
      <p:sp>
        <p:nvSpPr>
          <p:cNvPr id="9" name="TextBox 8">
            <a:extLst>
              <a:ext uri="{FF2B5EF4-FFF2-40B4-BE49-F238E27FC236}">
                <a16:creationId xmlns:a16="http://schemas.microsoft.com/office/drawing/2014/main" id="{9E2A7CCA-8C0D-4239-BC4C-823E67503B1C}"/>
              </a:ext>
            </a:extLst>
          </p:cNvPr>
          <p:cNvSpPr txBox="1"/>
          <p:nvPr/>
        </p:nvSpPr>
        <p:spPr>
          <a:xfrm>
            <a:off x="9985109" y="1394086"/>
            <a:ext cx="2206891" cy="5324535"/>
          </a:xfrm>
          <a:prstGeom prst="rect">
            <a:avLst/>
          </a:prstGeom>
          <a:solidFill>
            <a:srgbClr val="FFC000"/>
          </a:solid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Confidence Level &amp; Confidence Interval</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 The total target sample size was based on a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95% Confidence Level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and a minimum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Confidence Interval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by segment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(e.g. West Lindsey)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of ± 6. </a:t>
            </a:r>
          </a:p>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This is to ensure the statistical significance of the results for </a:t>
            </a:r>
            <a:r>
              <a:rPr kumimoji="0" lang="en-GB" sz="1400" b="1"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each</a:t>
            </a: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 segment. It means that had we surveyed everyone in our segment population the answer to a given question would fall within 6 percentage points of our research result (in either direction) on 95 occasions </a:t>
            </a:r>
            <a:b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r>
              <a:rPr kumimoji="0" lang="en-GB" sz="14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out of 100. </a:t>
            </a:r>
          </a:p>
        </p:txBody>
      </p:sp>
      <p:sp>
        <p:nvSpPr>
          <p:cNvPr id="4" name="Slide Number Placeholder 3">
            <a:extLst>
              <a:ext uri="{FF2B5EF4-FFF2-40B4-BE49-F238E27FC236}">
                <a16:creationId xmlns:a16="http://schemas.microsoft.com/office/drawing/2014/main" id="{E8374698-7298-40BA-9B6E-3249C8E95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pic>
        <p:nvPicPr>
          <p:cNvPr id="5" name="Picture 4">
            <a:extLst>
              <a:ext uri="{FF2B5EF4-FFF2-40B4-BE49-F238E27FC236}">
                <a16:creationId xmlns:a16="http://schemas.microsoft.com/office/drawing/2014/main" id="{7738E488-467E-4BCA-9F26-CDE794C30702}"/>
              </a:ext>
            </a:extLst>
          </p:cNvPr>
          <p:cNvPicPr>
            <a:picLocks noChangeAspect="1"/>
          </p:cNvPicPr>
          <p:nvPr/>
        </p:nvPicPr>
        <p:blipFill rotWithShape="1">
          <a:blip r:embed="rId3"/>
          <a:srcRect l="5913" r="5936"/>
          <a:stretch/>
        </p:blipFill>
        <p:spPr>
          <a:xfrm>
            <a:off x="3936432" y="1613490"/>
            <a:ext cx="6048677" cy="5079870"/>
          </a:xfrm>
          <a:prstGeom prst="rect">
            <a:avLst/>
          </a:prstGeom>
        </p:spPr>
      </p:pic>
    </p:spTree>
    <p:extLst>
      <p:ext uri="{BB962C8B-B14F-4D97-AF65-F5344CB8AC3E}">
        <p14:creationId xmlns:p14="http://schemas.microsoft.com/office/powerpoint/2010/main" val="102528229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b2863755-0b4c-45e1-ac8b-ac8600904729"/>
          <p:cNvSpPr>
            <a:spLocks noChangeArrowheads="1"/>
          </p:cNvSpPr>
          <p:nvPr/>
        </p:nvSpPr>
        <p:spPr>
          <a:xfrm>
            <a:off x="1225337" y="1806773"/>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Threatening </a:t>
            </a:r>
            <a:r>
              <a:rPr lang="en-US" sz="1400" b="1" dirty="0" err="1">
                <a:latin typeface="Tahoma"/>
                <a:ea typeface="Tahoma" pitchFamily="34" charset="0"/>
                <a:cs typeface="Tahoma" pitchFamily="34" charset="0"/>
              </a:rPr>
              <a:t>Behaviour</a:t>
            </a:r>
            <a:r>
              <a:rPr lang="en-US" sz="1400" b="1" dirty="0">
                <a:latin typeface="Tahoma"/>
                <a:ea typeface="Tahoma" pitchFamily="34" charset="0"/>
                <a:cs typeface="Tahoma" pitchFamily="34" charset="0"/>
              </a:rPr>
              <a:t> by Survey Year Groups</a:t>
            </a:r>
          </a:p>
        </p:txBody>
      </p:sp>
      <p:graphicFrame>
        <p:nvGraphicFramePr>
          <p:cNvPr id="4" name="ChartObject" descr="b2863755-0b4c-45e1-ac8b-ac8600904729"/>
          <p:cNvGraphicFramePr/>
          <p:nvPr>
            <p:extLst>
              <p:ext uri="{D42A27DB-BD31-4B8C-83A1-F6EECF244321}">
                <p14:modId xmlns:p14="http://schemas.microsoft.com/office/powerpoint/2010/main" val="139960894"/>
              </p:ext>
            </p:extLst>
          </p:nvPr>
        </p:nvGraphicFramePr>
        <p:xfrm>
          <a:off x="335361" y="2057400"/>
          <a:ext cx="9091345" cy="43475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42A643A-8F93-4A10-B6BE-6A7B30182F9D}"/>
              </a:ext>
            </a:extLst>
          </p:cNvPr>
          <p:cNvSpPr txBox="1"/>
          <p:nvPr/>
        </p:nvSpPr>
        <p:spPr>
          <a:xfrm>
            <a:off x="17845" y="1160442"/>
            <a:ext cx="9936427" cy="738664"/>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You indicated earlier in the survey, that within the last 12 months specifically, you PERSONALLY or someone else in your household, had been threatened. What form did this threatening behaviour take?</a:t>
            </a:r>
            <a:r>
              <a:rPr lang="en-GB" sz="1400" b="1" i="1" dirty="0">
                <a:latin typeface="Tahoma" panose="020B0604030504040204" pitchFamily="34" charset="0"/>
                <a:ea typeface="Tahoma" panose="020B0604030504040204" pitchFamily="34" charset="0"/>
                <a:cs typeface="Tahoma" panose="020B0604030504040204" pitchFamily="34" charset="0"/>
              </a:rPr>
              <a:t> </a:t>
            </a:r>
            <a:br>
              <a:rPr lang="en-GB" sz="1400" b="1" i="1" dirty="0">
                <a:latin typeface="Tahoma" panose="020B0604030504040204" pitchFamily="34" charset="0"/>
                <a:ea typeface="Tahoma" panose="020B0604030504040204" pitchFamily="34" charset="0"/>
                <a:cs typeface="Tahoma" panose="020B0604030504040204" pitchFamily="34" charset="0"/>
              </a:rPr>
            </a:br>
            <a:r>
              <a:rPr lang="en-GB" sz="1400" b="1" i="1" dirty="0">
                <a:latin typeface="Tahoma" panose="020B0604030504040204" pitchFamily="34" charset="0"/>
                <a:ea typeface="Tahoma" panose="020B0604030504040204" pitchFamily="34" charset="0"/>
                <a:cs typeface="Tahoma" panose="020B0604030504040204" pitchFamily="34" charset="0"/>
              </a:rPr>
              <a:t>(Please tick all of the answer options that apply)</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B79A452-6B2C-4A85-9D22-E4B4CBADC615}"/>
              </a:ext>
            </a:extLst>
          </p:cNvPr>
          <p:cNvSpPr txBox="1"/>
          <p:nvPr/>
        </p:nvSpPr>
        <p:spPr>
          <a:xfrm>
            <a:off x="335361" y="6341232"/>
            <a:ext cx="9301397" cy="33855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General verbal abuse (n=798), Threat of violence to the individual concerned (n=466), Threat of violence to a family member, friend or relation (n=259), Threat of violence or damage to possessions or property (n=297), Threat of blackmail or extortion (n=67), Cyberbullying (n=93), Stalking or harassment (n=186), None of the above (n=1), Sample Size = 1,135</a:t>
            </a:r>
            <a:endParaRPr lang="en-GB" sz="800" dirty="0"/>
          </a:p>
        </p:txBody>
      </p:sp>
      <p:sp>
        <p:nvSpPr>
          <p:cNvPr id="8" name="Title 1">
            <a:extLst>
              <a:ext uri="{FF2B5EF4-FFF2-40B4-BE49-F238E27FC236}">
                <a16:creationId xmlns:a16="http://schemas.microsoft.com/office/drawing/2014/main" id="{0E552B52-DA79-4689-A596-36BBC356E663}"/>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nature of the threatening behaviour is largely unchanged from when we last researched it in 2018. </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9" name="TextBox 8">
            <a:extLst>
              <a:ext uri="{FF2B5EF4-FFF2-40B4-BE49-F238E27FC236}">
                <a16:creationId xmlns:a16="http://schemas.microsoft.com/office/drawing/2014/main" id="{2E156A8F-BA95-412E-B59F-8592BBCF7316}"/>
              </a:ext>
            </a:extLst>
          </p:cNvPr>
          <p:cNvSpPr txBox="1"/>
          <p:nvPr/>
        </p:nvSpPr>
        <p:spPr>
          <a:xfrm>
            <a:off x="9636758" y="3040600"/>
            <a:ext cx="2555242" cy="2308324"/>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Fewer participants experiencing threatening behaviour reference ‘Cyberbullying’ (-4%) whilst slightly more of them reference </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‘Threat of violence to the individual concerned’ (+4%).</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474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1ef6bea1-f4a1-4e0c-a60c-ac8600be183a"/>
          <p:cNvSpPr>
            <a:spLocks noChangeArrowheads="1"/>
          </p:cNvSpPr>
          <p:nvPr/>
        </p:nvSpPr>
        <p:spPr>
          <a:xfrm>
            <a:off x="149903" y="6027002"/>
            <a:ext cx="9786524" cy="707886"/>
          </a:xfrm>
          <a:prstGeom prst="rect">
            <a:avLst/>
          </a:prstGeom>
          <a:noFill/>
          <a:ln w="9525">
            <a:noFill/>
            <a:miter lim="800000"/>
          </a:ln>
        </p:spPr>
        <p:txBody>
          <a:bodyPr wrap="square">
            <a:spAutoFit/>
          </a:bodyPr>
          <a:lstStyle>
            <a:defPPr>
              <a:defRPr lang="en-US"/>
            </a:defPPr>
          </a:lstStyle>
          <a:p>
            <a:r>
              <a:rPr lang="en-GB" sz="800" b="0" i="0" dirty="0">
                <a:solidFill>
                  <a:srgbClr val="000000"/>
                </a:solidFill>
                <a:effectLst/>
                <a:latin typeface="Tahoma" panose="020B0604030504040204" pitchFamily="34" charset="0"/>
              </a:rPr>
              <a:t>Base: Malware or computer virus: presence of software designed to disrupt, damage, or gain unauthorized access to a computer system (n=273), Phishing: use fake email messages in an attempt to get personal information from internet users (n=540), Identity theft: Misuse of personal information to impersonate another individual (n=217), Online scam or fraud (n=639), Hacking: unauthorised access to, or control over, computer network security systems for an illicit purpose (n=182), Cyberbullying: the use of electronic communication to bully a person, typically by sending messages of an intimidating or threatening nature (n=84), Grooming: making sexual advances to a minor(s) (n=7), Online incitement of racial hatred, violence or terrorism (n=24), Distribution of indecent images e.g. sexting (n=11), None of the above (n=30), Sample Size = 1,002</a:t>
            </a:r>
            <a:endParaRPr lang="en-US" sz="800" b="1" dirty="0">
              <a:latin typeface="Tahoma"/>
              <a:ea typeface="Tahoma" pitchFamily="34" charset="0"/>
              <a:cs typeface="Tahoma" pitchFamily="34" charset="0"/>
            </a:endParaRPr>
          </a:p>
        </p:txBody>
      </p:sp>
      <p:graphicFrame>
        <p:nvGraphicFramePr>
          <p:cNvPr id="4" name="ChartObject" descr="1ef6bea1-f4a1-4e0c-a60c-ac8600be183a"/>
          <p:cNvGraphicFramePr/>
          <p:nvPr>
            <p:extLst>
              <p:ext uri="{D42A27DB-BD31-4B8C-83A1-F6EECF244321}">
                <p14:modId xmlns:p14="http://schemas.microsoft.com/office/powerpoint/2010/main" val="1678627588"/>
              </p:ext>
            </p:extLst>
          </p:nvPr>
        </p:nvGraphicFramePr>
        <p:xfrm>
          <a:off x="199513" y="1249373"/>
          <a:ext cx="9505056" cy="4992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1DF0F2-A822-447E-9F45-3CEE70E41C7B}"/>
              </a:ext>
            </a:extLst>
          </p:cNvPr>
          <p:cNvSpPr txBox="1"/>
          <p:nvPr/>
        </p:nvSpPr>
        <p:spPr>
          <a:xfrm>
            <a:off x="6678766" y="3541269"/>
            <a:ext cx="4490848" cy="1815882"/>
          </a:xfrm>
          <a:prstGeom prst="rect">
            <a:avLst/>
          </a:prstGeom>
          <a:solidFill>
            <a:schemeClr val="bg1"/>
          </a:solidFill>
        </p:spPr>
        <p:txBody>
          <a:bodyPr wrap="square">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You indicated earlier in the survey, that within the last 12 months specifically, you PERSONALLY or someone else in your household, had been subject to online crime, cyber crime and/or identity theft. Please indicate what happened by selecting the relevant options from the list below? </a:t>
            </a:r>
            <a:r>
              <a:rPr lang="en-GB" sz="1400" b="1" i="1" dirty="0">
                <a:latin typeface="Tahoma" panose="020B0604030504040204" pitchFamily="34" charset="0"/>
                <a:ea typeface="Tahoma" panose="020B0604030504040204" pitchFamily="34" charset="0"/>
                <a:cs typeface="Tahoma" panose="020B0604030504040204" pitchFamily="34" charset="0"/>
              </a:rPr>
              <a:t>(Please tick all of the answer options that apply)</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64B5516E-30AD-4D80-8327-06F1D8E1C9C8}"/>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Amongst those experiencing </a:t>
            </a:r>
            <a:r>
              <a:rPr lang="en-GB" sz="2400" dirty="0">
                <a:solidFill>
                  <a:srgbClr val="0B3B6C"/>
                </a:solidFill>
              </a:rPr>
              <a:t>online crime, a higher proportion of them cite a ‘scam or fraud’ (74% +16% .v. 2018) and ‘phishing’ (63% +14% .v. 2018).</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773702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52</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261881" y="356659"/>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Reporting crime</a:t>
            </a:r>
          </a:p>
        </p:txBody>
      </p:sp>
    </p:spTree>
    <p:extLst>
      <p:ext uri="{BB962C8B-B14F-4D97-AF65-F5344CB8AC3E}">
        <p14:creationId xmlns:p14="http://schemas.microsoft.com/office/powerpoint/2010/main" val="298126796"/>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c9a3f7b9-1e4f-422b-8d14-ac8600da2591"/>
          <p:cNvGraphicFramePr/>
          <p:nvPr>
            <p:extLst>
              <p:ext uri="{D42A27DB-BD31-4B8C-83A1-F6EECF244321}">
                <p14:modId xmlns:p14="http://schemas.microsoft.com/office/powerpoint/2010/main" val="252637236"/>
              </p:ext>
            </p:extLst>
          </p:nvPr>
        </p:nvGraphicFramePr>
        <p:xfrm>
          <a:off x="335361" y="2068201"/>
          <a:ext cx="94090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467509-BC5F-4E7E-B220-545B1C72E996}"/>
              </a:ext>
            </a:extLst>
          </p:cNvPr>
          <p:cNvSpPr txBox="1"/>
          <p:nvPr/>
        </p:nvSpPr>
        <p:spPr>
          <a:xfrm>
            <a:off x="633335" y="1574788"/>
            <a:ext cx="9409045"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Have you reported a crime(s) or incident(s) to Lincolnshire Police within the last 12 months?</a:t>
            </a:r>
          </a:p>
        </p:txBody>
      </p:sp>
      <p:sp>
        <p:nvSpPr>
          <p:cNvPr id="7" name="TextBox 6">
            <a:extLst>
              <a:ext uri="{FF2B5EF4-FFF2-40B4-BE49-F238E27FC236}">
                <a16:creationId xmlns:a16="http://schemas.microsoft.com/office/drawing/2014/main" id="{1D9C69BE-B1BF-4C5A-AF7A-818CDEFB8621}"/>
              </a:ext>
            </a:extLst>
          </p:cNvPr>
          <p:cNvSpPr txBox="1"/>
          <p:nvPr/>
        </p:nvSpPr>
        <p:spPr>
          <a:xfrm>
            <a:off x="633335" y="6354169"/>
            <a:ext cx="6093500" cy="215444"/>
          </a:xfrm>
          <a:prstGeom prst="rect">
            <a:avLst/>
          </a:prstGeom>
          <a:noFill/>
        </p:spPr>
        <p:txBody>
          <a:bodyPr wrap="square">
            <a:spAutoFit/>
          </a:bodyPr>
          <a:lstStyle/>
          <a:p>
            <a:r>
              <a:rPr lang="pt-BR" sz="800" b="0" i="0" dirty="0">
                <a:solidFill>
                  <a:srgbClr val="000000"/>
                </a:solidFill>
                <a:effectLst/>
                <a:latin typeface="Tahoma" panose="020B0604030504040204" pitchFamily="34" charset="0"/>
              </a:rPr>
              <a:t>Base: Yes (n=1,778), No (n=4,900), Sample Size = 6,678</a:t>
            </a:r>
            <a:endParaRPr lang="en-GB" sz="800" dirty="0"/>
          </a:p>
        </p:txBody>
      </p:sp>
      <p:sp>
        <p:nvSpPr>
          <p:cNvPr id="8" name="Title 1">
            <a:extLst>
              <a:ext uri="{FF2B5EF4-FFF2-40B4-BE49-F238E27FC236}">
                <a16:creationId xmlns:a16="http://schemas.microsoft.com/office/drawing/2014/main" id="{4BC1EAD7-55C7-4097-A2C0-BFEA9870053A}"/>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Exactly a quarter of participants had reported a crime or incident to Lincolnshire Police within the last 12 months, representing a reduction of 3% on the equivalent measure in 2018.</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7700809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EF059635-B2D0-4D07-A337-F5602153284B}"/>
              </a:ext>
            </a:extLst>
          </p:cNvPr>
          <p:cNvGraphicFramePr>
            <a:graphicFrameLocks noGrp="1"/>
          </p:cNvGraphicFramePr>
          <p:nvPr>
            <p:ph/>
            <p:extLst>
              <p:ext uri="{D42A27DB-BD31-4B8C-83A1-F6EECF244321}">
                <p14:modId xmlns:p14="http://schemas.microsoft.com/office/powerpoint/2010/main" val="1213077004"/>
              </p:ext>
            </p:extLst>
          </p:nvPr>
        </p:nvGraphicFramePr>
        <p:xfrm>
          <a:off x="359228" y="1281047"/>
          <a:ext cx="9503144" cy="55769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CFAE110-DEC0-486C-9239-3EBD8C62973D}"/>
              </a:ext>
            </a:extLst>
          </p:cNvPr>
          <p:cNvSpPr txBox="1"/>
          <p:nvPr/>
        </p:nvSpPr>
        <p:spPr>
          <a:xfrm>
            <a:off x="551874" y="1127158"/>
            <a:ext cx="9409045"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Have you reported a crime(s) or incident(s) to Lincolnshire Police within the last 12 months?</a:t>
            </a:r>
          </a:p>
        </p:txBody>
      </p:sp>
      <p:sp>
        <p:nvSpPr>
          <p:cNvPr id="6" name="Title 1">
            <a:extLst>
              <a:ext uri="{FF2B5EF4-FFF2-40B4-BE49-F238E27FC236}">
                <a16:creationId xmlns:a16="http://schemas.microsoft.com/office/drawing/2014/main" id="{88E32679-8AC7-4E35-8D0E-B5B84E6E1DA6}"/>
              </a:ext>
            </a:extLst>
          </p:cNvPr>
          <p:cNvSpPr txBox="1">
            <a:spLocks/>
          </p:cNvSpPr>
          <p:nvPr/>
        </p:nvSpPr>
        <p:spPr>
          <a:xfrm>
            <a:off x="241116" y="0"/>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Around a third of participants aged 16-49, Students, and/or residents of Boston Borough, Lincoln City or South Holland, indicated that they had reported at least one crime or incident within the last 12 months.</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09795B5F-27BE-4AE7-90AD-40E41E528A74}"/>
              </a:ext>
            </a:extLst>
          </p:cNvPr>
          <p:cNvSpPr txBox="1"/>
          <p:nvPr/>
        </p:nvSpPr>
        <p:spPr>
          <a:xfrm>
            <a:off x="9636758" y="3040600"/>
            <a:ext cx="2555242" cy="156966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Less than a fifth of the over 65s, and/or residents of North Kesteven, </a:t>
            </a: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reported a crime or incident within</a:t>
            </a:r>
            <a:b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600" kern="0" dirty="0">
                <a:solidFill>
                  <a:prstClr val="white"/>
                </a:solidFill>
                <a:latin typeface="Tahoma" panose="020B0604030504040204" pitchFamily="34" charset="0"/>
                <a:ea typeface="Tahoma" panose="020B0604030504040204" pitchFamily="34" charset="0"/>
                <a:cs typeface="Tahoma" panose="020B0604030504040204" pitchFamily="34" charset="0"/>
              </a:rPr>
              <a:t> the last 12 months.</a:t>
            </a: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24778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1205dda8-1c67-4f9f-9311-ac8600db578f"/>
          <p:cNvGraphicFramePr/>
          <p:nvPr>
            <p:extLst>
              <p:ext uri="{D42A27DB-BD31-4B8C-83A1-F6EECF244321}">
                <p14:modId xmlns:p14="http://schemas.microsoft.com/office/powerpoint/2010/main" val="110808093"/>
              </p:ext>
            </p:extLst>
          </p:nvPr>
        </p:nvGraphicFramePr>
        <p:xfrm>
          <a:off x="335361" y="1742386"/>
          <a:ext cx="9382797" cy="49667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736FB8F-C845-4D3B-AF83-BAF20D901F42}"/>
              </a:ext>
            </a:extLst>
          </p:cNvPr>
          <p:cNvSpPr txBox="1"/>
          <p:nvPr/>
        </p:nvSpPr>
        <p:spPr>
          <a:xfrm>
            <a:off x="335361" y="1380326"/>
            <a:ext cx="9601066"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did you report the crime(s) or incident(s) to Lincolnshire Police? (Please tick all options that apply)</a:t>
            </a:r>
          </a:p>
        </p:txBody>
      </p:sp>
      <p:sp>
        <p:nvSpPr>
          <p:cNvPr id="5" name="Title 1">
            <a:extLst>
              <a:ext uri="{FF2B5EF4-FFF2-40B4-BE49-F238E27FC236}">
                <a16:creationId xmlns:a16="http://schemas.microsoft.com/office/drawing/2014/main" id="{D1B42D96-EDAA-4971-853A-8312735BE1F5}"/>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Use of online reporting appears to have increased by 5% percentage points since 2018, representing an increase of a third on two years’ ago.</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C405305F-FC59-49F2-BA3A-3AF49318E1AC}"/>
              </a:ext>
            </a:extLst>
          </p:cNvPr>
          <p:cNvSpPr txBox="1"/>
          <p:nvPr/>
        </p:nvSpPr>
        <p:spPr>
          <a:xfrm>
            <a:off x="9636758" y="2150693"/>
            <a:ext cx="2555242" cy="132343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Is the scale of increase in online reporting over the last 24 months reflected in your actual experience with www.lincs.police.uk?</a:t>
            </a:r>
          </a:p>
        </p:txBody>
      </p:sp>
    </p:spTree>
    <p:extLst>
      <p:ext uri="{BB962C8B-B14F-4D97-AF65-F5344CB8AC3E}">
        <p14:creationId xmlns:p14="http://schemas.microsoft.com/office/powerpoint/2010/main" val="12693603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MarketSight_Chart"/>
          <p:cNvGraphicFramePr/>
          <p:nvPr>
            <p:extLst>
              <p:ext uri="{D42A27DB-BD31-4B8C-83A1-F6EECF244321}">
                <p14:modId xmlns:p14="http://schemas.microsoft.com/office/powerpoint/2010/main" val="2110206162"/>
              </p:ext>
            </p:extLst>
          </p:nvPr>
        </p:nvGraphicFramePr>
        <p:xfrm>
          <a:off x="335359" y="1845129"/>
          <a:ext cx="9601067" cy="46336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19921" y="6204039"/>
            <a:ext cx="9816506" cy="338554"/>
          </a:xfrm>
          <a:prstGeom prst="rect">
            <a:avLst/>
          </a:prstGeom>
          <a:noFill/>
          <a:ln w="9525">
            <a:noFill/>
            <a:miter lim="800000"/>
          </a:ln>
        </p:spPr>
        <p:txBody>
          <a:bodyPr wrap="square">
            <a:spAutoFit/>
          </a:bodyPr>
          <a:lstStyle>
            <a:defPPr>
              <a:defRPr lang="en-US"/>
            </a:defPPr>
          </a:lstStyle>
          <a:p>
            <a:r>
              <a:rPr lang="en-US" sz="800" dirty="0">
                <a:latin typeface="Tahoma"/>
                <a:ea typeface="Tahoma" pitchFamily="34" charset="0"/>
                <a:cs typeface="Tahoma" pitchFamily="34" charset="0"/>
              </a:rPr>
              <a:t>Base: Called 999 (n=148), Called 101 (n=507), Used online reporting (e.g. at www.lincs.police.uk ) (n=151), Via social media (e.g. Facebook, Twitter, </a:t>
            </a:r>
            <a:r>
              <a:rPr lang="en-US" sz="800" dirty="0" err="1">
                <a:latin typeface="Tahoma"/>
                <a:ea typeface="Tahoma" pitchFamily="34" charset="0"/>
                <a:cs typeface="Tahoma" pitchFamily="34" charset="0"/>
              </a:rPr>
              <a:t>etc</a:t>
            </a:r>
            <a:r>
              <a:rPr lang="en-US" sz="800" dirty="0">
                <a:latin typeface="Tahoma"/>
                <a:ea typeface="Tahoma" pitchFamily="34" charset="0"/>
                <a:cs typeface="Tahoma" pitchFamily="34" charset="0"/>
              </a:rPr>
              <a:t> @lincspolice) (n=33), To a police officer in person (n=104), At a police station in person (n=51), Via </a:t>
            </a:r>
            <a:r>
              <a:rPr lang="en-US" sz="800" dirty="0" err="1">
                <a:latin typeface="Tahoma"/>
                <a:ea typeface="Tahoma" pitchFamily="34" charset="0"/>
                <a:cs typeface="Tahoma" pitchFamily="34" charset="0"/>
              </a:rPr>
              <a:t>Neighbourhood</a:t>
            </a:r>
            <a:r>
              <a:rPr lang="en-US" sz="800" dirty="0">
                <a:latin typeface="Tahoma"/>
                <a:ea typeface="Tahoma" pitchFamily="34" charset="0"/>
                <a:cs typeface="Tahoma" pitchFamily="34" charset="0"/>
              </a:rPr>
              <a:t> Watch (n=17), Via </a:t>
            </a:r>
            <a:r>
              <a:rPr lang="en-US" sz="800" dirty="0" err="1">
                <a:latin typeface="Tahoma"/>
                <a:ea typeface="Tahoma" pitchFamily="34" charset="0"/>
                <a:cs typeface="Tahoma" pitchFamily="34" charset="0"/>
              </a:rPr>
              <a:t>Crimestoppers</a:t>
            </a:r>
            <a:r>
              <a:rPr lang="en-US" sz="800" dirty="0">
                <a:latin typeface="Tahoma"/>
                <a:ea typeface="Tahoma" pitchFamily="34" charset="0"/>
                <a:cs typeface="Tahoma" pitchFamily="34" charset="0"/>
              </a:rPr>
              <a:t> (n=20), Other (n=59), Sample Size = Variable</a:t>
            </a:r>
          </a:p>
        </p:txBody>
      </p:sp>
      <p:sp>
        <p:nvSpPr>
          <p:cNvPr id="6" name="TextBox 5">
            <a:extLst>
              <a:ext uri="{FF2B5EF4-FFF2-40B4-BE49-F238E27FC236}">
                <a16:creationId xmlns:a16="http://schemas.microsoft.com/office/drawing/2014/main" id="{E29FC3EB-1956-4856-80F5-26D487993A6A}"/>
              </a:ext>
            </a:extLst>
          </p:cNvPr>
          <p:cNvSpPr txBox="1"/>
          <p:nvPr/>
        </p:nvSpPr>
        <p:spPr>
          <a:xfrm>
            <a:off x="335359" y="1306519"/>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Please use the rating scale below to indicate how satisfied or dissatisfied you were overall, with your experience of using the method(s) listed to report crime(s) or incident(s) to Lincolnshire Police. </a:t>
            </a:r>
          </a:p>
        </p:txBody>
      </p:sp>
      <p:sp>
        <p:nvSpPr>
          <p:cNvPr id="7" name="Text Box 5" descr="MarketSight_Chart_Title:2156f959-10e9-4574-9f12-ac840088294e">
            <a:extLst>
              <a:ext uri="{FF2B5EF4-FFF2-40B4-BE49-F238E27FC236}">
                <a16:creationId xmlns:a16="http://schemas.microsoft.com/office/drawing/2014/main" id="{B6BC75A1-28CD-4AF5-B1EB-505B06940DAF}"/>
              </a:ext>
            </a:extLst>
          </p:cNvPr>
          <p:cNvSpPr>
            <a:spLocks noChangeArrowheads="1"/>
          </p:cNvSpPr>
          <p:nvPr/>
        </p:nvSpPr>
        <p:spPr>
          <a:xfrm>
            <a:off x="1579256" y="1691240"/>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Report Method Satisfaction</a:t>
            </a:r>
          </a:p>
        </p:txBody>
      </p:sp>
      <p:sp>
        <p:nvSpPr>
          <p:cNvPr id="8" name="Title 1">
            <a:extLst>
              <a:ext uri="{FF2B5EF4-FFF2-40B4-BE49-F238E27FC236}">
                <a16:creationId xmlns:a16="http://schemas.microsoft.com/office/drawing/2014/main" id="{529C1E12-FCA6-4C42-932D-C9577DCB4D5E}"/>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Satisfaction levels are highest for reporting by ‘calling 999’ (56%), followed by ‘to an officer in person’ (51%) whereas dissatisfaction peaks for ‘At a police station in person’ (49%).</a:t>
            </a:r>
            <a:endParaRPr kumimoji="0" lang="en-GB" sz="2400" b="0" i="0"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4328989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50558163-310c-4e74-93fb-ac8600dbf716"/>
          <p:cNvGraphicFramePr/>
          <p:nvPr>
            <p:extLst>
              <p:ext uri="{D42A27DB-BD31-4B8C-83A1-F6EECF244321}">
                <p14:modId xmlns:p14="http://schemas.microsoft.com/office/powerpoint/2010/main" val="569927881"/>
              </p:ext>
            </p:extLst>
          </p:nvPr>
        </p:nvGraphicFramePr>
        <p:xfrm>
          <a:off x="335361" y="1700808"/>
          <a:ext cx="9499755" cy="47045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E80A291-8FCE-4CA9-937A-D33EE876BC48}"/>
              </a:ext>
            </a:extLst>
          </p:cNvPr>
          <p:cNvSpPr txBox="1"/>
          <p:nvPr/>
        </p:nvSpPr>
        <p:spPr>
          <a:xfrm>
            <a:off x="449660" y="1242323"/>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Please use the rating scale below to indicate how satisfied or dissatisfied you were overall, with your experience of using the method(s) listed to report crime(s) or incident(s) to Lincolnshire Police. </a:t>
            </a:r>
          </a:p>
        </p:txBody>
      </p:sp>
      <p:sp>
        <p:nvSpPr>
          <p:cNvPr id="6" name="TextBox 5">
            <a:extLst>
              <a:ext uri="{FF2B5EF4-FFF2-40B4-BE49-F238E27FC236}">
                <a16:creationId xmlns:a16="http://schemas.microsoft.com/office/drawing/2014/main" id="{0931D797-7DE8-4BC3-822F-E0DDF327430F}"/>
              </a:ext>
            </a:extLst>
          </p:cNvPr>
          <p:cNvSpPr txBox="1"/>
          <p:nvPr/>
        </p:nvSpPr>
        <p:spPr>
          <a:xfrm>
            <a:off x="335361" y="6405331"/>
            <a:ext cx="9423237" cy="338554"/>
          </a:xfrm>
          <a:prstGeom prst="rect">
            <a:avLst/>
          </a:prstGeom>
          <a:noFill/>
        </p:spPr>
        <p:txBody>
          <a:bodyPr wrap="square">
            <a:spAutoFit/>
          </a:bodyPr>
          <a:lstStyle/>
          <a:p>
            <a:r>
              <a:rPr lang="en-GB" sz="800" b="0" i="0" dirty="0">
                <a:effectLst/>
                <a:latin typeface="Tahoma" panose="020B0604030504040204" pitchFamily="34" charset="0"/>
              </a:rPr>
              <a:t>Base: Called 999 (n=392), Called 101 (n=1,208), Used online reporting (e.g. at www.lincs.police.uk ) (n=312), Via social media (e.g. Facebook, Twitter, etc @lincspolice) (n=67), To a police officer in person (n=248), At a police station in person (n=152), Via Neighbourhood Watch (n=55), Via </a:t>
            </a:r>
            <a:r>
              <a:rPr lang="en-GB" sz="800" b="0" i="0" dirty="0" err="1">
                <a:effectLst/>
                <a:latin typeface="Tahoma" panose="020B0604030504040204" pitchFamily="34" charset="0"/>
              </a:rPr>
              <a:t>Crimestoppers</a:t>
            </a:r>
            <a:r>
              <a:rPr lang="en-GB" sz="800" b="0" i="0" dirty="0">
                <a:effectLst/>
                <a:latin typeface="Tahoma" panose="020B0604030504040204" pitchFamily="34" charset="0"/>
              </a:rPr>
              <a:t> (n=38), Other (n=203), Sample Size = Variable</a:t>
            </a:r>
            <a:endParaRPr lang="en-GB" sz="800" dirty="0"/>
          </a:p>
        </p:txBody>
      </p:sp>
      <p:sp>
        <p:nvSpPr>
          <p:cNvPr id="7" name="Title 1">
            <a:extLst>
              <a:ext uri="{FF2B5EF4-FFF2-40B4-BE49-F238E27FC236}">
                <a16:creationId xmlns:a16="http://schemas.microsoft.com/office/drawing/2014/main" id="{F9A13D45-1D44-4BB1-950E-B9A8F1EF0B1F}"/>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mean scores for satisfaction with reporting have improved since 2018 for ‘called 999’ and ‘called 101’, whilst deteriorating over that same time period for many of the other channels.</a:t>
            </a:r>
            <a:endParaRPr lang="en-GB" sz="2400" dirty="0">
              <a:solidFill>
                <a:srgbClr val="0B3B6C"/>
              </a:solidFill>
            </a:endParaRPr>
          </a:p>
        </p:txBody>
      </p:sp>
    </p:spTree>
    <p:extLst>
      <p:ext uri="{BB962C8B-B14F-4D97-AF65-F5344CB8AC3E}">
        <p14:creationId xmlns:p14="http://schemas.microsoft.com/office/powerpoint/2010/main" val="426744626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4B643A-ACDD-468C-A097-9E51680B21FC}"/>
              </a:ext>
            </a:extLst>
          </p:cNvPr>
          <p:cNvSpPr txBox="1"/>
          <p:nvPr/>
        </p:nvSpPr>
        <p:spPr>
          <a:xfrm>
            <a:off x="265043" y="333465"/>
            <a:ext cx="96926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Reporting Free Text Question</a:t>
            </a:r>
            <a:r>
              <a:rPr kumimoji="0" lang="en-GB"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the previous question you indicated that you were dissatisfied with one or more of the methods that you used. Please briefly describe in the text box below why that is.</a:t>
            </a:r>
          </a:p>
        </p:txBody>
      </p:sp>
      <p:graphicFrame>
        <p:nvGraphicFramePr>
          <p:cNvPr id="6" name="Chart 5">
            <a:extLst>
              <a:ext uri="{FF2B5EF4-FFF2-40B4-BE49-F238E27FC236}">
                <a16:creationId xmlns:a16="http://schemas.microsoft.com/office/drawing/2014/main" id="{3994C2F6-771D-458B-9239-43D9656A5BD5}"/>
              </a:ext>
            </a:extLst>
          </p:cNvPr>
          <p:cNvGraphicFramePr>
            <a:graphicFrameLocks/>
          </p:cNvGraphicFramePr>
          <p:nvPr/>
        </p:nvGraphicFramePr>
        <p:xfrm>
          <a:off x="265043" y="979796"/>
          <a:ext cx="3980657" cy="5878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C37926D1-0EF4-4622-90AF-1648E49B0C9D}"/>
              </a:ext>
            </a:extLst>
          </p:cNvPr>
          <p:cNvGraphicFramePr>
            <a:graphicFrameLocks noGrp="1"/>
          </p:cNvGraphicFramePr>
          <p:nvPr/>
        </p:nvGraphicFramePr>
        <p:xfrm>
          <a:off x="3536935" y="3047360"/>
          <a:ext cx="6756400" cy="565150"/>
        </p:xfrm>
        <a:graphic>
          <a:graphicData uri="http://schemas.openxmlformats.org/drawingml/2006/table">
            <a:tbl>
              <a:tblPr>
                <a:effectLst>
                  <a:outerShdw blurRad="50800" dist="38100" dir="2700000" algn="tl" rotWithShape="0">
                    <a:prstClr val="black">
                      <a:alpha val="40000"/>
                    </a:prstClr>
                  </a:outerShdw>
                </a:effectLst>
              </a:tblPr>
              <a:tblGrid>
                <a:gridCol w="6756400">
                  <a:extLst>
                    <a:ext uri="{9D8B030D-6E8A-4147-A177-3AD203B41FA5}">
                      <a16:colId xmlns:a16="http://schemas.microsoft.com/office/drawing/2014/main" val="2978479369"/>
                    </a:ext>
                  </a:extLst>
                </a:gridCol>
              </a:tblGrid>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Police don’t care, They are underfunded and haven’t got the resources.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4511103"/>
                  </a:ext>
                </a:extLst>
              </a:tr>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Spoke with a local PCSO who appeared disinterested,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didnt</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note any details and just kept telling me stats and how short staffed you 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751995"/>
                  </a:ext>
                </a:extLst>
              </a:tr>
            </a:tbl>
          </a:graphicData>
        </a:graphic>
      </p:graphicFrame>
      <p:graphicFrame>
        <p:nvGraphicFramePr>
          <p:cNvPr id="10" name="Table 9">
            <a:extLst>
              <a:ext uri="{FF2B5EF4-FFF2-40B4-BE49-F238E27FC236}">
                <a16:creationId xmlns:a16="http://schemas.microsoft.com/office/drawing/2014/main" id="{B6F85578-0DB4-4DBE-8DCC-7738A606632A}"/>
              </a:ext>
            </a:extLst>
          </p:cNvPr>
          <p:cNvGraphicFramePr>
            <a:graphicFrameLocks noGrp="1"/>
          </p:cNvGraphicFramePr>
          <p:nvPr/>
        </p:nvGraphicFramePr>
        <p:xfrm>
          <a:off x="3891318" y="1251578"/>
          <a:ext cx="6756400" cy="622300"/>
        </p:xfrm>
        <a:graphic>
          <a:graphicData uri="http://schemas.openxmlformats.org/drawingml/2006/table">
            <a:tbl>
              <a:tblPr>
                <a:effectLst>
                  <a:outerShdw blurRad="50800" dist="38100" dir="2700000" algn="tl" rotWithShape="0">
                    <a:prstClr val="black">
                      <a:alpha val="40000"/>
                    </a:prstClr>
                  </a:outerShdw>
                </a:effectLst>
              </a:tblPr>
              <a:tblGrid>
                <a:gridCol w="6756400">
                  <a:extLst>
                    <a:ext uri="{9D8B030D-6E8A-4147-A177-3AD203B41FA5}">
                      <a16:colId xmlns:a16="http://schemas.microsoft.com/office/drawing/2014/main" val="2006812033"/>
                    </a:ext>
                  </a:extLst>
                </a:gridCol>
              </a:tblGrid>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Shop theft is out of control , police do not do anything anymore too much of an issue to investigate and people just get away with it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6038944"/>
                  </a:ext>
                </a:extLst>
              </a:tr>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young gangs in my area are constantly damaging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property..peoples</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belongings, local amenities  taking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drugs..nothing</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is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done..we</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never see the Police walking in the area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5940333"/>
                  </a:ext>
                </a:extLst>
              </a:tr>
            </a:tbl>
          </a:graphicData>
        </a:graphic>
      </p:graphicFrame>
      <p:graphicFrame>
        <p:nvGraphicFramePr>
          <p:cNvPr id="11" name="Table 10">
            <a:extLst>
              <a:ext uri="{FF2B5EF4-FFF2-40B4-BE49-F238E27FC236}">
                <a16:creationId xmlns:a16="http://schemas.microsoft.com/office/drawing/2014/main" id="{47F052DB-6B39-4873-90E1-A05865A119FC}"/>
              </a:ext>
            </a:extLst>
          </p:cNvPr>
          <p:cNvGraphicFramePr>
            <a:graphicFrameLocks noGrp="1"/>
          </p:cNvGraphicFramePr>
          <p:nvPr/>
        </p:nvGraphicFramePr>
        <p:xfrm>
          <a:off x="3575881" y="2121772"/>
          <a:ext cx="6756400" cy="774700"/>
        </p:xfrm>
        <a:graphic>
          <a:graphicData uri="http://schemas.openxmlformats.org/drawingml/2006/table">
            <a:tbl>
              <a:tblPr>
                <a:effectLst>
                  <a:outerShdw blurRad="50800" dist="38100" dir="2700000" algn="tl" rotWithShape="0">
                    <a:prstClr val="black">
                      <a:alpha val="40000"/>
                    </a:prstClr>
                  </a:outerShdw>
                </a:effectLst>
              </a:tblPr>
              <a:tblGrid>
                <a:gridCol w="6756400">
                  <a:extLst>
                    <a:ext uri="{9D8B030D-6E8A-4147-A177-3AD203B41FA5}">
                      <a16:colId xmlns:a16="http://schemas.microsoft.com/office/drawing/2014/main" val="2092585814"/>
                    </a:ext>
                  </a:extLst>
                </a:gridCol>
              </a:tblGrid>
              <a:tr h="254000">
                <a:tc>
                  <a:txBody>
                    <a:bodyPr/>
                    <a:lstStyle/>
                    <a:p>
                      <a:pPr algn="l" fontAlgn="b"/>
                      <a: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The process was too long winded, we needed to get a police officer out to some youths riding an unlicensed motorcycle, it took so long they would have missed them.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7873421"/>
                  </a:ext>
                </a:extLst>
              </a:tr>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response time to the first incident (999) was nearly 20hrs, whilst being told it was being 'blue lighted'. The response to 101 was 3hrs. The disproportionate responses were abysmal and resulted in my wife and daughter having panic attacks. I am more than happy to discuss with the Commissioner.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5177671"/>
                  </a:ext>
                </a:extLst>
              </a:tr>
            </a:tbl>
          </a:graphicData>
        </a:graphic>
      </p:graphicFrame>
      <p:graphicFrame>
        <p:nvGraphicFramePr>
          <p:cNvPr id="12" name="Table 11">
            <a:extLst>
              <a:ext uri="{FF2B5EF4-FFF2-40B4-BE49-F238E27FC236}">
                <a16:creationId xmlns:a16="http://schemas.microsoft.com/office/drawing/2014/main" id="{D240DCCF-4AD2-453C-BC40-F07BADEFFCBA}"/>
              </a:ext>
            </a:extLst>
          </p:cNvPr>
          <p:cNvGraphicFramePr>
            <a:graphicFrameLocks noGrp="1"/>
          </p:cNvGraphicFramePr>
          <p:nvPr/>
        </p:nvGraphicFramePr>
        <p:xfrm>
          <a:off x="3076712" y="3886406"/>
          <a:ext cx="6756400" cy="774700"/>
        </p:xfrm>
        <a:graphic>
          <a:graphicData uri="http://schemas.openxmlformats.org/drawingml/2006/table">
            <a:tbl>
              <a:tblPr>
                <a:effectLst>
                  <a:outerShdw blurRad="50800" dist="38100" dir="2700000" algn="tl" rotWithShape="0">
                    <a:prstClr val="black">
                      <a:alpha val="40000"/>
                    </a:prstClr>
                  </a:outerShdw>
                </a:effectLst>
              </a:tblPr>
              <a:tblGrid>
                <a:gridCol w="6756400">
                  <a:extLst>
                    <a:ext uri="{9D8B030D-6E8A-4147-A177-3AD203B41FA5}">
                      <a16:colId xmlns:a16="http://schemas.microsoft.com/office/drawing/2014/main" val="2376030719"/>
                    </a:ext>
                  </a:extLst>
                </a:gridCol>
              </a:tblGrid>
              <a:tr h="254000">
                <a:tc>
                  <a:txBody>
                    <a:bodyPr/>
                    <a:lstStyle/>
                    <a:p>
                      <a:pPr algn="l" fontAlgn="b"/>
                      <a: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Phones up, reported my children’s quad bike as stolen, I got given a crime number and they said an officer will give me a call.. never received any phone call, no follow up, nobody willing to retrieve the quad bike. Thankfully Gainsborough is a small town and I found out who stole my children’s quad bike.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957732"/>
                  </a:ext>
                </a:extLst>
              </a:tr>
              <a:tr h="254000">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Police Officer didn't get back to me after his visit and was supposed to follow things up through a PCSO arranging to see me - did not happen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5668906"/>
                  </a:ext>
                </a:extLst>
              </a:tr>
            </a:tbl>
          </a:graphicData>
        </a:graphic>
      </p:graphicFrame>
      <p:graphicFrame>
        <p:nvGraphicFramePr>
          <p:cNvPr id="17" name="Table 16">
            <a:extLst>
              <a:ext uri="{FF2B5EF4-FFF2-40B4-BE49-F238E27FC236}">
                <a16:creationId xmlns:a16="http://schemas.microsoft.com/office/drawing/2014/main" id="{7258D469-06B8-4470-AB5D-0450492157C3}"/>
              </a:ext>
            </a:extLst>
          </p:cNvPr>
          <p:cNvGraphicFramePr>
            <a:graphicFrameLocks noGrp="1"/>
          </p:cNvGraphicFramePr>
          <p:nvPr/>
        </p:nvGraphicFramePr>
        <p:xfrm>
          <a:off x="2929835" y="4837854"/>
          <a:ext cx="6756400" cy="717550"/>
        </p:xfrm>
        <a:graphic>
          <a:graphicData uri="http://schemas.openxmlformats.org/drawingml/2006/table">
            <a:tbl>
              <a:tblPr>
                <a:effectLst>
                  <a:outerShdw blurRad="50800" dist="38100" dir="2700000" algn="tl" rotWithShape="0">
                    <a:prstClr val="black">
                      <a:alpha val="40000"/>
                    </a:prstClr>
                  </a:outerShdw>
                </a:effectLst>
              </a:tblPr>
              <a:tblGrid>
                <a:gridCol w="6756400">
                  <a:extLst>
                    <a:ext uri="{9D8B030D-6E8A-4147-A177-3AD203B41FA5}">
                      <a16:colId xmlns:a16="http://schemas.microsoft.com/office/drawing/2014/main" val="779511922"/>
                    </a:ext>
                  </a:extLst>
                </a:gridCol>
              </a:tblGrid>
              <a:tr h="254000">
                <a:tc>
                  <a:txBody>
                    <a:bodyPr/>
                    <a:lstStyle/>
                    <a:p>
                      <a:pPr algn="l" fontAlgn="b"/>
                      <a: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Officers attending and responding to the incidents just trying to defuse situation instead solving the problems. It is more counseling session than policing. And saddest thing is Lincolnshire policing with pride.. sorry but nothing to be proud of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3596674"/>
                  </a:ext>
                </a:extLst>
              </a:tr>
              <a:tr h="254000">
                <a:tc>
                  <a:txBody>
                    <a:bodyPr/>
                    <a:lstStyle/>
                    <a:p>
                      <a:pPr algn="l" fontAlgn="b"/>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THe</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lincs</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police online reporting web form is terrible, please copy the </a:t>
                      </a:r>
                      <a:r>
                        <a:rPr lang="en-GB" sz="10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crimestopper</a:t>
                      </a: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format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244119"/>
                  </a:ext>
                </a:extLst>
              </a:tr>
            </a:tbl>
          </a:graphicData>
        </a:graphic>
      </p:graphicFrame>
      <p:graphicFrame>
        <p:nvGraphicFramePr>
          <p:cNvPr id="18" name="Table 17">
            <a:extLst>
              <a:ext uri="{FF2B5EF4-FFF2-40B4-BE49-F238E27FC236}">
                <a16:creationId xmlns:a16="http://schemas.microsoft.com/office/drawing/2014/main" id="{A1A57A49-7389-4555-BD91-08E05FEF9A21}"/>
              </a:ext>
            </a:extLst>
          </p:cNvPr>
          <p:cNvGraphicFramePr>
            <a:graphicFrameLocks noGrp="1"/>
          </p:cNvGraphicFramePr>
          <p:nvPr/>
        </p:nvGraphicFramePr>
        <p:xfrm>
          <a:off x="2729948" y="5731936"/>
          <a:ext cx="6744252" cy="622300"/>
        </p:xfrm>
        <a:graphic>
          <a:graphicData uri="http://schemas.openxmlformats.org/drawingml/2006/table">
            <a:tbl>
              <a:tblPr>
                <a:effectLst>
                  <a:outerShdw blurRad="50800" dist="38100" dir="2700000" algn="tl" rotWithShape="0">
                    <a:prstClr val="black">
                      <a:alpha val="40000"/>
                    </a:prstClr>
                  </a:outerShdw>
                </a:effectLst>
              </a:tblPr>
              <a:tblGrid>
                <a:gridCol w="6744252">
                  <a:extLst>
                    <a:ext uri="{9D8B030D-6E8A-4147-A177-3AD203B41FA5}">
                      <a16:colId xmlns:a16="http://schemas.microsoft.com/office/drawing/2014/main" val="343015923"/>
                    </a:ext>
                  </a:extLst>
                </a:gridCol>
              </a:tblGrid>
              <a:tr h="289573">
                <a:tc>
                  <a:txBody>
                    <a:bodyPr/>
                    <a:lstStyle/>
                    <a:p>
                      <a:pPr algn="l" fontAlgn="b"/>
                      <a: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Call handler unsympathetic </a:t>
                      </a:r>
                      <a:b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GB"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When calling in to report party in lockdown re noise swearing kids on premises was told to buy ear defenders!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4963871"/>
                  </a:ext>
                </a:extLst>
              </a:tr>
              <a:tr h="289573">
                <a:tc>
                  <a:txBody>
                    <a:bodyPr/>
                    <a:lstStyle/>
                    <a:p>
                      <a:pPr algn="l" fontAlgn="b"/>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Calling 101 is generally a waste of time.</a:t>
                      </a:r>
                      <a:b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GB"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I've had mixed results, but often after following instructions I get cut off and end up annoyed and frustrated.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4070694"/>
                  </a:ext>
                </a:extLst>
              </a:tr>
            </a:tbl>
          </a:graphicData>
        </a:graphic>
      </p:graphicFrame>
    </p:spTree>
    <p:extLst>
      <p:ext uri="{BB962C8B-B14F-4D97-AF65-F5344CB8AC3E}">
        <p14:creationId xmlns:p14="http://schemas.microsoft.com/office/powerpoint/2010/main" val="68887939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94e20861-4310-4f67-ac7c-ac8c009b6660"/>
          <p:cNvSpPr>
            <a:spLocks noChangeArrowheads="1"/>
          </p:cNvSpPr>
          <p:nvPr/>
        </p:nvSpPr>
        <p:spPr>
          <a:xfrm>
            <a:off x="1282487" y="1976822"/>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Emergency Reporting by Survey Year Groups % Mentions</a:t>
            </a:r>
          </a:p>
        </p:txBody>
      </p:sp>
      <p:graphicFrame>
        <p:nvGraphicFramePr>
          <p:cNvPr id="4" name="ChartObject" descr="94e20861-4310-4f67-ac7c-ac8c009b6660"/>
          <p:cNvGraphicFramePr/>
          <p:nvPr>
            <p:extLst>
              <p:ext uri="{D42A27DB-BD31-4B8C-83A1-F6EECF244321}">
                <p14:modId xmlns:p14="http://schemas.microsoft.com/office/powerpoint/2010/main" val="2115640364"/>
              </p:ext>
            </p:extLst>
          </p:nvPr>
        </p:nvGraphicFramePr>
        <p:xfrm>
          <a:off x="335361" y="2207381"/>
          <a:ext cx="9333295" cy="40618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AB6E5A-3AD3-49B9-8F5D-3881BA4159CA}"/>
              </a:ext>
            </a:extLst>
          </p:cNvPr>
          <p:cNvSpPr txBox="1"/>
          <p:nvPr/>
        </p:nvSpPr>
        <p:spPr>
          <a:xfrm>
            <a:off x="154363" y="1568359"/>
            <a:ext cx="9695289"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If you had to report a crime or incident in the future which method would you be most likely to use: in an emergency and for a non-urgent matter? </a:t>
            </a:r>
            <a:r>
              <a:rPr lang="en-GB" sz="1400" b="1" i="1" dirty="0">
                <a:effectLst/>
                <a:latin typeface="Tahoma" panose="020B0604030504040204" pitchFamily="34" charset="0"/>
                <a:ea typeface="Tahoma" panose="020B0604030504040204" pitchFamily="34" charset="0"/>
                <a:cs typeface="Tahoma" panose="020B0604030504040204" pitchFamily="34" charset="0"/>
              </a:rPr>
              <a:t>(Please select one answer option only in each column)</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9341F8E-4AF3-4E90-992E-D1E76508AD4F}"/>
              </a:ext>
            </a:extLst>
          </p:cNvPr>
          <p:cNvSpPr txBox="1"/>
          <p:nvPr/>
        </p:nvSpPr>
        <p:spPr>
          <a:xfrm>
            <a:off x="335361" y="6281795"/>
            <a:ext cx="9333295" cy="33855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Call 999 (n=3,181), Call 101 (n=103), Use online reporting (e.g. at www.lincs.police.uk ) (n=57), Via social media (e.g. Facebook, Twitter, etc @lincspolice) (n=29), To a police officer in person (n=1,034), At a police station in person (n=680), Via Neighbourhood Watch (n=79), Via </a:t>
            </a:r>
            <a:r>
              <a:rPr lang="en-GB" sz="800" b="0" i="0" dirty="0" err="1">
                <a:solidFill>
                  <a:srgbClr val="000000"/>
                </a:solidFill>
                <a:effectLst/>
                <a:latin typeface="Tahoma" panose="020B0604030504040204" pitchFamily="34" charset="0"/>
              </a:rPr>
              <a:t>Crimestoppers</a:t>
            </a:r>
            <a:r>
              <a:rPr lang="en-GB" sz="800" b="0" i="0" dirty="0">
                <a:solidFill>
                  <a:srgbClr val="000000"/>
                </a:solidFill>
                <a:effectLst/>
                <a:latin typeface="Tahoma" panose="020B0604030504040204" pitchFamily="34" charset="0"/>
              </a:rPr>
              <a:t> (n=169), Other (n=128), Sample Size = 3,236</a:t>
            </a:r>
            <a:endParaRPr lang="en-GB" sz="800" dirty="0"/>
          </a:p>
        </p:txBody>
      </p:sp>
      <p:sp>
        <p:nvSpPr>
          <p:cNvPr id="8" name="Title 1">
            <a:extLst>
              <a:ext uri="{FF2B5EF4-FFF2-40B4-BE49-F238E27FC236}">
                <a16:creationId xmlns:a16="http://schemas.microsoft.com/office/drawing/2014/main" id="{14A56D51-FF16-4988-AED0-BAEA8F622F48}"/>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Unsurprisingly, calling 999 is the most likely method to report a crime or incident in a future emergency for 58% of participants, significant numbers select ‘to a police officer in person’ (19%) or ‘at a police station’ (12%).</a:t>
            </a:r>
          </a:p>
        </p:txBody>
      </p:sp>
      <p:sp>
        <p:nvSpPr>
          <p:cNvPr id="9" name="TextBox 8">
            <a:extLst>
              <a:ext uri="{FF2B5EF4-FFF2-40B4-BE49-F238E27FC236}">
                <a16:creationId xmlns:a16="http://schemas.microsoft.com/office/drawing/2014/main" id="{07C793BF-4989-43C0-B556-23154213EFE7}"/>
              </a:ext>
            </a:extLst>
          </p:cNvPr>
          <p:cNvSpPr txBox="1"/>
          <p:nvPr/>
        </p:nvSpPr>
        <p:spPr>
          <a:xfrm>
            <a:off x="9636758" y="2371129"/>
            <a:ext cx="2555242" cy="304698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Material to the answers here will be where participants imagine themselves being when this emergency occurs.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srgbClr val="002060"/>
                </a:solidFill>
                <a:latin typeface="Tahoma" panose="020B0604030504040204" pitchFamily="34" charset="0"/>
                <a:ea typeface="Tahoma" panose="020B0604030504040204" pitchFamily="34" charset="0"/>
                <a:cs typeface="Tahoma" panose="020B0604030504040204" pitchFamily="34" charset="0"/>
              </a:rPr>
              <a:t>Offering answers that include ‘to a police officer in person’ or ‘at a police station in person’ may encourage a sense of proximity to these options.</a:t>
            </a:r>
            <a:endParaRPr kumimoji="0" lang="en-GB" sz="1600" b="0"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70200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5364" y="164640"/>
            <a:ext cx="9364185" cy="1117805"/>
          </a:xfrm>
        </p:spPr>
        <p:txBody>
          <a:bodyPr>
            <a:normAutofit/>
          </a:bodyPr>
          <a:lstStyle/>
          <a:p>
            <a:r>
              <a:rPr lang="en-GB" sz="3200" dirty="0">
                <a:solidFill>
                  <a:srgbClr val="0B3B6C"/>
                </a:solidFill>
              </a:rPr>
              <a:t>How we conducted the research</a:t>
            </a:r>
            <a:br>
              <a:rPr lang="en-GB" sz="3200" dirty="0">
                <a:solidFill>
                  <a:srgbClr val="0B3B6C"/>
                </a:solidFill>
              </a:rPr>
            </a:br>
            <a:r>
              <a:rPr lang="en-GB" sz="3200" dirty="0">
                <a:solidFill>
                  <a:srgbClr val="ED0873"/>
                </a:solidFill>
              </a:rPr>
              <a:t>Online Quantitative Survey</a:t>
            </a:r>
            <a:endParaRPr lang="en-GB" sz="3200" u="sng" dirty="0">
              <a:solidFill>
                <a:srgbClr val="ED0973"/>
              </a:solidFill>
            </a:endParaRPr>
          </a:p>
        </p:txBody>
      </p:sp>
      <p:sp>
        <p:nvSpPr>
          <p:cNvPr id="3" name="Content Placeholder 2"/>
          <p:cNvSpPr>
            <a:spLocks noGrp="1"/>
          </p:cNvSpPr>
          <p:nvPr>
            <p:ph idx="1"/>
          </p:nvPr>
        </p:nvSpPr>
        <p:spPr>
          <a:xfrm>
            <a:off x="256303" y="1233582"/>
            <a:ext cx="5277805" cy="1117805"/>
          </a:xfrm>
        </p:spPr>
        <p:txBody>
          <a:bodyPr>
            <a:noAutofit/>
          </a:bodyPr>
          <a:lstStyle/>
          <a:p>
            <a:pPr marL="0" indent="0">
              <a:buNone/>
            </a:pPr>
            <a:r>
              <a:rPr lang="en-GB" sz="1500" dirty="0"/>
              <a:t>An online quantitative survey was used, titled the: </a:t>
            </a:r>
            <a:br>
              <a:rPr lang="en-GB" sz="1500" dirty="0"/>
            </a:br>
            <a:r>
              <a:rPr lang="en-GB" sz="1500" b="1" dirty="0"/>
              <a:t>‘Lincolnshire Crime and Policing Survey 2020-21’. </a:t>
            </a:r>
            <a:br>
              <a:rPr lang="en-GB" sz="1500" b="1" dirty="0"/>
            </a:br>
            <a:r>
              <a:rPr lang="en-GB" sz="1500" dirty="0"/>
              <a:t>Sponsorship of the survey was explicitly ascribed in the introduction to Marc Jones, as Police &amp; Crime Commissioner for Lincolnshire.</a:t>
            </a:r>
          </a:p>
          <a:p>
            <a:pPr marL="0" indent="0">
              <a:buNone/>
            </a:pPr>
            <a:endParaRPr lang="en-GB" sz="1500" dirty="0"/>
          </a:p>
          <a:p>
            <a:pPr marL="0" indent="0">
              <a:buNone/>
            </a:pPr>
            <a:r>
              <a:rPr lang="en-GB" sz="1500" dirty="0"/>
              <a:t>The survey was device responsive across: desktop computers, tablets and smartphones.</a:t>
            </a:r>
          </a:p>
          <a:p>
            <a:pPr marL="0" indent="0">
              <a:buNone/>
            </a:pPr>
            <a:endParaRPr lang="en-GB" sz="1500" dirty="0"/>
          </a:p>
          <a:p>
            <a:pPr marL="0" indent="0">
              <a:buNone/>
            </a:pPr>
            <a:r>
              <a:rPr lang="en-GB" sz="1500" b="1" dirty="0"/>
              <a:t>3,243 fully completed surveys were achieved, </a:t>
            </a:r>
            <a:br>
              <a:rPr lang="en-GB" sz="1500" b="1" dirty="0"/>
            </a:br>
            <a:r>
              <a:rPr lang="en-GB" sz="1500" b="1" dirty="0"/>
              <a:t>just 59 fewer than in 2019-20, even though there were 10 days’ fewer in field.</a:t>
            </a:r>
          </a:p>
          <a:p>
            <a:pPr marL="0" indent="0">
              <a:buNone/>
            </a:pPr>
            <a:endParaRPr lang="en-GB" sz="1500" dirty="0"/>
          </a:p>
          <a:p>
            <a:pPr marL="0" indent="0">
              <a:buNone/>
            </a:pPr>
            <a:r>
              <a:rPr lang="en-GB" sz="1500" dirty="0"/>
              <a:t>All participants were qualified as being:-</a:t>
            </a:r>
          </a:p>
          <a:p>
            <a:r>
              <a:rPr lang="en-GB" sz="1500" dirty="0"/>
              <a:t>16 years of age or older</a:t>
            </a:r>
          </a:p>
          <a:p>
            <a:r>
              <a:rPr lang="en-GB" sz="1500" dirty="0"/>
              <a:t>Permanently resident in Lincolnshire</a:t>
            </a:r>
          </a:p>
          <a:p>
            <a:pPr marL="0" indent="0">
              <a:buNone/>
            </a:pPr>
            <a:endParaRPr lang="en-GB" sz="1500" dirty="0"/>
          </a:p>
          <a:p>
            <a:pPr marL="0" indent="0">
              <a:buNone/>
            </a:pPr>
            <a:r>
              <a:rPr lang="en-GB" sz="1500" dirty="0"/>
              <a:t>Fieldwork was conducted between 10</a:t>
            </a:r>
            <a:r>
              <a:rPr lang="en-GB" sz="1500" baseline="30000" dirty="0"/>
              <a:t>th</a:t>
            </a:r>
            <a:r>
              <a:rPr lang="en-GB" sz="1500" dirty="0"/>
              <a:t> November 2020 </a:t>
            </a:r>
            <a:br>
              <a:rPr lang="en-GB" sz="1500" dirty="0"/>
            </a:br>
            <a:r>
              <a:rPr lang="en-GB" sz="1500" dirty="0"/>
              <a:t>and 7</a:t>
            </a:r>
            <a:r>
              <a:rPr lang="en-GB" sz="1500" baseline="30000" dirty="0"/>
              <a:t>th</a:t>
            </a:r>
            <a:r>
              <a:rPr lang="en-GB" sz="1500" dirty="0"/>
              <a:t> December 2020.</a:t>
            </a:r>
          </a:p>
          <a:p>
            <a:pPr marL="0" indent="0">
              <a:buNone/>
            </a:pPr>
            <a:r>
              <a:rPr lang="en-GB" sz="1500" dirty="0"/>
              <a:t>All fieldwork was conducted in accordance with </a:t>
            </a:r>
            <a:br>
              <a:rPr lang="en-GB" sz="1500" dirty="0"/>
            </a:br>
            <a:r>
              <a:rPr lang="en-GB" sz="1500" dirty="0"/>
              <a:t>the MRS Code of Conduct.</a:t>
            </a:r>
          </a:p>
          <a:p>
            <a:pPr marL="0" indent="0">
              <a:buNone/>
            </a:pPr>
            <a:endParaRPr lang="en-GB" sz="1600" dirty="0"/>
          </a:p>
        </p:txBody>
      </p:sp>
      <p:sp>
        <p:nvSpPr>
          <p:cNvPr id="2" name="Slide Number Placeholder 1">
            <a:extLst>
              <a:ext uri="{FF2B5EF4-FFF2-40B4-BE49-F238E27FC236}">
                <a16:creationId xmlns:a16="http://schemas.microsoft.com/office/drawing/2014/main" id="{D4E28F37-1274-462A-8164-A35AC5B719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pic>
        <p:nvPicPr>
          <p:cNvPr id="5" name="Picture 4">
            <a:extLst>
              <a:ext uri="{FF2B5EF4-FFF2-40B4-BE49-F238E27FC236}">
                <a16:creationId xmlns:a16="http://schemas.microsoft.com/office/drawing/2014/main" id="{4CE054FE-4D01-4214-882E-512CB45FF01E}"/>
              </a:ext>
            </a:extLst>
          </p:cNvPr>
          <p:cNvPicPr>
            <a:picLocks noChangeAspect="1"/>
          </p:cNvPicPr>
          <p:nvPr/>
        </p:nvPicPr>
        <p:blipFill>
          <a:blip r:embed="rId3"/>
          <a:stretch>
            <a:fillRect/>
          </a:stretch>
        </p:blipFill>
        <p:spPr>
          <a:xfrm>
            <a:off x="5778573" y="880389"/>
            <a:ext cx="3811785" cy="5812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83103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7f04a12a-b4dd-4f79-b5f2-ac8c009c153f"/>
          <p:cNvSpPr>
            <a:spLocks noChangeArrowheads="1"/>
          </p:cNvSpPr>
          <p:nvPr/>
        </p:nvSpPr>
        <p:spPr>
          <a:xfrm>
            <a:off x="1404952" y="1760424"/>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Non urgent reporting % Mentions</a:t>
            </a:r>
          </a:p>
        </p:txBody>
      </p:sp>
      <p:graphicFrame>
        <p:nvGraphicFramePr>
          <p:cNvPr id="4" name="ChartObject" descr="7f04a12a-b4dd-4f79-b5f2-ac8c009c153f"/>
          <p:cNvGraphicFramePr/>
          <p:nvPr>
            <p:extLst>
              <p:ext uri="{D42A27DB-BD31-4B8C-83A1-F6EECF244321}">
                <p14:modId xmlns:p14="http://schemas.microsoft.com/office/powerpoint/2010/main" val="2285006693"/>
              </p:ext>
            </p:extLst>
          </p:nvPr>
        </p:nvGraphicFramePr>
        <p:xfrm>
          <a:off x="514976" y="2068201"/>
          <a:ext cx="90913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538F04-5EF4-47D3-9473-14F2F552F720}"/>
              </a:ext>
            </a:extLst>
          </p:cNvPr>
          <p:cNvSpPr txBox="1"/>
          <p:nvPr/>
        </p:nvSpPr>
        <p:spPr>
          <a:xfrm>
            <a:off x="373406" y="1298759"/>
            <a:ext cx="9695289"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If you had to report a crime or incident in the future which method would you be most likely to use: in an emergency and for a non-urgent matter? </a:t>
            </a:r>
            <a:r>
              <a:rPr lang="en-GB" sz="1400" b="1" i="1" dirty="0">
                <a:effectLst/>
                <a:latin typeface="Tahoma" panose="020B0604030504040204" pitchFamily="34" charset="0"/>
                <a:ea typeface="Tahoma" panose="020B0604030504040204" pitchFamily="34" charset="0"/>
                <a:cs typeface="Tahoma" panose="020B0604030504040204" pitchFamily="34" charset="0"/>
              </a:rPr>
              <a:t>(Please select one answer option only in each column)</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EAA07445-EED6-4C50-9167-B6772795A633}"/>
              </a:ext>
            </a:extLst>
          </p:cNvPr>
          <p:cNvSpPr txBox="1"/>
          <p:nvPr/>
        </p:nvSpPr>
        <p:spPr>
          <a:xfrm>
            <a:off x="0" y="6178937"/>
            <a:ext cx="9978887" cy="33855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Call 999 (n=35), Call 101 (n=2,932), Use online reporting (e.g. at www.lincs.police.uk ) (n=2,359), Via social media (e.g. Facebook, Twitter, etc @lincspolice) (n=1,876), To a police officer in person (n=1,068), At a police station in person (n=1,452), Via Neighbourhood Watch (n=1,856), Via </a:t>
            </a:r>
            <a:r>
              <a:rPr lang="en-GB" sz="800" b="0" i="0" dirty="0" err="1">
                <a:solidFill>
                  <a:srgbClr val="000000"/>
                </a:solidFill>
                <a:effectLst/>
                <a:latin typeface="Tahoma" panose="020B0604030504040204" pitchFamily="34" charset="0"/>
              </a:rPr>
              <a:t>Crimestoppers</a:t>
            </a:r>
            <a:r>
              <a:rPr lang="en-GB" sz="800" b="0" i="0" dirty="0">
                <a:solidFill>
                  <a:srgbClr val="000000"/>
                </a:solidFill>
                <a:effectLst/>
                <a:latin typeface="Tahoma" panose="020B0604030504040204" pitchFamily="34" charset="0"/>
              </a:rPr>
              <a:t> (n=1,765), Other (n=1,412), Sample Size = 3,236</a:t>
            </a:r>
            <a:endParaRPr lang="en-GB" sz="800" dirty="0"/>
          </a:p>
        </p:txBody>
      </p:sp>
      <p:sp>
        <p:nvSpPr>
          <p:cNvPr id="8" name="Title 1">
            <a:extLst>
              <a:ext uri="{FF2B5EF4-FFF2-40B4-BE49-F238E27FC236}">
                <a16:creationId xmlns:a16="http://schemas.microsoft.com/office/drawing/2014/main" id="{4DD1001C-3B4C-43D6-9480-9954D75DC109}"/>
              </a:ext>
            </a:extLst>
          </p:cNvPr>
          <p:cNvSpPr txBox="1">
            <a:spLocks/>
          </p:cNvSpPr>
          <p:nvPr/>
        </p:nvSpPr>
        <p:spPr>
          <a:xfrm>
            <a:off x="335361" y="130281"/>
            <a:ext cx="9739368"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endParaRPr lang="en-GB" sz="2400" dirty="0">
              <a:solidFill>
                <a:srgbClr val="0B3B6C"/>
              </a:solidFill>
            </a:endParaRPr>
          </a:p>
        </p:txBody>
      </p:sp>
      <p:sp>
        <p:nvSpPr>
          <p:cNvPr id="9" name="Title 1">
            <a:extLst>
              <a:ext uri="{FF2B5EF4-FFF2-40B4-BE49-F238E27FC236}">
                <a16:creationId xmlns:a16="http://schemas.microsoft.com/office/drawing/2014/main" id="{3AB7AAE9-B781-4164-A40F-57C89EC609D7}"/>
              </a:ext>
            </a:extLst>
          </p:cNvPr>
          <p:cNvSpPr txBox="1">
            <a:spLocks/>
          </p:cNvSpPr>
          <p:nvPr/>
        </p:nvSpPr>
        <p:spPr>
          <a:xfrm>
            <a:off x="228740" y="61294"/>
            <a:ext cx="9984620"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 most likely method to be used to report a non-urgent matter are much more varied. Calling 101 is selected by a fifth of participants, with using online reporting the next most widely selected option (16%).</a:t>
            </a:r>
          </a:p>
        </p:txBody>
      </p:sp>
      <p:sp>
        <p:nvSpPr>
          <p:cNvPr id="10" name="TextBox 9">
            <a:extLst>
              <a:ext uri="{FF2B5EF4-FFF2-40B4-BE49-F238E27FC236}">
                <a16:creationId xmlns:a16="http://schemas.microsoft.com/office/drawing/2014/main" id="{DF38E2A9-97E0-4266-AA8F-ACC43EF141EA}"/>
              </a:ext>
            </a:extLst>
          </p:cNvPr>
          <p:cNvSpPr txBox="1"/>
          <p:nvPr/>
        </p:nvSpPr>
        <p:spPr>
          <a:xfrm>
            <a:off x="9372600" y="2869150"/>
            <a:ext cx="2819400" cy="2062103"/>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Participants tend to favour reporting options for non urgent matters that optimise the perceived time </a:t>
            </a:r>
            <a:b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(duration and convenience) and effort </a:t>
            </a:r>
            <a:b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(spatial/location, etc) involved for them.</a:t>
            </a:r>
          </a:p>
        </p:txBody>
      </p:sp>
    </p:spTree>
    <p:extLst>
      <p:ext uri="{BB962C8B-B14F-4D97-AF65-F5344CB8AC3E}">
        <p14:creationId xmlns:p14="http://schemas.microsoft.com/office/powerpoint/2010/main" val="44844435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61</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261881" y="356659"/>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Initiatives</a:t>
            </a:r>
          </a:p>
        </p:txBody>
      </p:sp>
    </p:spTree>
    <p:extLst>
      <p:ext uri="{BB962C8B-B14F-4D97-AF65-F5344CB8AC3E}">
        <p14:creationId xmlns:p14="http://schemas.microsoft.com/office/powerpoint/2010/main" val="3256763947"/>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7" name="TextBox 6">
            <a:extLst>
              <a:ext uri="{FF2B5EF4-FFF2-40B4-BE49-F238E27FC236}">
                <a16:creationId xmlns:a16="http://schemas.microsoft.com/office/drawing/2014/main" id="{5407F2B1-2380-48B7-A47A-6E9335A8160D}"/>
              </a:ext>
            </a:extLst>
          </p:cNvPr>
          <p:cNvSpPr txBox="1"/>
          <p:nvPr/>
        </p:nvSpPr>
        <p:spPr>
          <a:xfrm>
            <a:off x="624751" y="1331758"/>
            <a:ext cx="9466796" cy="523220"/>
          </a:xfrm>
          <a:prstGeom prst="rect">
            <a:avLst/>
          </a:prstGeom>
          <a:noFill/>
        </p:spPr>
        <p:txBody>
          <a:bodyPr wrap="square">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Thinking about current and potential initiatives by Lincolnshire Police.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Do you support...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Object" descr="3a0c079b-b296-4882-9be5-ac9300da3ad6">
            <a:extLst>
              <a:ext uri="{FF2B5EF4-FFF2-40B4-BE49-F238E27FC236}">
                <a16:creationId xmlns:a16="http://schemas.microsoft.com/office/drawing/2014/main" id="{2D7A49F6-F850-459E-B85C-89F664F291B6}"/>
              </a:ext>
            </a:extLst>
          </p:cNvPr>
          <p:cNvGraphicFramePr/>
          <p:nvPr>
            <p:extLst>
              <p:ext uri="{D42A27DB-BD31-4B8C-83A1-F6EECF244321}">
                <p14:modId xmlns:p14="http://schemas.microsoft.com/office/powerpoint/2010/main" val="1029574898"/>
              </p:ext>
            </p:extLst>
          </p:nvPr>
        </p:nvGraphicFramePr>
        <p:xfrm>
          <a:off x="866117" y="1648918"/>
          <a:ext cx="8502735" cy="46865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7" descr="MarketSight_Chart_SampleSize:3a0c079b-b296-4882-9be5-ac9300da3ad6">
            <a:extLst>
              <a:ext uri="{FF2B5EF4-FFF2-40B4-BE49-F238E27FC236}">
                <a16:creationId xmlns:a16="http://schemas.microsoft.com/office/drawing/2014/main" id="{A31125AA-9178-410A-8883-F5161EAD4755}"/>
              </a:ext>
            </a:extLst>
          </p:cNvPr>
          <p:cNvSpPr>
            <a:spLocks noChangeArrowheads="1"/>
          </p:cNvSpPr>
          <p:nvPr/>
        </p:nvSpPr>
        <p:spPr>
          <a:xfrm>
            <a:off x="267839" y="6335440"/>
            <a:ext cx="9668588" cy="461665"/>
          </a:xfrm>
          <a:prstGeom prst="rect">
            <a:avLst/>
          </a:prstGeom>
          <a:noFill/>
          <a:ln w="9525">
            <a:noFill/>
            <a:miter lim="800000"/>
          </a:ln>
        </p:spPr>
        <p:txBody>
          <a:bodyPr wrap="square">
            <a:spAutoFit/>
          </a:bodyPr>
          <a:lstStyle>
            <a:defPPr>
              <a:defRPr lang="en-US"/>
            </a:defPPr>
          </a:lstStyle>
          <a:p>
            <a:r>
              <a:rPr lang="en-US" sz="800" dirty="0">
                <a:latin typeface="Tahoma"/>
                <a:ea typeface="Tahoma" pitchFamily="34" charset="0"/>
                <a:cs typeface="Tahoma" pitchFamily="34" charset="0"/>
              </a:rPr>
              <a:t>Base: ...the current use of automatic number plate recognition cameras (ANPR) in your area to identify vehicles linked to crime? (n=3,236), ...the increased use of automatic number plate recognition cameras (ANPR) in your area to identify vehicles linked to crime? (n=3,236), ...more action being taken to address the issues of substance misuse, supply and related crime in your community? (n=3,236), Sample Size = 3,236</a:t>
            </a:r>
          </a:p>
        </p:txBody>
      </p:sp>
      <p:sp>
        <p:nvSpPr>
          <p:cNvPr id="9" name="Title 1">
            <a:extLst>
              <a:ext uri="{FF2B5EF4-FFF2-40B4-BE49-F238E27FC236}">
                <a16:creationId xmlns:a16="http://schemas.microsoft.com/office/drawing/2014/main" id="{541669AD-D0DA-4479-95D6-9E23EA86FF97}"/>
              </a:ext>
            </a:extLst>
          </p:cNvPr>
          <p:cNvSpPr txBox="1">
            <a:spLocks/>
          </p:cNvSpPr>
          <p:nvPr/>
        </p:nvSpPr>
        <p:spPr>
          <a:xfrm>
            <a:off x="228740" y="61294"/>
            <a:ext cx="9984620"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93% of participants support the use of ANPR cameras in their area and nearly as many (85%) would support increased use of these devices.</a:t>
            </a:r>
            <a:br>
              <a:rPr lang="en-GB" sz="2400" dirty="0">
                <a:solidFill>
                  <a:srgbClr val="0B3B6C"/>
                </a:solidFill>
              </a:rPr>
            </a:br>
            <a:r>
              <a:rPr lang="en-GB" sz="2400" dirty="0">
                <a:solidFill>
                  <a:srgbClr val="0B3B6C"/>
                </a:solidFill>
              </a:rPr>
              <a:t>86% of participants back more action on substance misuse.</a:t>
            </a:r>
          </a:p>
        </p:txBody>
      </p:sp>
    </p:spTree>
    <p:extLst>
      <p:ext uri="{BB962C8B-B14F-4D97-AF65-F5344CB8AC3E}">
        <p14:creationId xmlns:p14="http://schemas.microsoft.com/office/powerpoint/2010/main" val="299239127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db2c692f-f7c3-47d5-8639-ac8500e11de2"/>
          <p:cNvGraphicFramePr/>
          <p:nvPr>
            <p:extLst>
              <p:ext uri="{D42A27DB-BD31-4B8C-83A1-F6EECF244321}">
                <p14:modId xmlns:p14="http://schemas.microsoft.com/office/powerpoint/2010/main" val="3459018928"/>
              </p:ext>
            </p:extLst>
          </p:nvPr>
        </p:nvGraphicFramePr>
        <p:xfrm>
          <a:off x="335361" y="2011052"/>
          <a:ext cx="9469946" cy="46957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bf2d4904-56de-4ae7-9678-ab4200f8ec86">
            <a:extLst>
              <a:ext uri="{FF2B5EF4-FFF2-40B4-BE49-F238E27FC236}">
                <a16:creationId xmlns:a16="http://schemas.microsoft.com/office/drawing/2014/main" id="{0D05E8E4-7A57-4C83-AEB3-B60FC7B92D5E}"/>
              </a:ext>
            </a:extLst>
          </p:cNvPr>
          <p:cNvSpPr>
            <a:spLocks noChangeArrowheads="1"/>
          </p:cNvSpPr>
          <p:nvPr/>
        </p:nvSpPr>
        <p:spPr>
          <a:xfrm>
            <a:off x="335361" y="1272388"/>
            <a:ext cx="9387283" cy="738664"/>
          </a:xfrm>
          <a:prstGeom prst="rect">
            <a:avLst/>
          </a:prstGeom>
          <a:noFill/>
          <a:ln w="9525">
            <a:noFill/>
            <a:miter lim="800000"/>
          </a:ln>
        </p:spPr>
        <p:txBody>
          <a:bodyPr wrap="square">
            <a:spAutoFit/>
          </a:bodyPr>
          <a:lstStyle>
            <a:defPPr>
              <a:defRPr lang="en-US"/>
            </a:defPPr>
          </a:lstStyle>
          <a:p>
            <a:pPr algn="ctr" defTabSz="1219170"/>
            <a:r>
              <a:rPr lang="en-GB" sz="1400" b="1" dirty="0">
                <a:solidFill>
                  <a:prstClr val="black"/>
                </a:solidFill>
                <a:latin typeface="Tahoma"/>
                <a:ea typeface="Tahoma" pitchFamily="34" charset="0"/>
                <a:cs typeface="Tahoma" pitchFamily="34" charset="0"/>
              </a:rPr>
              <a:t>Which, if any, of the initiatives or programmes listed below, were you aware of, before</a:t>
            </a:r>
          </a:p>
          <a:p>
            <a:pPr algn="ctr" defTabSz="1219170"/>
            <a:r>
              <a:rPr lang="en-GB" sz="1400" b="1" dirty="0">
                <a:solidFill>
                  <a:prstClr val="black"/>
                </a:solidFill>
                <a:latin typeface="Tahoma"/>
                <a:ea typeface="Tahoma" pitchFamily="34" charset="0"/>
                <a:cs typeface="Tahoma" pitchFamily="34" charset="0"/>
              </a:rPr>
              <a:t>starting to complete this survey </a:t>
            </a:r>
            <a:r>
              <a:rPr lang="en-GB" sz="1400" b="1" i="1" dirty="0">
                <a:solidFill>
                  <a:prstClr val="black"/>
                </a:solidFill>
                <a:latin typeface="Tahoma"/>
                <a:ea typeface="Tahoma" pitchFamily="34" charset="0"/>
                <a:cs typeface="Tahoma" pitchFamily="34" charset="0"/>
              </a:rPr>
              <a:t>(Please tick all that apply).</a:t>
            </a:r>
            <a:endParaRPr lang="en-US" sz="1400" b="1" i="1" dirty="0">
              <a:solidFill>
                <a:prstClr val="black"/>
              </a:solidFill>
              <a:latin typeface="Tahoma"/>
              <a:ea typeface="Tahoma" pitchFamily="34" charset="0"/>
              <a:cs typeface="Tahoma" pitchFamily="34" charset="0"/>
            </a:endParaRPr>
          </a:p>
          <a:p>
            <a:pPr algn="ctr" defTabSz="1219170"/>
            <a:r>
              <a:rPr lang="en-US" sz="1400" dirty="0">
                <a:solidFill>
                  <a:prstClr val="black"/>
                </a:solidFill>
                <a:latin typeface="Tahoma"/>
                <a:ea typeface="Tahoma" pitchFamily="34" charset="0"/>
                <a:cs typeface="Tahoma" pitchFamily="34" charset="0"/>
              </a:rPr>
              <a:t>Initiative Awareness</a:t>
            </a:r>
          </a:p>
        </p:txBody>
      </p:sp>
      <p:sp>
        <p:nvSpPr>
          <p:cNvPr id="6" name="Title 1">
            <a:extLst>
              <a:ext uri="{FF2B5EF4-FFF2-40B4-BE49-F238E27FC236}">
                <a16:creationId xmlns:a16="http://schemas.microsoft.com/office/drawing/2014/main" id="{D7003AEC-867E-46D4-8CCC-314CC543AB8C}"/>
              </a:ext>
            </a:extLst>
          </p:cNvPr>
          <p:cNvSpPr txBox="1">
            <a:spLocks/>
          </p:cNvSpPr>
          <p:nvPr/>
        </p:nvSpPr>
        <p:spPr>
          <a:xfrm>
            <a:off x="228740" y="61294"/>
            <a:ext cx="9984620"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Awareness of many initiatives or programmes appears to have fallen back slightly in 2020; some of the messaging here may have been overshadowed by Covid-19 campaigns and communications.</a:t>
            </a:r>
          </a:p>
        </p:txBody>
      </p:sp>
    </p:spTree>
    <p:extLst>
      <p:ext uri="{BB962C8B-B14F-4D97-AF65-F5344CB8AC3E}">
        <p14:creationId xmlns:p14="http://schemas.microsoft.com/office/powerpoint/2010/main" val="96398872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64</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261881" y="356659"/>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Policing the Covid-19 restrictions</a:t>
            </a:r>
          </a:p>
        </p:txBody>
      </p:sp>
    </p:spTree>
    <p:extLst>
      <p:ext uri="{BB962C8B-B14F-4D97-AF65-F5344CB8AC3E}">
        <p14:creationId xmlns:p14="http://schemas.microsoft.com/office/powerpoint/2010/main" val="3485237565"/>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13cde14e-6dd1-4fd0-850b-ac8600dfb10e"/>
          <p:cNvSpPr>
            <a:spLocks noChangeArrowheads="1"/>
          </p:cNvSpPr>
          <p:nvPr/>
        </p:nvSpPr>
        <p:spPr>
          <a:xfrm>
            <a:off x="1270535" y="1666226"/>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Covid-19 specific</a:t>
            </a:r>
          </a:p>
        </p:txBody>
      </p:sp>
      <p:graphicFrame>
        <p:nvGraphicFramePr>
          <p:cNvPr id="4" name="ChartObject" descr="13cde14e-6dd1-4fd0-850b-ac8600dfb10e"/>
          <p:cNvGraphicFramePr/>
          <p:nvPr>
            <p:extLst>
              <p:ext uri="{D42A27DB-BD31-4B8C-83A1-F6EECF244321}">
                <p14:modId xmlns:p14="http://schemas.microsoft.com/office/powerpoint/2010/main" val="894468674"/>
              </p:ext>
            </p:extLst>
          </p:nvPr>
        </p:nvGraphicFramePr>
        <p:xfrm>
          <a:off x="335360" y="1901033"/>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13cde14e-6dd1-4fd0-850b-ac8600dfb10e"/>
          <p:cNvSpPr>
            <a:spLocks noChangeArrowheads="1"/>
          </p:cNvSpPr>
          <p:nvPr/>
        </p:nvSpPr>
        <p:spPr>
          <a:xfrm>
            <a:off x="100740" y="6139945"/>
            <a:ext cx="9758597" cy="584968"/>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Have Lincolnshire Police handled the policing of the national lockdowns in a satisfactory way? (n=3,235), Has compliance with the rule of six been policed appropriately? (n=3,235), Has compliance with mask wearing regulations been policed appropriately? (n=3,235), Should the police have more powers and resources to address violation of official instructions to self-isolate? (n=3,235), Sample Size = 3,235</a:t>
            </a:r>
          </a:p>
        </p:txBody>
      </p:sp>
      <p:sp>
        <p:nvSpPr>
          <p:cNvPr id="7" name="TextBox 6">
            <a:extLst>
              <a:ext uri="{FF2B5EF4-FFF2-40B4-BE49-F238E27FC236}">
                <a16:creationId xmlns:a16="http://schemas.microsoft.com/office/drawing/2014/main" id="{0A04C3B2-3AF7-40D2-B329-F084559D3F81}"/>
              </a:ext>
            </a:extLst>
          </p:cNvPr>
          <p:cNvSpPr txBox="1"/>
          <p:nvPr/>
        </p:nvSpPr>
        <p:spPr>
          <a:xfrm>
            <a:off x="477186" y="1210091"/>
            <a:ext cx="9240992"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Thinking now about how the national lockdowns to combat the Covid-19 pandemic have been policed in Lincolnshire, please answer each of the questions below.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C4A4BA76-5DD9-4F27-BD2C-2FA83CEF8D30}"/>
              </a:ext>
            </a:extLst>
          </p:cNvPr>
          <p:cNvSpPr txBox="1">
            <a:spLocks/>
          </p:cNvSpPr>
          <p:nvPr/>
        </p:nvSpPr>
        <p:spPr>
          <a:xfrm>
            <a:off x="228740" y="61294"/>
            <a:ext cx="9984620"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Nearly two thirds of participants (64%) believe that the police should have more powers and resources to address violation of official instructions to self-isolate.</a:t>
            </a:r>
          </a:p>
        </p:txBody>
      </p:sp>
      <p:sp>
        <p:nvSpPr>
          <p:cNvPr id="9" name="TextBox 8">
            <a:extLst>
              <a:ext uri="{FF2B5EF4-FFF2-40B4-BE49-F238E27FC236}">
                <a16:creationId xmlns:a16="http://schemas.microsoft.com/office/drawing/2014/main" id="{50250930-99BE-4A6A-B654-A3E816904F16}"/>
              </a:ext>
            </a:extLst>
          </p:cNvPr>
          <p:cNvSpPr txBox="1"/>
          <p:nvPr/>
        </p:nvSpPr>
        <p:spPr>
          <a:xfrm>
            <a:off x="9372600" y="2779702"/>
            <a:ext cx="2819400" cy="2554545"/>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Whilst the majority of participants do not offer an opinion, less than a fifth of participants believe that compliance with mask wearing and the rule of six has been policed appropriately, with a higher proportion </a:t>
            </a:r>
            <a:r>
              <a:rPr kumimoji="0" lang="en-GB" sz="1600" b="0"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belieiving</a:t>
            </a: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the opposite.</a:t>
            </a:r>
          </a:p>
        </p:txBody>
      </p:sp>
    </p:spTree>
    <p:extLst>
      <p:ext uri="{BB962C8B-B14F-4D97-AF65-F5344CB8AC3E}">
        <p14:creationId xmlns:p14="http://schemas.microsoft.com/office/powerpoint/2010/main" val="34649568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72a36c07-b725-4134-a2d9-ac8600e07cbf"/>
          <p:cNvSpPr>
            <a:spLocks noChangeArrowheads="1"/>
          </p:cNvSpPr>
          <p:nvPr/>
        </p:nvSpPr>
        <p:spPr>
          <a:xfrm>
            <a:off x="1324342" y="2054291"/>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Age by Rule of six</a:t>
            </a:r>
          </a:p>
        </p:txBody>
      </p:sp>
      <p:graphicFrame>
        <p:nvGraphicFramePr>
          <p:cNvPr id="4" name="ChartObject" descr="72a36c07-b725-4134-a2d9-ac8600e07cbf"/>
          <p:cNvGraphicFramePr/>
          <p:nvPr>
            <p:extLst>
              <p:ext uri="{D42A27DB-BD31-4B8C-83A1-F6EECF244321}">
                <p14:modId xmlns:p14="http://schemas.microsoft.com/office/powerpoint/2010/main" val="3560877057"/>
              </p:ext>
            </p:extLst>
          </p:nvPr>
        </p:nvGraphicFramePr>
        <p:xfrm>
          <a:off x="335360" y="2334985"/>
          <a:ext cx="9289356" cy="392034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72a36c07-b725-4134-a2d9-ac8600e07cbf"/>
          <p:cNvSpPr>
            <a:spLocks noChangeArrowheads="1"/>
          </p:cNvSpPr>
          <p:nvPr/>
        </p:nvSpPr>
        <p:spPr>
          <a:xfrm>
            <a:off x="272649" y="6255327"/>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16 to 34 (n=144), 35 to 49 (n=449), 50 to 64 (n=1,117), 65+ (n=1,457), Sample Size = 3,167</a:t>
            </a:r>
          </a:p>
        </p:txBody>
      </p:sp>
      <p:sp>
        <p:nvSpPr>
          <p:cNvPr id="7" name="TextBox 6">
            <a:extLst>
              <a:ext uri="{FF2B5EF4-FFF2-40B4-BE49-F238E27FC236}">
                <a16:creationId xmlns:a16="http://schemas.microsoft.com/office/drawing/2014/main" id="{05DF2DC9-E3B2-4F73-8527-691AF05AFC4A}"/>
              </a:ext>
            </a:extLst>
          </p:cNvPr>
          <p:cNvSpPr txBox="1"/>
          <p:nvPr/>
        </p:nvSpPr>
        <p:spPr>
          <a:xfrm>
            <a:off x="272649" y="1746514"/>
            <a:ext cx="9601067"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Has compliance with the rule of six been policed appropriately?</a:t>
            </a:r>
          </a:p>
        </p:txBody>
      </p:sp>
      <p:sp>
        <p:nvSpPr>
          <p:cNvPr id="8" name="Title 1">
            <a:extLst>
              <a:ext uri="{FF2B5EF4-FFF2-40B4-BE49-F238E27FC236}">
                <a16:creationId xmlns:a16="http://schemas.microsoft.com/office/drawing/2014/main" id="{4D31B3D3-FD13-436B-BD43-DEA924B46D56}"/>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Interestingly, both satisfaction and dissatisfaction with the way the rule of six has been policed decreases with age – Perhaps as a result of the younger age cohorts having more experience and/or exposure to hearsay on this and therefore feeling able to offer an opinion?</a:t>
            </a:r>
          </a:p>
        </p:txBody>
      </p:sp>
    </p:spTree>
    <p:extLst>
      <p:ext uri="{BB962C8B-B14F-4D97-AF65-F5344CB8AC3E}">
        <p14:creationId xmlns:p14="http://schemas.microsoft.com/office/powerpoint/2010/main" val="308994858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3cc60478-2af9-46a6-895d-ac8600e108db"/>
          <p:cNvSpPr>
            <a:spLocks noChangeArrowheads="1"/>
          </p:cNvSpPr>
          <p:nvPr/>
        </p:nvSpPr>
        <p:spPr>
          <a:xfrm>
            <a:off x="1391477" y="1601420"/>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Gender by Mask wearing</a:t>
            </a:r>
          </a:p>
        </p:txBody>
      </p:sp>
      <p:graphicFrame>
        <p:nvGraphicFramePr>
          <p:cNvPr id="4" name="ChartObject" descr="3cc60478-2af9-46a6-895d-ac8600e108db"/>
          <p:cNvGraphicFramePr/>
          <p:nvPr>
            <p:extLst>
              <p:ext uri="{D42A27DB-BD31-4B8C-83A1-F6EECF244321}">
                <p14:modId xmlns:p14="http://schemas.microsoft.com/office/powerpoint/2010/main" val="1658329301"/>
              </p:ext>
            </p:extLst>
          </p:nvPr>
        </p:nvGraphicFramePr>
        <p:xfrm>
          <a:off x="335360" y="1909197"/>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3cc60478-2af9-46a6-895d-ac8600e108db"/>
          <p:cNvSpPr>
            <a:spLocks noChangeArrowheads="1"/>
          </p:cNvSpPr>
          <p:nvPr/>
        </p:nvSpPr>
        <p:spPr>
          <a:xfrm>
            <a:off x="335360" y="6283526"/>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Female (n=1,432), Male (n=1,699), Sample Size = 3,131</a:t>
            </a:r>
          </a:p>
        </p:txBody>
      </p:sp>
      <p:sp>
        <p:nvSpPr>
          <p:cNvPr id="7" name="TextBox 6">
            <a:extLst>
              <a:ext uri="{FF2B5EF4-FFF2-40B4-BE49-F238E27FC236}">
                <a16:creationId xmlns:a16="http://schemas.microsoft.com/office/drawing/2014/main" id="{9747802B-1A4C-49D0-AA0C-A8FF1A0D1285}"/>
              </a:ext>
            </a:extLst>
          </p:cNvPr>
          <p:cNvSpPr txBox="1"/>
          <p:nvPr/>
        </p:nvSpPr>
        <p:spPr>
          <a:xfrm>
            <a:off x="982554" y="1293643"/>
            <a:ext cx="7994968"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Has compliance with mask wearing regulations been policed appropriately?</a:t>
            </a:r>
          </a:p>
        </p:txBody>
      </p:sp>
      <p:sp>
        <p:nvSpPr>
          <p:cNvPr id="8" name="Title 1">
            <a:extLst>
              <a:ext uri="{FF2B5EF4-FFF2-40B4-BE49-F238E27FC236}">
                <a16:creationId xmlns:a16="http://schemas.microsoft.com/office/drawing/2014/main" id="{F5BE1C7C-1F74-49AE-A5CF-8D1F085E8A7D}"/>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More males are likely to offer an opinion on how mask wearing has been policed and a higher proportion of those that do, think that it has </a:t>
            </a:r>
            <a:r>
              <a:rPr lang="en-GB" sz="2400" b="1" dirty="0">
                <a:solidFill>
                  <a:srgbClr val="0B3B6C"/>
                </a:solidFill>
              </a:rPr>
              <a:t>not</a:t>
            </a:r>
            <a:r>
              <a:rPr lang="en-GB" sz="2400" dirty="0">
                <a:solidFill>
                  <a:srgbClr val="0B3B6C"/>
                </a:solidFill>
              </a:rPr>
              <a:t> been appropriately policed.</a:t>
            </a:r>
          </a:p>
        </p:txBody>
      </p:sp>
    </p:spTree>
    <p:extLst>
      <p:ext uri="{BB962C8B-B14F-4D97-AF65-F5344CB8AC3E}">
        <p14:creationId xmlns:p14="http://schemas.microsoft.com/office/powerpoint/2010/main" val="279454891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ad290a28-e961-41cb-8773-ac8600e1a7ff"/>
          <p:cNvSpPr>
            <a:spLocks noChangeArrowheads="1"/>
          </p:cNvSpPr>
          <p:nvPr/>
        </p:nvSpPr>
        <p:spPr>
          <a:xfrm>
            <a:off x="1324343" y="1542697"/>
            <a:ext cx="7311392" cy="523220"/>
          </a:xfrm>
          <a:prstGeom prst="rect">
            <a:avLst/>
          </a:prstGeom>
          <a:noFill/>
          <a:ln w="9525">
            <a:noFill/>
            <a:miter lim="800000"/>
          </a:ln>
        </p:spPr>
        <p:txBody>
          <a:bodyPr>
            <a:spAutoFit/>
          </a:bodyPr>
          <a:lstStyle>
            <a:defPPr>
              <a:defRPr lang="en-US"/>
            </a:defPPr>
          </a:lstStyle>
          <a:p>
            <a:pPr algn="ctr"/>
            <a:r>
              <a:rPr lang="en-US" sz="1400" b="1" dirty="0">
                <a:latin typeface="Tahoma"/>
              </a:rPr>
              <a:t>Have Lincolnshire Police handled the policing of the national lockdowns in a satisfactory way?</a:t>
            </a:r>
          </a:p>
        </p:txBody>
      </p:sp>
      <p:graphicFrame>
        <p:nvGraphicFramePr>
          <p:cNvPr id="4" name="ChartObject" descr="ad290a28-e961-41cb-8773-ac8600e1a7ff"/>
          <p:cNvGraphicFramePr/>
          <p:nvPr>
            <p:extLst>
              <p:ext uri="{D42A27DB-BD31-4B8C-83A1-F6EECF244321}">
                <p14:modId xmlns:p14="http://schemas.microsoft.com/office/powerpoint/2010/main" val="1411110056"/>
              </p:ext>
            </p:extLst>
          </p:nvPr>
        </p:nvGraphicFramePr>
        <p:xfrm>
          <a:off x="335361" y="2014685"/>
          <a:ext cx="9289356" cy="44583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ad290a28-e961-41cb-8773-ac8600e1a7ff"/>
          <p:cNvSpPr>
            <a:spLocks noChangeArrowheads="1"/>
          </p:cNvSpPr>
          <p:nvPr/>
        </p:nvSpPr>
        <p:spPr>
          <a:xfrm>
            <a:off x="335361" y="6262628"/>
            <a:ext cx="7311391" cy="420756"/>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South Holland (n=334), Boston Borough (n=221), South Kesteven (n=514), East Lindsey (n=662), West Lindsey (n=520), Lincoln City (n=329), North Kesteven (n=611), Sample Size = 3,191</a:t>
            </a:r>
          </a:p>
        </p:txBody>
      </p:sp>
      <p:sp>
        <p:nvSpPr>
          <p:cNvPr id="6" name="Title 1">
            <a:extLst>
              <a:ext uri="{FF2B5EF4-FFF2-40B4-BE49-F238E27FC236}">
                <a16:creationId xmlns:a16="http://schemas.microsoft.com/office/drawing/2014/main" id="{B5F02A3B-D143-41AA-AD6A-157B64478AD4}"/>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Residents of Boston Borough are much less likely to believe that Lincolnshire Police have handled the national lockdown in a satisfactory way (39% disagree), whereas more than twice as many residents of North Kesteven are satisfied (34%) as disagree (16%).</a:t>
            </a:r>
          </a:p>
        </p:txBody>
      </p:sp>
    </p:spTree>
    <p:extLst>
      <p:ext uri="{BB962C8B-B14F-4D97-AF65-F5344CB8AC3E}">
        <p14:creationId xmlns:p14="http://schemas.microsoft.com/office/powerpoint/2010/main" val="415744826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c24be5e3-8970-4b51-bcf8-ac8600e22e01"/>
          <p:cNvSpPr>
            <a:spLocks noChangeArrowheads="1"/>
          </p:cNvSpPr>
          <p:nvPr/>
        </p:nvSpPr>
        <p:spPr>
          <a:xfrm>
            <a:off x="1324343" y="1658633"/>
            <a:ext cx="7311392" cy="523220"/>
          </a:xfrm>
          <a:prstGeom prst="rect">
            <a:avLst/>
          </a:prstGeom>
          <a:noFill/>
          <a:ln w="9525">
            <a:noFill/>
            <a:miter lim="800000"/>
          </a:ln>
        </p:spPr>
        <p:txBody>
          <a:bodyPr>
            <a:spAutoFit/>
          </a:bodyPr>
          <a:lstStyle>
            <a:defPPr>
              <a:defRPr lang="en-US"/>
            </a:defPPr>
          </a:lstStyle>
          <a:p>
            <a:pPr algn="ctr"/>
            <a:r>
              <a:rPr lang="en-US" sz="1400" b="1" dirty="0">
                <a:latin typeface="Tahoma"/>
              </a:rPr>
              <a:t>Should the police have more powers and resources to address violation of official instructions to self-isolate?</a:t>
            </a:r>
          </a:p>
        </p:txBody>
      </p:sp>
      <p:graphicFrame>
        <p:nvGraphicFramePr>
          <p:cNvPr id="4" name="ChartObject" descr="c24be5e3-8970-4b51-bcf8-ac8600e22e01"/>
          <p:cNvGraphicFramePr/>
          <p:nvPr>
            <p:extLst>
              <p:ext uri="{D42A27DB-BD31-4B8C-83A1-F6EECF244321}">
                <p14:modId xmlns:p14="http://schemas.microsoft.com/office/powerpoint/2010/main" val="359305258"/>
              </p:ext>
            </p:extLst>
          </p:nvPr>
        </p:nvGraphicFramePr>
        <p:xfrm>
          <a:off x="335361" y="2034333"/>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c24be5e3-8970-4b51-bcf8-ac8600e22e01"/>
          <p:cNvSpPr>
            <a:spLocks noChangeArrowheads="1"/>
          </p:cNvSpPr>
          <p:nvPr/>
        </p:nvSpPr>
        <p:spPr>
          <a:xfrm>
            <a:off x="335361" y="6339953"/>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Reduced (n=45), Maintained (n=320), Increased (n=2,870), Sample Size = 3,235</a:t>
            </a:r>
          </a:p>
        </p:txBody>
      </p:sp>
      <p:sp>
        <p:nvSpPr>
          <p:cNvPr id="6" name="Title 1">
            <a:extLst>
              <a:ext uri="{FF2B5EF4-FFF2-40B4-BE49-F238E27FC236}">
                <a16:creationId xmlns:a16="http://schemas.microsoft.com/office/drawing/2014/main" id="{601C8D0A-B458-4258-A363-4FA44B06A5BB}"/>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Over two thirds of the participants who believe police funding should be increased also believe the police should have more powers and resources to address violation of official instructions to self-isolate – they support the means, as well as will the ends.</a:t>
            </a:r>
          </a:p>
        </p:txBody>
      </p:sp>
    </p:spTree>
    <p:extLst>
      <p:ext uri="{BB962C8B-B14F-4D97-AF65-F5344CB8AC3E}">
        <p14:creationId xmlns:p14="http://schemas.microsoft.com/office/powerpoint/2010/main" val="30317697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35364" y="122191"/>
            <a:ext cx="9364185" cy="1117805"/>
          </a:xfrm>
        </p:spPr>
        <p:txBody>
          <a:bodyPr>
            <a:normAutofit/>
          </a:bodyPr>
          <a:lstStyle/>
          <a:p>
            <a:r>
              <a:rPr lang="en-GB" sz="3200" dirty="0">
                <a:solidFill>
                  <a:srgbClr val="0B3B6C"/>
                </a:solidFill>
              </a:rPr>
              <a:t>Recruiting participants</a:t>
            </a:r>
            <a:br>
              <a:rPr lang="en-GB" sz="3200" dirty="0">
                <a:solidFill>
                  <a:srgbClr val="0B3B6C"/>
                </a:solidFill>
              </a:rPr>
            </a:br>
            <a:r>
              <a:rPr lang="en-GB" sz="3200" dirty="0">
                <a:solidFill>
                  <a:srgbClr val="ED0873"/>
                </a:solidFill>
              </a:rPr>
              <a:t>Several different media channels were deployed</a:t>
            </a:r>
            <a:endParaRPr lang="en-GB" sz="3200" u="sng" dirty="0">
              <a:solidFill>
                <a:srgbClr val="ED0973"/>
              </a:solidFill>
            </a:endParaRPr>
          </a:p>
        </p:txBody>
      </p:sp>
      <p:sp>
        <p:nvSpPr>
          <p:cNvPr id="3" name="Content Placeholder 2"/>
          <p:cNvSpPr>
            <a:spLocks noGrp="1"/>
          </p:cNvSpPr>
          <p:nvPr>
            <p:ph idx="1"/>
          </p:nvPr>
        </p:nvSpPr>
        <p:spPr>
          <a:xfrm>
            <a:off x="335363" y="1262638"/>
            <a:ext cx="9364184" cy="709985"/>
          </a:xfrm>
        </p:spPr>
        <p:txBody>
          <a:bodyPr>
            <a:noAutofit/>
          </a:bodyPr>
          <a:lstStyle/>
          <a:p>
            <a:pPr marL="0" indent="0">
              <a:buNone/>
            </a:pPr>
            <a:r>
              <a:rPr lang="en-GB" sz="1800" dirty="0"/>
              <a:t>In order to maximise and diversify public engagement with the survey, several different media channels were used to promote it.</a:t>
            </a:r>
          </a:p>
          <a:p>
            <a:pPr marL="0" indent="0">
              <a:buNone/>
            </a:pPr>
            <a:endParaRPr lang="en-GB" sz="1800" dirty="0"/>
          </a:p>
          <a:p>
            <a:pPr marL="0" indent="0">
              <a:buNone/>
            </a:pPr>
            <a:endParaRPr lang="en-GB" sz="1800" dirty="0"/>
          </a:p>
        </p:txBody>
      </p:sp>
      <p:graphicFrame>
        <p:nvGraphicFramePr>
          <p:cNvPr id="11" name="Table 10">
            <a:extLst>
              <a:ext uri="{FF2B5EF4-FFF2-40B4-BE49-F238E27FC236}">
                <a16:creationId xmlns:a16="http://schemas.microsoft.com/office/drawing/2014/main" id="{1D732A04-E91C-47FC-89C3-C957FE944C26}"/>
              </a:ext>
            </a:extLst>
          </p:cNvPr>
          <p:cNvGraphicFramePr>
            <a:graphicFrameLocks noGrp="1"/>
          </p:cNvGraphicFramePr>
          <p:nvPr>
            <p:extLst>
              <p:ext uri="{D42A27DB-BD31-4B8C-83A1-F6EECF244321}">
                <p14:modId xmlns:p14="http://schemas.microsoft.com/office/powerpoint/2010/main" val="169549970"/>
              </p:ext>
            </p:extLst>
          </p:nvPr>
        </p:nvGraphicFramePr>
        <p:xfrm>
          <a:off x="219537" y="4265281"/>
          <a:ext cx="9723626" cy="2392789"/>
        </p:xfrm>
        <a:graphic>
          <a:graphicData uri="http://schemas.openxmlformats.org/drawingml/2006/table">
            <a:tbl>
              <a:tblPr firstRow="1" bandRow="1">
                <a:tableStyleId>{5C22544A-7EE6-4342-B048-85BDC9FD1C3A}</a:tableStyleId>
              </a:tblPr>
              <a:tblGrid>
                <a:gridCol w="2014113">
                  <a:extLst>
                    <a:ext uri="{9D8B030D-6E8A-4147-A177-3AD203B41FA5}">
                      <a16:colId xmlns:a16="http://schemas.microsoft.com/office/drawing/2014/main" val="2528149181"/>
                    </a:ext>
                  </a:extLst>
                </a:gridCol>
                <a:gridCol w="2731899">
                  <a:extLst>
                    <a:ext uri="{9D8B030D-6E8A-4147-A177-3AD203B41FA5}">
                      <a16:colId xmlns:a16="http://schemas.microsoft.com/office/drawing/2014/main" val="521763072"/>
                    </a:ext>
                  </a:extLst>
                </a:gridCol>
                <a:gridCol w="2438645">
                  <a:extLst>
                    <a:ext uri="{9D8B030D-6E8A-4147-A177-3AD203B41FA5}">
                      <a16:colId xmlns:a16="http://schemas.microsoft.com/office/drawing/2014/main" val="3272018704"/>
                    </a:ext>
                  </a:extLst>
                </a:gridCol>
                <a:gridCol w="2538969">
                  <a:extLst>
                    <a:ext uri="{9D8B030D-6E8A-4147-A177-3AD203B41FA5}">
                      <a16:colId xmlns:a16="http://schemas.microsoft.com/office/drawing/2014/main" val="3871982746"/>
                    </a:ext>
                  </a:extLst>
                </a:gridCol>
              </a:tblGrid>
              <a:tr h="409150">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SAFER TOGETHER</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Lincs Alert, Next Door</a:t>
                      </a:r>
                      <a:br>
                        <a:rPr lang="en-GB" sz="1300" dirty="0">
                          <a:latin typeface="Tahoma" panose="020B0604030504040204" pitchFamily="34" charset="0"/>
                          <a:ea typeface="Tahoma" panose="020B0604030504040204" pitchFamily="34" charset="0"/>
                          <a:cs typeface="Tahoma" panose="020B0604030504040204" pitchFamily="34" charset="0"/>
                        </a:rPr>
                      </a:br>
                      <a:r>
                        <a:rPr lang="en-GB" sz="1300" dirty="0">
                          <a:latin typeface="Tahoma" panose="020B0604030504040204" pitchFamily="34" charset="0"/>
                          <a:ea typeface="Tahoma" panose="020B0604030504040204" pitchFamily="34" charset="0"/>
                          <a:cs typeface="Tahoma" panose="020B0604030504040204" pitchFamily="34" charset="0"/>
                        </a:rPr>
                        <a:t>&amp; affinity organisations</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PR from Press Release</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Facebook Promotion</a:t>
                      </a:r>
                    </a:p>
                  </a:txBody>
                  <a:tcPr/>
                </a:tc>
                <a:extLst>
                  <a:ext uri="{0D108BD9-81ED-4DB2-BD59-A6C34878D82A}">
                    <a16:rowId xmlns:a16="http://schemas.microsoft.com/office/drawing/2014/main" val="452946471"/>
                  </a:ext>
                </a:extLst>
              </a:tr>
              <a:tr h="1905109">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All of the members of the Lincolnshire’s </a:t>
                      </a:r>
                      <a:br>
                        <a:rPr lang="en-GB" sz="1300" dirty="0">
                          <a:latin typeface="Tahoma" panose="020B0604030504040204" pitchFamily="34" charset="0"/>
                          <a:ea typeface="Tahoma" panose="020B0604030504040204" pitchFamily="34" charset="0"/>
                          <a:cs typeface="Tahoma" panose="020B0604030504040204" pitchFamily="34" charset="0"/>
                        </a:rPr>
                      </a:br>
                      <a:r>
                        <a:rPr lang="en-GB" sz="1300" dirty="0">
                          <a:latin typeface="Tahoma" panose="020B0604030504040204" pitchFamily="34" charset="0"/>
                          <a:ea typeface="Tahoma" panose="020B0604030504040204" pitchFamily="34" charset="0"/>
                          <a:cs typeface="Tahoma" panose="020B0604030504040204" pitchFamily="34" charset="0"/>
                        </a:rPr>
                        <a:t>SAFER TOGETHER Research Panel were invited to complete the Annual Survey and 57% of them did so. </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As well as a pinned tweet on </a:t>
                      </a:r>
                      <a:br>
                        <a:rPr lang="en-GB" sz="1300" dirty="0">
                          <a:latin typeface="Tahoma" panose="020B0604030504040204" pitchFamily="34" charset="0"/>
                          <a:ea typeface="Tahoma" panose="020B0604030504040204" pitchFamily="34" charset="0"/>
                          <a:cs typeface="Tahoma" panose="020B0604030504040204" pitchFamily="34" charset="0"/>
                        </a:rPr>
                      </a:br>
                      <a:r>
                        <a:rPr lang="en-GB" sz="1300" dirty="0">
                          <a:latin typeface="Tahoma" panose="020B0604030504040204" pitchFamily="34" charset="0"/>
                          <a:ea typeface="Tahoma" panose="020B0604030504040204" pitchFamily="34" charset="0"/>
                          <a:cs typeface="Tahoma" panose="020B0604030504040204" pitchFamily="34" charset="0"/>
                        </a:rPr>
                        <a:t>Lincs PCC Twitter feed, survey invitations were sent to </a:t>
                      </a:r>
                      <a:br>
                        <a:rPr lang="en-GB" sz="1300" dirty="0">
                          <a:latin typeface="Tahoma" panose="020B0604030504040204" pitchFamily="34" charset="0"/>
                          <a:ea typeface="Tahoma" panose="020B0604030504040204" pitchFamily="34" charset="0"/>
                          <a:cs typeface="Tahoma" panose="020B0604030504040204" pitchFamily="34" charset="0"/>
                        </a:rPr>
                      </a:br>
                      <a:r>
                        <a:rPr lang="en-GB" sz="1300" dirty="0">
                          <a:latin typeface="Tahoma" panose="020B0604030504040204" pitchFamily="34" charset="0"/>
                          <a:ea typeface="Tahoma" panose="020B0604030504040204" pitchFamily="34" charset="0"/>
                          <a:cs typeface="Tahoma" panose="020B0604030504040204" pitchFamily="34" charset="0"/>
                        </a:rPr>
                        <a:t>Lincs Alert and Next Door members. Several affinity organisations promoted the survey to their members and subscribers.</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A Press Releases was issued referencing the survey. </a:t>
                      </a:r>
                      <a:br>
                        <a:rPr lang="en-GB" sz="1300" dirty="0">
                          <a:latin typeface="Tahoma" panose="020B0604030504040204" pitchFamily="34" charset="0"/>
                          <a:ea typeface="Tahoma" panose="020B0604030504040204" pitchFamily="34" charset="0"/>
                          <a:cs typeface="Tahoma" panose="020B0604030504040204" pitchFamily="34" charset="0"/>
                        </a:rPr>
                      </a:br>
                      <a:r>
                        <a:rPr lang="en-GB" sz="1300" dirty="0">
                          <a:latin typeface="Tahoma" panose="020B0604030504040204" pitchFamily="34" charset="0"/>
                          <a:ea typeface="Tahoma" panose="020B0604030504040204" pitchFamily="34" charset="0"/>
                          <a:cs typeface="Tahoma" panose="020B0604030504040204" pitchFamily="34" charset="0"/>
                        </a:rPr>
                        <a:t>The story was picked up and featured on several news websites.</a:t>
                      </a:r>
                    </a:p>
                  </a:txBody>
                  <a:tcPr/>
                </a:tc>
                <a:tc>
                  <a:txBody>
                    <a:bodyPr/>
                    <a:lstStyle/>
                    <a:p>
                      <a:pPr algn="ctr"/>
                      <a:r>
                        <a:rPr lang="en-GB" sz="1300" dirty="0">
                          <a:latin typeface="Tahoma" panose="020B0604030504040204" pitchFamily="34" charset="0"/>
                          <a:ea typeface="Tahoma" panose="020B0604030504040204" pitchFamily="34" charset="0"/>
                          <a:cs typeface="Tahoma" panose="020B0604030504040204" pitchFamily="34" charset="0"/>
                        </a:rPr>
                        <a:t>A promotional (pay-per-click) post on Facebook featuring a link to the survey was deployed &amp; targeted to specific demographic segments: females, the under 50s and residents of Boston, each of which had proved harder to reach via other channels.</a:t>
                      </a:r>
                    </a:p>
                  </a:txBody>
                  <a:tcPr/>
                </a:tc>
                <a:extLst>
                  <a:ext uri="{0D108BD9-81ED-4DB2-BD59-A6C34878D82A}">
                    <a16:rowId xmlns:a16="http://schemas.microsoft.com/office/drawing/2014/main" val="2301607387"/>
                  </a:ext>
                </a:extLst>
              </a:tr>
            </a:tbl>
          </a:graphicData>
        </a:graphic>
      </p:graphicFrame>
      <p:pic>
        <p:nvPicPr>
          <p:cNvPr id="13" name="Picture 12">
            <a:extLst>
              <a:ext uri="{FF2B5EF4-FFF2-40B4-BE49-F238E27FC236}">
                <a16:creationId xmlns:a16="http://schemas.microsoft.com/office/drawing/2014/main" id="{9E2E73C6-F684-47C2-806A-DCD0CDB4E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182" y="3571023"/>
            <a:ext cx="599873" cy="599873"/>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8F8D0748-5320-4DA0-A1DF-1D585EADA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316" y="1704938"/>
            <a:ext cx="1617128" cy="254611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5305A6C-75B6-4C16-90E6-C5D19AF16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53" y="2464220"/>
            <a:ext cx="2221937" cy="140674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8E960C4A-7E90-4BD3-A874-5AC3BFD432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pic>
        <p:nvPicPr>
          <p:cNvPr id="12" name="Picture 11">
            <a:extLst>
              <a:ext uri="{FF2B5EF4-FFF2-40B4-BE49-F238E27FC236}">
                <a16:creationId xmlns:a16="http://schemas.microsoft.com/office/drawing/2014/main" id="{122DFE88-4319-4A56-9E68-5C77641594CB}"/>
              </a:ext>
            </a:extLst>
          </p:cNvPr>
          <p:cNvPicPr>
            <a:picLocks noChangeAspect="1"/>
          </p:cNvPicPr>
          <p:nvPr/>
        </p:nvPicPr>
        <p:blipFill>
          <a:blip r:embed="rId6"/>
          <a:stretch>
            <a:fillRect/>
          </a:stretch>
        </p:blipFill>
        <p:spPr>
          <a:xfrm>
            <a:off x="2801825" y="1963170"/>
            <a:ext cx="1929010" cy="2302111"/>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DC011C24-FE71-4C04-9281-A224E1F1A293}"/>
              </a:ext>
            </a:extLst>
          </p:cNvPr>
          <p:cNvPicPr>
            <a:picLocks noChangeAspect="1"/>
          </p:cNvPicPr>
          <p:nvPr/>
        </p:nvPicPr>
        <p:blipFill>
          <a:blip r:embed="rId7"/>
          <a:stretch>
            <a:fillRect/>
          </a:stretch>
        </p:blipFill>
        <p:spPr>
          <a:xfrm>
            <a:off x="5027163" y="2485681"/>
            <a:ext cx="2471091" cy="1385279"/>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0C615B4-FE39-48ED-8BFE-F4E657B08C4A}"/>
              </a:ext>
            </a:extLst>
          </p:cNvPr>
          <p:cNvPicPr>
            <a:picLocks noChangeAspect="1"/>
          </p:cNvPicPr>
          <p:nvPr/>
        </p:nvPicPr>
        <p:blipFill>
          <a:blip r:embed="rId8"/>
          <a:stretch>
            <a:fillRect/>
          </a:stretch>
        </p:blipFill>
        <p:spPr>
          <a:xfrm>
            <a:off x="9376078" y="1704938"/>
            <a:ext cx="2638770" cy="1456871"/>
          </a:xfrm>
          <a:prstGeom prst="rect">
            <a:avLst/>
          </a:prstGeom>
          <a:ln>
            <a:solidFill>
              <a:schemeClr val="accent2"/>
            </a:solidFill>
          </a:ln>
        </p:spPr>
      </p:pic>
    </p:spTree>
    <p:extLst>
      <p:ext uri="{BB962C8B-B14F-4D97-AF65-F5344CB8AC3E}">
        <p14:creationId xmlns:p14="http://schemas.microsoft.com/office/powerpoint/2010/main" val="255340511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1E551D-1B7B-4CBF-8DC9-F65907621B18}"/>
              </a:ext>
            </a:extLst>
          </p:cNvPr>
          <p:cNvSpPr txBox="1"/>
          <p:nvPr/>
        </p:nvSpPr>
        <p:spPr>
          <a:xfrm>
            <a:off x="5474677" y="2667329"/>
            <a:ext cx="4460080" cy="17235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Policing Lockdown Free Text Question: </a:t>
            </a: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the previous question you indicated some dissatisfaction with how Lincolnshire Police have handled one or more aspects of the national lockdown, please could you briefly explain why in the space provided below.</a:t>
            </a:r>
          </a:p>
        </p:txBody>
      </p:sp>
      <p:graphicFrame>
        <p:nvGraphicFramePr>
          <p:cNvPr id="6" name="Chart 5">
            <a:extLst>
              <a:ext uri="{FF2B5EF4-FFF2-40B4-BE49-F238E27FC236}">
                <a16:creationId xmlns:a16="http://schemas.microsoft.com/office/drawing/2014/main" id="{C9F816FA-EB85-49D8-8A2D-1FB7DB2A0F0F}"/>
              </a:ext>
            </a:extLst>
          </p:cNvPr>
          <p:cNvGraphicFramePr>
            <a:graphicFrameLocks/>
          </p:cNvGraphicFramePr>
          <p:nvPr>
            <p:extLst>
              <p:ext uri="{D42A27DB-BD31-4B8C-83A1-F6EECF244321}">
                <p14:modId xmlns:p14="http://schemas.microsoft.com/office/powerpoint/2010/main" val="3894575289"/>
              </p:ext>
            </p:extLst>
          </p:nvPr>
        </p:nvGraphicFramePr>
        <p:xfrm>
          <a:off x="723901" y="1360714"/>
          <a:ext cx="8757556" cy="522264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D113CCBB-5897-4524-9540-CB8686E78F6D}"/>
              </a:ext>
            </a:extLst>
          </p:cNvPr>
          <p:cNvSpPr txBox="1">
            <a:spLocks/>
          </p:cNvSpPr>
          <p:nvPr/>
        </p:nvSpPr>
        <p:spPr>
          <a:xfrm>
            <a:off x="361410" y="0"/>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Witnessing non-compliance and concerns regarding the ability to enforce restrictions (both beat officers and resources) collectively account for very nearly 60% of dissatisfaction with the way that the lockdowns have been policed.</a:t>
            </a:r>
          </a:p>
        </p:txBody>
      </p:sp>
    </p:spTree>
    <p:extLst>
      <p:ext uri="{BB962C8B-B14F-4D97-AF65-F5344CB8AC3E}">
        <p14:creationId xmlns:p14="http://schemas.microsoft.com/office/powerpoint/2010/main" val="225914769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DA281-7FC2-4B1C-BA93-6B7A68095DBA}"/>
              </a:ext>
            </a:extLst>
          </p:cNvPr>
          <p:cNvSpPr>
            <a:spLocks noGrp="1"/>
          </p:cNvSpPr>
          <p:nvPr>
            <p:ph/>
          </p:nvPr>
        </p:nvSpPr>
        <p:spPr>
          <a:xfrm>
            <a:off x="114300" y="503237"/>
            <a:ext cx="9801225" cy="5851525"/>
          </a:xfrm>
        </p:spPr>
        <p:txBody>
          <a:bodyPr>
            <a:normAutofit lnSpcReduction="10000"/>
          </a:bodyPr>
          <a:lstStyle/>
          <a:p>
            <a:pPr marL="0" indent="0">
              <a:buNone/>
            </a:pPr>
            <a:r>
              <a:rPr lang="en-GB" sz="1800" dirty="0">
                <a:solidFill>
                  <a:schemeClr val="tx1"/>
                </a:solidFill>
              </a:rPr>
              <a:t>Examples for ‘Insufficient Police’</a:t>
            </a:r>
          </a:p>
          <a:p>
            <a:pPr marL="0" indent="0">
              <a:buNone/>
            </a:pPr>
            <a:endParaRPr lang="en-GB" sz="1800" dirty="0">
              <a:solidFill>
                <a:schemeClr val="tx1"/>
              </a:solidFill>
            </a:endParaRPr>
          </a:p>
          <a:p>
            <a:r>
              <a:rPr lang="en-GB" sz="1400" b="0" i="0" u="none" strike="noStrike" dirty="0">
                <a:solidFill>
                  <a:srgbClr val="000000"/>
                </a:solidFill>
                <a:effectLst/>
                <a:highlight>
                  <a:srgbClr val="FFFF00"/>
                </a:highlight>
              </a:rPr>
              <a:t>Not enough officers on the beat to police people not following Coronavirus rules</a:t>
            </a:r>
            <a:r>
              <a:rPr lang="en-GB" sz="1400" dirty="0">
                <a:highlight>
                  <a:srgbClr val="FFFF00"/>
                </a:highlight>
              </a:rPr>
              <a:t> </a:t>
            </a:r>
          </a:p>
          <a:p>
            <a:r>
              <a:rPr lang="en-GB" sz="1400" b="0" i="0" u="none" strike="noStrike" dirty="0">
                <a:solidFill>
                  <a:srgbClr val="000000"/>
                </a:solidFill>
                <a:effectLst/>
                <a:highlight>
                  <a:srgbClr val="FFFF00"/>
                </a:highlight>
              </a:rPr>
              <a:t>No visible presence to turn back holiday makers/caravans travelling to the coast </a:t>
            </a:r>
            <a:r>
              <a:rPr lang="en-GB" sz="1400" b="0" i="0" u="none" strike="noStrike" dirty="0">
                <a:solidFill>
                  <a:srgbClr val="000000"/>
                </a:solidFill>
                <a:effectLst/>
              </a:rPr>
              <a:t>during lockdown; no removal of illegal camper vans from </a:t>
            </a:r>
            <a:r>
              <a:rPr lang="en-GB" sz="1400" b="0" i="0" u="none" strike="noStrike" dirty="0" err="1">
                <a:solidFill>
                  <a:srgbClr val="000000"/>
                </a:solidFill>
                <a:effectLst/>
              </a:rPr>
              <a:t>huttoft</a:t>
            </a:r>
            <a:r>
              <a:rPr lang="en-GB" sz="1400" b="0" i="0" u="none" strike="noStrike" dirty="0">
                <a:solidFill>
                  <a:srgbClr val="000000"/>
                </a:solidFill>
                <a:effectLst/>
              </a:rPr>
              <a:t> bank; no visible police walking around to help shop owners requesting shoppers wear masks; no random stopping of vehicles to check occupants acting within rules. In fact I haven’t seen a police officer other than one in a car flying past for years. </a:t>
            </a:r>
          </a:p>
          <a:p>
            <a:r>
              <a:rPr lang="en-GB" sz="1400" b="0" i="0" u="none" strike="noStrike" dirty="0">
                <a:solidFill>
                  <a:srgbClr val="000000"/>
                </a:solidFill>
                <a:effectLst/>
                <a:highlight>
                  <a:srgbClr val="FFFF00"/>
                </a:highlight>
              </a:rPr>
              <a:t>Not seen a single police officer when there have been illegal gatherings of people </a:t>
            </a:r>
            <a:r>
              <a:rPr lang="en-GB" sz="1400" b="0" i="0" u="none" strike="noStrike" dirty="0">
                <a:solidFill>
                  <a:srgbClr val="000000"/>
                </a:solidFill>
                <a:effectLst/>
              </a:rPr>
              <a:t>with no masks and not social distancing a constant sight in Boston town centre and SPALDING town centre. </a:t>
            </a:r>
          </a:p>
          <a:p>
            <a:r>
              <a:rPr lang="en-GB" sz="1400" b="0" i="0" u="none" strike="noStrike" dirty="0">
                <a:solidFill>
                  <a:srgbClr val="000000"/>
                </a:solidFill>
                <a:effectLst/>
              </a:rPr>
              <a:t>Literally no one cares, you go to the shops and no one is distancing or wearing masks and it makes you feel like you are the only one taking it seriously. </a:t>
            </a:r>
            <a:r>
              <a:rPr lang="en-GB" sz="1400" b="0" i="0" u="none" strike="noStrike" dirty="0">
                <a:solidFill>
                  <a:srgbClr val="000000"/>
                </a:solidFill>
                <a:effectLst/>
                <a:highlight>
                  <a:srgbClr val="FFFF00"/>
                </a:highlight>
              </a:rPr>
              <a:t>Police are never seen out and about so do nothing about it </a:t>
            </a:r>
          </a:p>
          <a:p>
            <a:r>
              <a:rPr lang="en-GB" sz="1400" b="0" i="0" u="none" strike="noStrike" dirty="0">
                <a:solidFill>
                  <a:srgbClr val="000000"/>
                </a:solidFill>
                <a:effectLst/>
                <a:highlight>
                  <a:srgbClr val="FFFF00"/>
                </a:highlight>
              </a:rPr>
              <a:t>I am sure this is all about a lack of resources rather than a lack of will but there are people not observing the rule of six</a:t>
            </a:r>
            <a:r>
              <a:rPr lang="en-GB" sz="1400" b="0" i="0" u="none" strike="noStrike" dirty="0">
                <a:solidFill>
                  <a:srgbClr val="000000"/>
                </a:solidFill>
                <a:effectLst/>
              </a:rPr>
              <a:t>, not wearing face coverings in shops etc. with apparent impunity. More visible policing around shops might have helped this. The message that seemed to come out when the face covering in shops became mandatory was that the police wouldn't get involved unless it resulted in an assault or a public order offence - not very helpful.</a:t>
            </a:r>
            <a:r>
              <a:rPr lang="en-GB" sz="1400" dirty="0"/>
              <a:t> </a:t>
            </a:r>
          </a:p>
          <a:p>
            <a:r>
              <a:rPr lang="en-GB" sz="1400" b="0" i="0" u="none" strike="noStrike" dirty="0">
                <a:solidFill>
                  <a:srgbClr val="000000"/>
                </a:solidFill>
                <a:effectLst/>
              </a:rPr>
              <a:t>I experienced the first lockdown in Spain having gone to care for my parents and getting stuck there. Guardia Civil were ever present, there were road blocks stopping us at strategic points to check the purpose of our journey. I personally got stopped in the car 5 times on my way to or from the hospital. This did not bother me as I was conducting permitted travel. Guardia did spot checks on supermarkets to check people were visiting their nearest supermarket. The fines were very high (up to €30000) for breaking the rules. </a:t>
            </a:r>
            <a:r>
              <a:rPr lang="en-GB" sz="1400" b="0" i="0" u="none" strike="noStrike" dirty="0">
                <a:solidFill>
                  <a:srgbClr val="000000"/>
                </a:solidFill>
                <a:effectLst/>
                <a:highlight>
                  <a:srgbClr val="FFFF00"/>
                </a:highlight>
              </a:rPr>
              <a:t>I appreciate that their funding is probably different and that the Guardia Civil have more powers than our police do. However their presence made me feel safe. I have never even seen a police car, never mind an actual member of the police on our streets during this lockdown in UK.</a:t>
            </a:r>
          </a:p>
          <a:p>
            <a:r>
              <a:rPr lang="en-GB" sz="1400" b="0" i="0" u="none" strike="noStrike" dirty="0">
                <a:solidFill>
                  <a:srgbClr val="000000"/>
                </a:solidFill>
                <a:effectLst/>
              </a:rPr>
              <a:t>I'm generally happy with </a:t>
            </a:r>
            <a:r>
              <a:rPr lang="en-GB" sz="1400" b="0" i="0" u="none" strike="noStrike" dirty="0">
                <a:solidFill>
                  <a:srgbClr val="000000"/>
                </a:solidFill>
                <a:effectLst/>
                <a:highlight>
                  <a:srgbClr val="FFFF00"/>
                </a:highlight>
              </a:rPr>
              <a:t>our police force, but know they are underfunded and understaffed</a:t>
            </a:r>
            <a:r>
              <a:rPr lang="en-GB" sz="1400" b="0" i="0" u="none" strike="noStrike" dirty="0">
                <a:solidFill>
                  <a:srgbClr val="000000"/>
                </a:solidFill>
                <a:effectLst/>
              </a:rPr>
              <a:t>. Hence , handling the </a:t>
            </a:r>
            <a:r>
              <a:rPr lang="en-GB" sz="1400" b="0" i="0" u="none" strike="noStrike" dirty="0" err="1">
                <a:solidFill>
                  <a:srgbClr val="000000"/>
                </a:solidFill>
                <a:effectLst/>
              </a:rPr>
              <a:t>covid</a:t>
            </a:r>
            <a:r>
              <a:rPr lang="en-GB" sz="1400" b="0" i="0" u="none" strike="noStrike" dirty="0">
                <a:solidFill>
                  <a:srgbClr val="000000"/>
                </a:solidFill>
                <a:effectLst/>
              </a:rPr>
              <a:t> situation has been difficult for them in terms of checking if everyone follows the guidelines</a:t>
            </a:r>
            <a:r>
              <a:rPr lang="en-GB" sz="1400" dirty="0"/>
              <a:t> </a:t>
            </a:r>
          </a:p>
        </p:txBody>
      </p:sp>
    </p:spTree>
    <p:extLst>
      <p:ext uri="{BB962C8B-B14F-4D97-AF65-F5344CB8AC3E}">
        <p14:creationId xmlns:p14="http://schemas.microsoft.com/office/powerpoint/2010/main" val="297291205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DA281-7FC2-4B1C-BA93-6B7A68095DBA}"/>
              </a:ext>
            </a:extLst>
          </p:cNvPr>
          <p:cNvSpPr>
            <a:spLocks noGrp="1"/>
          </p:cNvSpPr>
          <p:nvPr>
            <p:ph/>
          </p:nvPr>
        </p:nvSpPr>
        <p:spPr>
          <a:xfrm>
            <a:off x="114300" y="503237"/>
            <a:ext cx="9801225" cy="5851525"/>
          </a:xfrm>
        </p:spPr>
        <p:txBody>
          <a:bodyPr>
            <a:normAutofit lnSpcReduction="10000"/>
          </a:bodyPr>
          <a:lstStyle/>
          <a:p>
            <a:pPr marL="0" indent="0">
              <a:buNone/>
            </a:pPr>
            <a:r>
              <a:rPr lang="en-GB" sz="1800" dirty="0">
                <a:solidFill>
                  <a:schemeClr val="tx1"/>
                </a:solidFill>
              </a:rPr>
              <a:t>Examples for ‘No Action Taken’</a:t>
            </a:r>
          </a:p>
          <a:p>
            <a:pPr marL="0" indent="0">
              <a:buNone/>
            </a:pPr>
            <a:endParaRPr lang="en-GB" sz="1800" dirty="0">
              <a:solidFill>
                <a:schemeClr val="tx1"/>
              </a:solidFill>
            </a:endParaRPr>
          </a:p>
          <a:p>
            <a:pPr marL="171450" indent="-171450">
              <a:buFont typeface="Arial" panose="020B0604020202020204" pitchFamily="34" charset="0"/>
              <a:buChar char="•"/>
            </a:pPr>
            <a:r>
              <a:rPr lang="en-GB"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Continuing groups of </a:t>
            </a:r>
            <a:r>
              <a:rPr lang="en-GB" sz="14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youths in groups of 20 or more with no social distance or masks in public parks</a:t>
            </a:r>
            <a:r>
              <a:rPr lang="en-GB"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Groups of young people gathering inside and outside with no distancing or masks. Ignoring the dangers, to others.</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Have </a:t>
            </a: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not been willing to step in an enforce rules</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People breaking restrictions  are visible everywhere.</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I don't travel far from my home these days but when I do go out I see groups of people not distancing, not wearing masks and I see and hear of people visiting homes other than their own. I rarely hear of any enforcement or fines imposed</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I have seen </a:t>
            </a: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no evidence that Lincolnshire police have taken any action in places where the rules have been violated </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in public places</a:t>
            </a:r>
          </a:p>
          <a:p>
            <a:pPr marL="171450" indent="-171450">
              <a:buFont typeface="Arial" panose="020B0604020202020204" pitchFamily="34" charset="0"/>
              <a:buChar char="•"/>
            </a:pP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A neighbour reported a breach of lockdown rules during the summer when a large party was observed at a neighbour's house/garden Reported to police. Nobody came</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Breaches of the lockdown rules can impact us all. I believe breaches should be treated very seriously</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Because they have refused to enforce the law to ensure people comply</a:t>
            </a: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 I have watched them since March just sitting in a police van in Market Square in Boston while groups of people have been congregating by HSBC and they have not moved them on, approached them or questioned them.</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They have not been visible every day in the town or surrounding areas to ensure masks are being worn, social distancing is adhered to and have refused to help shopkeepers out when people are harassing them about entering a shop without a mask. All of this, yet they are prepared to stand along Sleaford Road armed with radar guns to try and get speeders. </a:t>
            </a:r>
            <a:r>
              <a:rPr lang="en-GB" sz="1400" dirty="0" err="1">
                <a:solidFill>
                  <a:schemeClr val="tx1"/>
                </a:solidFill>
                <a:latin typeface="Tahoma" panose="020B0604030504040204" pitchFamily="34" charset="0"/>
                <a:ea typeface="Tahoma" panose="020B0604030504040204" pitchFamily="34" charset="0"/>
                <a:cs typeface="Tahoma" panose="020B0604030504040204" pitchFamily="34" charset="0"/>
              </a:rPr>
              <a:t>Im</a:t>
            </a: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 sorry, but </a:t>
            </a: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in these times they need to get their priorities straight and deal with people breaking the law regarding Covid19 rather than taking the easy way out and persecuting the motorists yet again.</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Groups of people gathering in public places and a Police car driving past not stopping to break them up</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Large Groups of foreigners hanging in town centre no masks and I’ve seen police officer just walk past them</a:t>
            </a:r>
          </a:p>
          <a:p>
            <a:pPr marL="171450" indent="-171450">
              <a:buFont typeface="Arial" panose="020B0604020202020204" pitchFamily="34" charset="0"/>
              <a:buChar char="•"/>
            </a:pP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PCSO's being the only police presence in our area &amp; openly avoiding challenging situations </a:t>
            </a:r>
          </a:p>
          <a:p>
            <a:pPr marL="171450" indent="-171450">
              <a:buFont typeface="Arial" panose="020B0604020202020204" pitchFamily="34" charset="0"/>
              <a:buChar char="•"/>
            </a:pPr>
            <a:r>
              <a:rPr lang="en-GB" sz="1400" dirty="0">
                <a:solidFill>
                  <a:schemeClr val="tx1"/>
                </a:solidFill>
                <a:latin typeface="Tahoma" panose="020B0604030504040204" pitchFamily="34" charset="0"/>
                <a:ea typeface="Tahoma" panose="020B0604030504040204" pitchFamily="34" charset="0"/>
                <a:cs typeface="Tahoma" panose="020B0604030504040204" pitchFamily="34" charset="0"/>
              </a:rPr>
              <a:t>They have been largely invisible during the periods, and when present where some members of the public are flouting the rules and recommendations </a:t>
            </a:r>
            <a:r>
              <a:rPr lang="en-GB"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rPr>
              <a:t>they have stood by and done nothing</a:t>
            </a:r>
          </a:p>
          <a:p>
            <a:endParaRPr lang="en-GB" sz="1400" dirty="0"/>
          </a:p>
        </p:txBody>
      </p:sp>
    </p:spTree>
    <p:extLst>
      <p:ext uri="{BB962C8B-B14F-4D97-AF65-F5344CB8AC3E}">
        <p14:creationId xmlns:p14="http://schemas.microsoft.com/office/powerpoint/2010/main" val="335742532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73</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261881" y="356659"/>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lang="en-GB" sz="4800" b="1" dirty="0">
                <a:solidFill>
                  <a:prstClr val="white"/>
                </a:solidFill>
                <a:latin typeface="Tahoma" pitchFamily="34" charset="0"/>
                <a:ea typeface="Tahoma" pitchFamily="34" charset="0"/>
                <a:cs typeface="Tahoma" pitchFamily="34" charset="0"/>
              </a:rPr>
              <a:t>Awareness of the role</a:t>
            </a:r>
            <a:endPar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9761891"/>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84f4855a-a628-40bb-8de2-ac8500e3c9d5"/>
          <p:cNvGraphicFramePr/>
          <p:nvPr>
            <p:extLst>
              <p:ext uri="{D42A27DB-BD31-4B8C-83A1-F6EECF244321}">
                <p14:modId xmlns:p14="http://schemas.microsoft.com/office/powerpoint/2010/main" val="616682298"/>
              </p:ext>
            </p:extLst>
          </p:nvPr>
        </p:nvGraphicFramePr>
        <p:xfrm>
          <a:off x="335361" y="1623447"/>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84f4855a-a628-40bb-8de2-ac8500e3c9d5"/>
          <p:cNvSpPr>
            <a:spLocks noChangeArrowheads="1"/>
          </p:cNvSpPr>
          <p:nvPr/>
        </p:nvSpPr>
        <p:spPr>
          <a:xfrm>
            <a:off x="150864" y="5780397"/>
            <a:ext cx="9658350" cy="1077603"/>
          </a:xfrm>
          <a:prstGeom prst="rect">
            <a:avLst/>
          </a:prstGeom>
          <a:noFill/>
          <a:ln w="9525">
            <a:noFill/>
            <a:miter lim="800000"/>
          </a:ln>
        </p:spPr>
        <p:txBody>
          <a:bodyPr wrap="square">
            <a:spAutoFit/>
          </a:bodyPr>
          <a:lstStyle>
            <a:defPPr>
              <a:defRPr lang="en-US"/>
            </a:defPPr>
          </a:lstStyle>
          <a:p>
            <a:r>
              <a:rPr lang="en-US" sz="1067" dirty="0">
                <a:latin typeface="Tahoma"/>
                <a:ea typeface="Tahoma" pitchFamily="34" charset="0"/>
                <a:cs typeface="Tahoma" pitchFamily="34" charset="0"/>
              </a:rPr>
              <a:t>Base: The position of Lincolnshire Police &amp; Crime Commissioner (PCC) (n=3,235), That Marc Jones is the current Police &amp; Crime Commissioner for Lincolnshire (n=3,235), That the role of the PCC is to be the voice of the people and hold the police to account (n=3,235), That the purpose of the PCC is to influence and provide a link to national policy on criminal justice, policing and victim support (n=3,235), That the PCC is responsible for holding and spending the total police budget (n=3,235), That the Office of Police and Crime Commissioner receives funding to commission and oversee victim services for the county (n=3,235), That the introduction of the PCC role replaced the Police Authority saving £170,000 per annum in Lincolnshire (n=3,235), Sample Size = 3,235</a:t>
            </a:r>
          </a:p>
        </p:txBody>
      </p:sp>
      <p:sp>
        <p:nvSpPr>
          <p:cNvPr id="7" name="TextBox 6">
            <a:extLst>
              <a:ext uri="{FF2B5EF4-FFF2-40B4-BE49-F238E27FC236}">
                <a16:creationId xmlns:a16="http://schemas.microsoft.com/office/drawing/2014/main" id="{1E8BA02D-9117-4C1F-8498-FAB50904D37E}"/>
              </a:ext>
            </a:extLst>
          </p:cNvPr>
          <p:cNvSpPr txBox="1"/>
          <p:nvPr/>
        </p:nvSpPr>
        <p:spPr>
          <a:xfrm>
            <a:off x="514975" y="1215164"/>
            <a:ext cx="9370614" cy="523220"/>
          </a:xfrm>
          <a:prstGeom prst="rect">
            <a:avLst/>
          </a:prstGeom>
          <a:noFill/>
        </p:spPr>
        <p:txBody>
          <a:bodyPr wrap="square">
            <a:spAutoFit/>
          </a:bodyPr>
          <a:lstStyle/>
          <a:p>
            <a:pPr algn="ctr"/>
            <a:r>
              <a:rPr lang="en-GB" sz="1400" b="1" i="0" dirty="0">
                <a:effectLst/>
                <a:latin typeface="Tahoma" panose="020B0604030504040204" pitchFamily="34" charset="0"/>
                <a:ea typeface="Tahoma" panose="020B0604030504040204" pitchFamily="34" charset="0"/>
                <a:cs typeface="Tahoma" panose="020B0604030504040204" pitchFamily="34" charset="0"/>
              </a:rPr>
              <a:t>Prior to completing this survey today, please indicate whether or not you were aware of each of the following... </a:t>
            </a:r>
            <a:r>
              <a:rPr lang="en-GB" sz="1400" b="1" i="1" dirty="0">
                <a:effectLst/>
                <a:latin typeface="Tahoma" panose="020B0604030504040204" pitchFamily="34" charset="0"/>
                <a:ea typeface="Tahoma" panose="020B0604030504040204" pitchFamily="34" charset="0"/>
                <a:cs typeface="Tahoma" panose="020B0604030504040204" pitchFamily="34" charset="0"/>
              </a:rPr>
              <a:t>(Please provide an answer for each row)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2D4DFF2-49C4-4B33-BC69-73718E58C54C}"/>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It would appear that around 85% of participants who are aware of the position of PCC, know that Marc Jones is the current incumbent – on a prompted basis at least.</a:t>
            </a:r>
          </a:p>
        </p:txBody>
      </p:sp>
      <p:sp>
        <p:nvSpPr>
          <p:cNvPr id="8" name="TextBox 7">
            <a:extLst>
              <a:ext uri="{FF2B5EF4-FFF2-40B4-BE49-F238E27FC236}">
                <a16:creationId xmlns:a16="http://schemas.microsoft.com/office/drawing/2014/main" id="{C92E65A6-CC75-4726-BF21-749BDFD8C336}"/>
              </a:ext>
            </a:extLst>
          </p:cNvPr>
          <p:cNvSpPr txBox="1"/>
          <p:nvPr/>
        </p:nvSpPr>
        <p:spPr>
          <a:xfrm>
            <a:off x="9372600" y="3574916"/>
            <a:ext cx="2819400" cy="1815882"/>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Fewer than a third of participants (29%) claim to already have been aware of the cost saving arising from the introduction of the PCC role, even when </a:t>
            </a:r>
            <a:b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prompted with it.</a:t>
            </a:r>
          </a:p>
        </p:txBody>
      </p:sp>
    </p:spTree>
    <p:extLst>
      <p:ext uri="{BB962C8B-B14F-4D97-AF65-F5344CB8AC3E}">
        <p14:creationId xmlns:p14="http://schemas.microsoft.com/office/powerpoint/2010/main" val="276945420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c2b409dc-3882-4a29-afeb-ac8600f56741"/>
          <p:cNvSpPr>
            <a:spLocks noChangeArrowheads="1"/>
          </p:cNvSpPr>
          <p:nvPr/>
        </p:nvSpPr>
        <p:spPr>
          <a:xfrm>
            <a:off x="1291545" y="1573348"/>
            <a:ext cx="7311392" cy="523220"/>
          </a:xfrm>
          <a:prstGeom prst="rect">
            <a:avLst/>
          </a:prstGeom>
          <a:noFill/>
          <a:ln w="9525">
            <a:noFill/>
            <a:miter lim="800000"/>
          </a:ln>
        </p:spPr>
        <p:txBody>
          <a:bodyPr>
            <a:spAutoFit/>
          </a:bodyPr>
          <a:lstStyle>
            <a:defPPr>
              <a:defRPr lang="en-US"/>
            </a:defPPr>
          </a:lstStyle>
          <a:p>
            <a:pPr algn="ctr"/>
            <a:r>
              <a:rPr lang="en-US" sz="1400" b="1" dirty="0">
                <a:latin typeface="Tahoma"/>
              </a:rPr>
              <a:t>Survey Year Groups by The position of Lincolnshire Police &amp; Crime Commissioner (PCC)</a:t>
            </a:r>
          </a:p>
        </p:txBody>
      </p:sp>
      <p:graphicFrame>
        <p:nvGraphicFramePr>
          <p:cNvPr id="4" name="ChartObject" descr="c2b409dc-3882-4a29-afeb-ac8600f56741"/>
          <p:cNvGraphicFramePr/>
          <p:nvPr>
            <p:extLst>
              <p:ext uri="{D42A27DB-BD31-4B8C-83A1-F6EECF244321}">
                <p14:modId xmlns:p14="http://schemas.microsoft.com/office/powerpoint/2010/main" val="746599470"/>
              </p:ext>
            </p:extLst>
          </p:nvPr>
        </p:nvGraphicFramePr>
        <p:xfrm>
          <a:off x="352312" y="2024743"/>
          <a:ext cx="9412173" cy="44026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c2b409dc-3882-4a29-afeb-ac8600f56741"/>
          <p:cNvSpPr>
            <a:spLocks noChangeArrowheads="1"/>
          </p:cNvSpPr>
          <p:nvPr/>
        </p:nvSpPr>
        <p:spPr>
          <a:xfrm>
            <a:off x="460427" y="6299132"/>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2017 (n=2,905), 2018 (n=3,445), 2019 (n=3,302), 2020 (n=3,235), Sample Size = 12,887</a:t>
            </a:r>
          </a:p>
        </p:txBody>
      </p:sp>
      <p:sp>
        <p:nvSpPr>
          <p:cNvPr id="7" name="TextBox 6">
            <a:extLst>
              <a:ext uri="{FF2B5EF4-FFF2-40B4-BE49-F238E27FC236}">
                <a16:creationId xmlns:a16="http://schemas.microsoft.com/office/drawing/2014/main" id="{44CD17AE-7485-4157-8D1C-6E4C229D54EF}"/>
              </a:ext>
            </a:extLst>
          </p:cNvPr>
          <p:cNvSpPr txBox="1"/>
          <p:nvPr/>
        </p:nvSpPr>
        <p:spPr>
          <a:xfrm>
            <a:off x="572124" y="1107863"/>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Prior to completing this survey today, please indicate whether or not you were aware of each of the following... </a:t>
            </a:r>
            <a:r>
              <a:rPr lang="en-GB" sz="1400" b="1" i="1" dirty="0">
                <a:latin typeface="Tahoma" panose="020B0604030504040204" pitchFamily="34" charset="0"/>
                <a:ea typeface="Tahoma" panose="020B0604030504040204" pitchFamily="34" charset="0"/>
                <a:cs typeface="Tahoma" panose="020B0604030504040204" pitchFamily="34" charset="0"/>
              </a:rPr>
              <a:t>(Please provide an answer for each row)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66D19D54-40C2-4D5A-8692-932F93171E6E}"/>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Prompted awareness of the position of Lincolnshire PCC appears to have increased by +6% since 2017 to 82% in 2020.</a:t>
            </a:r>
          </a:p>
        </p:txBody>
      </p:sp>
    </p:spTree>
    <p:extLst>
      <p:ext uri="{BB962C8B-B14F-4D97-AF65-F5344CB8AC3E}">
        <p14:creationId xmlns:p14="http://schemas.microsoft.com/office/powerpoint/2010/main" val="47026585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270b581d-c4ae-4b1d-8535-ac8600f59048"/>
          <p:cNvSpPr>
            <a:spLocks noChangeArrowheads="1"/>
          </p:cNvSpPr>
          <p:nvPr/>
        </p:nvSpPr>
        <p:spPr>
          <a:xfrm>
            <a:off x="1333131" y="1536159"/>
            <a:ext cx="7311392" cy="523220"/>
          </a:xfrm>
          <a:prstGeom prst="rect">
            <a:avLst/>
          </a:prstGeom>
          <a:noFill/>
          <a:ln w="9525">
            <a:noFill/>
            <a:miter lim="800000"/>
          </a:ln>
        </p:spPr>
        <p:txBody>
          <a:bodyPr>
            <a:spAutoFit/>
          </a:bodyPr>
          <a:lstStyle>
            <a:defPPr>
              <a:defRPr lang="en-US"/>
            </a:defPPr>
          </a:lstStyle>
          <a:p>
            <a:pPr algn="ctr"/>
            <a:r>
              <a:rPr lang="en-US" sz="1400" b="1" dirty="0">
                <a:latin typeface="Tahoma"/>
              </a:rPr>
              <a:t>Survey Year Groups by That Marc Jones is the current Police &amp; Crime Commissioner for Lincolnshire</a:t>
            </a:r>
          </a:p>
        </p:txBody>
      </p:sp>
      <p:graphicFrame>
        <p:nvGraphicFramePr>
          <p:cNvPr id="4" name="ChartObject" descr="270b581d-c4ae-4b1d-8535-ac8600f59048"/>
          <p:cNvGraphicFramePr/>
          <p:nvPr>
            <p:extLst>
              <p:ext uri="{D42A27DB-BD31-4B8C-83A1-F6EECF244321}">
                <p14:modId xmlns:p14="http://schemas.microsoft.com/office/powerpoint/2010/main" val="638203492"/>
              </p:ext>
            </p:extLst>
          </p:nvPr>
        </p:nvGraphicFramePr>
        <p:xfrm>
          <a:off x="344149" y="1996485"/>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70b581d-c4ae-4b1d-8535-ac8600f59048"/>
          <p:cNvSpPr>
            <a:spLocks noChangeArrowheads="1"/>
          </p:cNvSpPr>
          <p:nvPr/>
        </p:nvSpPr>
        <p:spPr>
          <a:xfrm>
            <a:off x="335360" y="6302669"/>
            <a:ext cx="7311391" cy="256545"/>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2017 (n=2,905), 2018 (n=3,445), 2019 (n=3,302), 2020 (n=3,235), Sample Size = 12,887</a:t>
            </a:r>
          </a:p>
        </p:txBody>
      </p:sp>
      <p:sp>
        <p:nvSpPr>
          <p:cNvPr id="6" name="TextBox 5">
            <a:extLst>
              <a:ext uri="{FF2B5EF4-FFF2-40B4-BE49-F238E27FC236}">
                <a16:creationId xmlns:a16="http://schemas.microsoft.com/office/drawing/2014/main" id="{6B7C2C7A-8A4F-454A-BD17-C16DB1235E9B}"/>
              </a:ext>
            </a:extLst>
          </p:cNvPr>
          <p:cNvSpPr txBox="1"/>
          <p:nvPr/>
        </p:nvSpPr>
        <p:spPr>
          <a:xfrm>
            <a:off x="449660" y="1083370"/>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Prior to completing this survey today, please indicate whether or not you were aware of each of the following... </a:t>
            </a:r>
            <a:r>
              <a:rPr lang="en-GB" sz="1400" b="1" i="1" dirty="0">
                <a:latin typeface="Tahoma" panose="020B0604030504040204" pitchFamily="34" charset="0"/>
                <a:ea typeface="Tahoma" panose="020B0604030504040204" pitchFamily="34" charset="0"/>
                <a:cs typeface="Tahoma" panose="020B0604030504040204" pitchFamily="34" charset="0"/>
              </a:rPr>
              <a:t>(Please provide an answer for each row)</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678ACFF1-B71D-4DB8-BFAE-5ECD9512F346}"/>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Prompted awareness of Marc Jones as the current PCC has increased by +15% since 2017 to 70% in 2020.</a:t>
            </a:r>
          </a:p>
        </p:txBody>
      </p:sp>
    </p:spTree>
    <p:extLst>
      <p:ext uri="{BB962C8B-B14F-4D97-AF65-F5344CB8AC3E}">
        <p14:creationId xmlns:p14="http://schemas.microsoft.com/office/powerpoint/2010/main" val="420341493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77</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335360" y="54868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Media channel use </a:t>
            </a:r>
            <a:b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and preference</a:t>
            </a:r>
          </a:p>
        </p:txBody>
      </p:sp>
    </p:spTree>
    <p:extLst>
      <p:ext uri="{BB962C8B-B14F-4D97-AF65-F5344CB8AC3E}">
        <p14:creationId xmlns:p14="http://schemas.microsoft.com/office/powerpoint/2010/main" val="16491413"/>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2da2d1db-bae6-477c-9335-ac8600f707d0"/>
          <p:cNvSpPr>
            <a:spLocks noChangeArrowheads="1"/>
          </p:cNvSpPr>
          <p:nvPr/>
        </p:nvSpPr>
        <p:spPr>
          <a:xfrm>
            <a:off x="1432192" y="1658570"/>
            <a:ext cx="7311392" cy="307777"/>
          </a:xfrm>
          <a:prstGeom prst="rect">
            <a:avLst/>
          </a:prstGeom>
          <a:noFill/>
          <a:ln w="9525">
            <a:noFill/>
            <a:miter lim="800000"/>
          </a:ln>
        </p:spPr>
        <p:txBody>
          <a:bodyPr>
            <a:spAutoFit/>
          </a:bodyPr>
          <a:lstStyle>
            <a:defPPr>
              <a:defRPr lang="en-US"/>
            </a:defPPr>
          </a:lstStyle>
          <a:p>
            <a:pPr algn="ctr"/>
            <a:r>
              <a:rPr lang="en-US" sz="1400" b="1">
                <a:latin typeface="Tahoma"/>
              </a:rPr>
              <a:t>Social Media Useage 2020</a:t>
            </a:r>
          </a:p>
        </p:txBody>
      </p:sp>
      <p:graphicFrame>
        <p:nvGraphicFramePr>
          <p:cNvPr id="4" name="ChartObject" descr="2da2d1db-bae6-477c-9335-ac8600f707d0"/>
          <p:cNvGraphicFramePr/>
          <p:nvPr>
            <p:extLst>
              <p:ext uri="{D42A27DB-BD31-4B8C-83A1-F6EECF244321}">
                <p14:modId xmlns:p14="http://schemas.microsoft.com/office/powerpoint/2010/main" val="1279325471"/>
              </p:ext>
            </p:extLst>
          </p:nvPr>
        </p:nvGraphicFramePr>
        <p:xfrm>
          <a:off x="335360" y="1966347"/>
          <a:ext cx="9289356" cy="4306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da2d1db-bae6-477c-9335-ac8600f707d0"/>
          <p:cNvSpPr>
            <a:spLocks noChangeArrowheads="1"/>
          </p:cNvSpPr>
          <p:nvPr/>
        </p:nvSpPr>
        <p:spPr>
          <a:xfrm>
            <a:off x="322580" y="6355370"/>
            <a:ext cx="7311391" cy="420756"/>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Facebook (n=3,235), Twitter (n=3,235), </a:t>
            </a:r>
            <a:r>
              <a:rPr lang="en-US" sz="1067" dirty="0" err="1">
                <a:latin typeface="Tahoma"/>
                <a:ea typeface="Tahoma" pitchFamily="34" charset="0"/>
                <a:cs typeface="Tahoma" pitchFamily="34" charset="0"/>
              </a:rPr>
              <a:t>Linkedin</a:t>
            </a:r>
            <a:r>
              <a:rPr lang="en-US" sz="1067" dirty="0">
                <a:latin typeface="Tahoma"/>
                <a:ea typeface="Tahoma" pitchFamily="34" charset="0"/>
                <a:cs typeface="Tahoma" pitchFamily="34" charset="0"/>
              </a:rPr>
              <a:t> (n=3,235), Next Door (n=3,235), Lincs Alert (n=3,235), Sample Size = 3,235</a:t>
            </a:r>
          </a:p>
        </p:txBody>
      </p:sp>
      <p:sp>
        <p:nvSpPr>
          <p:cNvPr id="7" name="TextBox 6">
            <a:extLst>
              <a:ext uri="{FF2B5EF4-FFF2-40B4-BE49-F238E27FC236}">
                <a16:creationId xmlns:a16="http://schemas.microsoft.com/office/drawing/2014/main" id="{46A01343-DB05-4AEA-B700-A20ED8DDE8F6}"/>
              </a:ext>
            </a:extLst>
          </p:cNvPr>
          <p:cNvSpPr txBox="1"/>
          <p:nvPr/>
        </p:nvSpPr>
        <p:spPr>
          <a:xfrm>
            <a:off x="322580" y="1309373"/>
            <a:ext cx="9505056"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regularly, if at all, do you use the following media channels?</a:t>
            </a:r>
          </a:p>
        </p:txBody>
      </p:sp>
      <p:sp>
        <p:nvSpPr>
          <p:cNvPr id="8" name="Title 1">
            <a:extLst>
              <a:ext uri="{FF2B5EF4-FFF2-40B4-BE49-F238E27FC236}">
                <a16:creationId xmlns:a16="http://schemas.microsoft.com/office/drawing/2014/main" id="{1B31C2E4-DFF0-41CC-90F2-8C3480DBB84F}"/>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Exactly half of the participant base indicated that they use Facebook everyday, with 80% using this social media channel at least occasionally – it dwarfs the usage of the other media channels.</a:t>
            </a:r>
          </a:p>
        </p:txBody>
      </p:sp>
      <p:sp>
        <p:nvSpPr>
          <p:cNvPr id="9" name="TextBox 8">
            <a:extLst>
              <a:ext uri="{FF2B5EF4-FFF2-40B4-BE49-F238E27FC236}">
                <a16:creationId xmlns:a16="http://schemas.microsoft.com/office/drawing/2014/main" id="{281AB23D-79BB-45C4-9BB6-662335ACE411}"/>
              </a:ext>
            </a:extLst>
          </p:cNvPr>
          <p:cNvSpPr txBox="1"/>
          <p:nvPr/>
        </p:nvSpPr>
        <p:spPr>
          <a:xfrm>
            <a:off x="9372600" y="2686843"/>
            <a:ext cx="2819400" cy="1569660"/>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Next Door would appear to be building usage quite quickly with 22% of participants indicating that they use this channel at least on a weekly basis.</a:t>
            </a:r>
          </a:p>
        </p:txBody>
      </p:sp>
    </p:spTree>
    <p:extLst>
      <p:ext uri="{BB962C8B-B14F-4D97-AF65-F5344CB8AC3E}">
        <p14:creationId xmlns:p14="http://schemas.microsoft.com/office/powerpoint/2010/main" val="197212138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5" descr="MarketSight_Chart_Title:2da2d1db-bae6-477c-9335-ac8600f707d0"/>
          <p:cNvSpPr>
            <a:spLocks noChangeArrowheads="1"/>
          </p:cNvSpPr>
          <p:nvPr/>
        </p:nvSpPr>
        <p:spPr>
          <a:xfrm>
            <a:off x="1407699" y="1506506"/>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rPr>
              <a:t>Social Media Usage 2020</a:t>
            </a:r>
          </a:p>
        </p:txBody>
      </p:sp>
      <p:sp>
        <p:nvSpPr>
          <p:cNvPr id="7" name="TextBox 6">
            <a:extLst>
              <a:ext uri="{FF2B5EF4-FFF2-40B4-BE49-F238E27FC236}">
                <a16:creationId xmlns:a16="http://schemas.microsoft.com/office/drawing/2014/main" id="{46A01343-DB05-4AEA-B700-A20ED8DDE8F6}"/>
              </a:ext>
            </a:extLst>
          </p:cNvPr>
          <p:cNvSpPr txBox="1"/>
          <p:nvPr/>
        </p:nvSpPr>
        <p:spPr>
          <a:xfrm>
            <a:off x="392510" y="1309386"/>
            <a:ext cx="9505056" cy="307777"/>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How regularly, if at all, do you use the following media channels?</a:t>
            </a:r>
          </a:p>
        </p:txBody>
      </p:sp>
      <p:graphicFrame>
        <p:nvGraphicFramePr>
          <p:cNvPr id="8" name="Chart 7">
            <a:extLst>
              <a:ext uri="{FF2B5EF4-FFF2-40B4-BE49-F238E27FC236}">
                <a16:creationId xmlns:a16="http://schemas.microsoft.com/office/drawing/2014/main" id="{FC15EA5A-1B90-4D1A-9A3E-B984B0F9B473}"/>
              </a:ext>
            </a:extLst>
          </p:cNvPr>
          <p:cNvGraphicFramePr>
            <a:graphicFrameLocks/>
          </p:cNvGraphicFramePr>
          <p:nvPr>
            <p:extLst>
              <p:ext uri="{D42A27DB-BD31-4B8C-83A1-F6EECF244321}">
                <p14:modId xmlns:p14="http://schemas.microsoft.com/office/powerpoint/2010/main" val="1268011325"/>
              </p:ext>
            </p:extLst>
          </p:nvPr>
        </p:nvGraphicFramePr>
        <p:xfrm>
          <a:off x="249323" y="1694807"/>
          <a:ext cx="9840416" cy="530163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99F838DA-E27C-492A-B18D-05EC1C98CB91}"/>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60% of female participants use Facebook everyday, compared with 43% of male participants. Males use Twitter, </a:t>
            </a:r>
            <a:r>
              <a:rPr lang="en-GB" sz="2400" dirty="0" err="1">
                <a:solidFill>
                  <a:srgbClr val="0B3B6C"/>
                </a:solidFill>
              </a:rPr>
              <a:t>Linkedin</a:t>
            </a:r>
            <a:r>
              <a:rPr lang="en-GB" sz="2400" dirty="0">
                <a:solidFill>
                  <a:srgbClr val="0B3B6C"/>
                </a:solidFill>
              </a:rPr>
              <a:t> and Lincs Alert more widely and more frequently than females do.</a:t>
            </a:r>
          </a:p>
        </p:txBody>
      </p:sp>
    </p:spTree>
    <p:extLst>
      <p:ext uri="{BB962C8B-B14F-4D97-AF65-F5344CB8AC3E}">
        <p14:creationId xmlns:p14="http://schemas.microsoft.com/office/powerpoint/2010/main" val="12533889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0A23D3-645A-4538-8215-5FA455D295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33" b="0" i="0" u="none" strike="noStrike" kern="1200" cap="none" spc="0" normalizeH="0" baseline="0" noProof="0">
              <a:ln>
                <a:noFill/>
              </a:ln>
              <a:solidFill>
                <a:srgbClr val="FF0066"/>
              </a:solidFill>
              <a:effectLst/>
              <a:uLnTx/>
              <a:uFillTx/>
              <a:latin typeface="Tahoma"/>
              <a:ea typeface="+mn-ea"/>
              <a:cs typeface="+mn-cs"/>
            </a:endParaRPr>
          </a:p>
        </p:txBody>
      </p:sp>
      <p:pic>
        <p:nvPicPr>
          <p:cNvPr id="6" name="Picture 5">
            <a:extLst>
              <a:ext uri="{FF2B5EF4-FFF2-40B4-BE49-F238E27FC236}">
                <a16:creationId xmlns:a16="http://schemas.microsoft.com/office/drawing/2014/main" id="{1A5C2E39-8C31-483B-8741-287B073F2D9E}"/>
              </a:ext>
            </a:extLst>
          </p:cNvPr>
          <p:cNvPicPr>
            <a:picLocks noChangeAspect="1"/>
          </p:cNvPicPr>
          <p:nvPr/>
        </p:nvPicPr>
        <p:blipFill>
          <a:blip r:embed="rId2"/>
          <a:stretch>
            <a:fillRect/>
          </a:stretch>
        </p:blipFill>
        <p:spPr>
          <a:xfrm>
            <a:off x="4257616" y="3949088"/>
            <a:ext cx="5295279" cy="232291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13F99EE-7E4C-4059-B90A-2610F50410D8}"/>
              </a:ext>
            </a:extLst>
          </p:cNvPr>
          <p:cNvPicPr>
            <a:picLocks noChangeAspect="1"/>
          </p:cNvPicPr>
          <p:nvPr/>
        </p:nvPicPr>
        <p:blipFill>
          <a:blip r:embed="rId3"/>
          <a:stretch>
            <a:fillRect/>
          </a:stretch>
        </p:blipFill>
        <p:spPr>
          <a:xfrm>
            <a:off x="4137949" y="485392"/>
            <a:ext cx="1692195" cy="324677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9B9422C-4D04-4CE5-B5BA-8BFF2CFBFAC5}"/>
              </a:ext>
            </a:extLst>
          </p:cNvPr>
          <p:cNvPicPr>
            <a:picLocks noChangeAspect="1"/>
          </p:cNvPicPr>
          <p:nvPr/>
        </p:nvPicPr>
        <p:blipFill>
          <a:blip r:embed="rId4"/>
          <a:stretch>
            <a:fillRect/>
          </a:stretch>
        </p:blipFill>
        <p:spPr>
          <a:xfrm>
            <a:off x="5894388" y="522592"/>
            <a:ext cx="4025900" cy="2779643"/>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1F41FA5B-F298-4C4D-9317-EF0252A93621}"/>
              </a:ext>
            </a:extLst>
          </p:cNvPr>
          <p:cNvSpPr txBox="1"/>
          <p:nvPr/>
        </p:nvSpPr>
        <p:spPr>
          <a:xfrm>
            <a:off x="424070" y="485392"/>
            <a:ext cx="36496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B3B6C"/>
                </a:solidFill>
                <a:effectLst/>
                <a:uLnTx/>
                <a:uFillTx/>
                <a:latin typeface="Tahoma" panose="020B0604030504040204" pitchFamily="34" charset="0"/>
                <a:ea typeface="Tahoma" panose="020B0604030504040204" pitchFamily="34" charset="0"/>
                <a:cs typeface="Tahoma" panose="020B0604030504040204" pitchFamily="34" charset="0"/>
              </a:rPr>
              <a:t>Survey structure</a:t>
            </a:r>
          </a:p>
        </p:txBody>
      </p:sp>
      <p:pic>
        <p:nvPicPr>
          <p:cNvPr id="2" name="Picture 1">
            <a:extLst>
              <a:ext uri="{FF2B5EF4-FFF2-40B4-BE49-F238E27FC236}">
                <a16:creationId xmlns:a16="http://schemas.microsoft.com/office/drawing/2014/main" id="{B977F562-9EE0-4F28-AA3F-2567CEB4EBB9}"/>
              </a:ext>
            </a:extLst>
          </p:cNvPr>
          <p:cNvPicPr>
            <a:picLocks noChangeAspect="1"/>
          </p:cNvPicPr>
          <p:nvPr/>
        </p:nvPicPr>
        <p:blipFill>
          <a:blip r:embed="rId5"/>
          <a:stretch>
            <a:fillRect/>
          </a:stretch>
        </p:blipFill>
        <p:spPr>
          <a:xfrm>
            <a:off x="424070" y="1169445"/>
            <a:ext cx="7102456" cy="5413717"/>
          </a:xfrm>
          <a:prstGeom prst="rect">
            <a:avLst/>
          </a:prstGeom>
        </p:spPr>
      </p:pic>
    </p:spTree>
    <p:extLst>
      <p:ext uri="{BB962C8B-B14F-4D97-AF65-F5344CB8AC3E}">
        <p14:creationId xmlns:p14="http://schemas.microsoft.com/office/powerpoint/2010/main" val="1316586516"/>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570d7153-4561-4c50-b955-ac8600f8ea87"/>
          <p:cNvGraphicFramePr/>
          <p:nvPr>
            <p:extLst>
              <p:ext uri="{D42A27DB-BD31-4B8C-83A1-F6EECF244321}">
                <p14:modId xmlns:p14="http://schemas.microsoft.com/office/powerpoint/2010/main" val="1824183105"/>
              </p:ext>
            </p:extLst>
          </p:nvPr>
        </p:nvGraphicFramePr>
        <p:xfrm>
          <a:off x="335359" y="2149845"/>
          <a:ext cx="90913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ED7C17B-5FE9-43C8-9B39-C6E40EEDE470}"/>
              </a:ext>
            </a:extLst>
          </p:cNvPr>
          <p:cNvSpPr txBox="1"/>
          <p:nvPr/>
        </p:nvSpPr>
        <p:spPr>
          <a:xfrm>
            <a:off x="563960" y="1552424"/>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What would represent your preferred media channel to receive </a:t>
            </a:r>
            <a:br>
              <a:rPr lang="en-GB" sz="1400" b="1"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information and news about policing and community safety?</a:t>
            </a:r>
          </a:p>
        </p:txBody>
      </p:sp>
      <p:sp>
        <p:nvSpPr>
          <p:cNvPr id="7" name="TextBox 6">
            <a:extLst>
              <a:ext uri="{FF2B5EF4-FFF2-40B4-BE49-F238E27FC236}">
                <a16:creationId xmlns:a16="http://schemas.microsoft.com/office/drawing/2014/main" id="{8DE19C18-C5C7-4207-A574-C94F12F17EE9}"/>
              </a:ext>
            </a:extLst>
          </p:cNvPr>
          <p:cNvSpPr txBox="1"/>
          <p:nvPr/>
        </p:nvSpPr>
        <p:spPr>
          <a:xfrm>
            <a:off x="335359" y="6520720"/>
            <a:ext cx="9468207" cy="21544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Facebook (n=1,373), Twitter (n=252), </a:t>
            </a:r>
            <a:r>
              <a:rPr lang="en-GB" sz="800" b="0" i="0" dirty="0" err="1">
                <a:solidFill>
                  <a:srgbClr val="000000"/>
                </a:solidFill>
                <a:effectLst/>
                <a:latin typeface="Tahoma" panose="020B0604030504040204" pitchFamily="34" charset="0"/>
              </a:rPr>
              <a:t>Linkedin</a:t>
            </a:r>
            <a:r>
              <a:rPr lang="en-GB" sz="800" b="0" i="0" dirty="0">
                <a:solidFill>
                  <a:srgbClr val="000000"/>
                </a:solidFill>
                <a:effectLst/>
                <a:latin typeface="Tahoma" panose="020B0604030504040204" pitchFamily="34" charset="0"/>
              </a:rPr>
              <a:t> (n=28), Next Door (n=338), Lincs Alert (n=586), Other (n=303), None of the above (n=355), Sample Size = 3,235</a:t>
            </a:r>
            <a:endParaRPr lang="en-GB" sz="800" dirty="0"/>
          </a:p>
        </p:txBody>
      </p:sp>
      <p:sp>
        <p:nvSpPr>
          <p:cNvPr id="8" name="Title 1">
            <a:extLst>
              <a:ext uri="{FF2B5EF4-FFF2-40B4-BE49-F238E27FC236}">
                <a16:creationId xmlns:a16="http://schemas.microsoft.com/office/drawing/2014/main" id="{2A095030-6E4A-47DA-8549-CE5BEB4C7BCD}"/>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Facebook represents the preferred media channel to receive information and news about policing and community safety for </a:t>
            </a:r>
            <a:br>
              <a:rPr lang="en-GB" sz="2400" dirty="0">
                <a:solidFill>
                  <a:srgbClr val="0B3B6C"/>
                </a:solidFill>
              </a:rPr>
            </a:br>
            <a:r>
              <a:rPr lang="en-GB" sz="2400" dirty="0">
                <a:solidFill>
                  <a:srgbClr val="0B3B6C"/>
                </a:solidFill>
              </a:rPr>
              <a:t>42% of participants, followed by 18% favouring Lincs Alert </a:t>
            </a:r>
            <a:br>
              <a:rPr lang="en-GB" sz="2400" dirty="0">
                <a:solidFill>
                  <a:srgbClr val="0B3B6C"/>
                </a:solidFill>
              </a:rPr>
            </a:br>
            <a:r>
              <a:rPr lang="en-GB" sz="2400" dirty="0">
                <a:solidFill>
                  <a:srgbClr val="0B3B6C"/>
                </a:solidFill>
              </a:rPr>
              <a:t>and 10% Next Door.</a:t>
            </a:r>
          </a:p>
        </p:txBody>
      </p:sp>
    </p:spTree>
    <p:extLst>
      <p:ext uri="{BB962C8B-B14F-4D97-AF65-F5344CB8AC3E}">
        <p14:creationId xmlns:p14="http://schemas.microsoft.com/office/powerpoint/2010/main" val="48535213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60186b0b-e423-4335-82a8-ac8600f968bc"/>
          <p:cNvSpPr>
            <a:spLocks noChangeArrowheads="1"/>
          </p:cNvSpPr>
          <p:nvPr/>
        </p:nvSpPr>
        <p:spPr>
          <a:xfrm>
            <a:off x="1404950" y="2344409"/>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Preferred Media Channel by Age</a:t>
            </a:r>
          </a:p>
        </p:txBody>
      </p:sp>
      <p:graphicFrame>
        <p:nvGraphicFramePr>
          <p:cNvPr id="4" name="ChartObject" descr="60186b0b-e423-4335-82a8-ac8600f968bc"/>
          <p:cNvGraphicFramePr/>
          <p:nvPr>
            <p:extLst>
              <p:ext uri="{D42A27DB-BD31-4B8C-83A1-F6EECF244321}">
                <p14:modId xmlns:p14="http://schemas.microsoft.com/office/powerpoint/2010/main" val="4126483066"/>
              </p:ext>
            </p:extLst>
          </p:nvPr>
        </p:nvGraphicFramePr>
        <p:xfrm>
          <a:off x="335360" y="2019216"/>
          <a:ext cx="909134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60186b0b-e423-4335-82a8-ac8600f968bc"/>
          <p:cNvSpPr>
            <a:spLocks noChangeArrowheads="1"/>
          </p:cNvSpPr>
          <p:nvPr/>
        </p:nvSpPr>
        <p:spPr>
          <a:xfrm>
            <a:off x="335360" y="6325943"/>
            <a:ext cx="7311391" cy="420756"/>
          </a:xfrm>
          <a:prstGeom prst="rect">
            <a:avLst/>
          </a:prstGeom>
          <a:noFill/>
          <a:ln w="9525">
            <a:noFill/>
            <a:miter lim="800000"/>
          </a:ln>
        </p:spPr>
        <p:txBody>
          <a:bodyPr>
            <a:spAutoFit/>
          </a:bodyPr>
          <a:lstStyle>
            <a:defPPr>
              <a:defRPr lang="en-US"/>
            </a:defPPr>
          </a:lstStyle>
          <a:p>
            <a:r>
              <a:rPr lang="en-US" sz="1067" dirty="0">
                <a:latin typeface="Tahoma"/>
                <a:ea typeface="Tahoma" pitchFamily="34" charset="0"/>
                <a:cs typeface="Tahoma" pitchFamily="34" charset="0"/>
              </a:rPr>
              <a:t>Base: Facebook (n=1,347), Twitter (n=245), </a:t>
            </a:r>
            <a:r>
              <a:rPr lang="en-US" sz="1067" dirty="0" err="1">
                <a:latin typeface="Tahoma"/>
                <a:ea typeface="Tahoma" pitchFamily="34" charset="0"/>
                <a:cs typeface="Tahoma" pitchFamily="34" charset="0"/>
              </a:rPr>
              <a:t>Linkedin</a:t>
            </a:r>
            <a:r>
              <a:rPr lang="en-US" sz="1067" dirty="0">
                <a:latin typeface="Tahoma"/>
                <a:ea typeface="Tahoma" pitchFamily="34" charset="0"/>
                <a:cs typeface="Tahoma" pitchFamily="34" charset="0"/>
              </a:rPr>
              <a:t> (n=28), Next Door (n=334), Lincs Alert (n=572), Other (n=292), None of the above (n=349), Sample Size = 3,167</a:t>
            </a:r>
          </a:p>
        </p:txBody>
      </p:sp>
      <p:sp>
        <p:nvSpPr>
          <p:cNvPr id="7" name="TextBox 6">
            <a:extLst>
              <a:ext uri="{FF2B5EF4-FFF2-40B4-BE49-F238E27FC236}">
                <a16:creationId xmlns:a16="http://schemas.microsoft.com/office/drawing/2014/main" id="{7F19B114-B9EB-4ED6-A3EF-61DCCCC6F9D8}"/>
              </a:ext>
            </a:extLst>
          </p:cNvPr>
          <p:cNvSpPr txBox="1"/>
          <p:nvPr/>
        </p:nvSpPr>
        <p:spPr>
          <a:xfrm>
            <a:off x="482317" y="1787078"/>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What would represent your preferred media channel to receive </a:t>
            </a:r>
            <a:br>
              <a:rPr lang="en-GB" sz="1400" b="1"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information and news about policing and community safety matters?</a:t>
            </a:r>
          </a:p>
        </p:txBody>
      </p:sp>
      <p:sp>
        <p:nvSpPr>
          <p:cNvPr id="8" name="Title 1">
            <a:extLst>
              <a:ext uri="{FF2B5EF4-FFF2-40B4-BE49-F238E27FC236}">
                <a16:creationId xmlns:a16="http://schemas.microsoft.com/office/drawing/2014/main" id="{641A06E5-ED38-4231-B975-82909CCECAE8}"/>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Facebook is the most widely preferred media channel for receiving information and news about policing, etc among participants in each age band but this decreases with age, whereas preference for </a:t>
            </a:r>
            <a:br>
              <a:rPr lang="en-GB" sz="2400" dirty="0">
                <a:solidFill>
                  <a:srgbClr val="0B3B6C"/>
                </a:solidFill>
              </a:rPr>
            </a:br>
            <a:r>
              <a:rPr lang="en-GB" sz="2400" dirty="0">
                <a:solidFill>
                  <a:srgbClr val="0B3B6C"/>
                </a:solidFill>
              </a:rPr>
              <a:t>Lincs Alert increases with age.</a:t>
            </a:r>
          </a:p>
        </p:txBody>
      </p:sp>
    </p:spTree>
    <p:extLst>
      <p:ext uri="{BB962C8B-B14F-4D97-AF65-F5344CB8AC3E}">
        <p14:creationId xmlns:p14="http://schemas.microsoft.com/office/powerpoint/2010/main" val="322042213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d2931df9-1bf1-4238-9a9f-ac8600f9c457"/>
          <p:cNvSpPr>
            <a:spLocks noChangeArrowheads="1"/>
          </p:cNvSpPr>
          <p:nvPr/>
        </p:nvSpPr>
        <p:spPr>
          <a:xfrm>
            <a:off x="1353718" y="1857598"/>
            <a:ext cx="7311392" cy="307777"/>
          </a:xfrm>
          <a:prstGeom prst="rect">
            <a:avLst/>
          </a:prstGeom>
          <a:noFill/>
          <a:ln w="9525">
            <a:noFill/>
            <a:miter lim="800000"/>
          </a:ln>
        </p:spPr>
        <p:txBody>
          <a:bodyPr>
            <a:spAutoFit/>
          </a:bodyPr>
          <a:lstStyle>
            <a:defPPr>
              <a:defRPr lang="en-US"/>
            </a:defPPr>
          </a:lstStyle>
          <a:p>
            <a:pPr algn="ctr"/>
            <a:r>
              <a:rPr lang="en-US" sz="1400" b="1" dirty="0">
                <a:latin typeface="Tahoma"/>
                <a:ea typeface="Tahoma" pitchFamily="34" charset="0"/>
                <a:cs typeface="Tahoma" pitchFamily="34" charset="0"/>
              </a:rPr>
              <a:t>Preferred Media Channel by Gender</a:t>
            </a:r>
          </a:p>
        </p:txBody>
      </p:sp>
      <p:graphicFrame>
        <p:nvGraphicFramePr>
          <p:cNvPr id="4" name="ChartObject" descr="d2931df9-1bf1-4238-9a9f-ac8600f9c457"/>
          <p:cNvGraphicFramePr/>
          <p:nvPr>
            <p:extLst>
              <p:ext uri="{D42A27DB-BD31-4B8C-83A1-F6EECF244321}">
                <p14:modId xmlns:p14="http://schemas.microsoft.com/office/powerpoint/2010/main" val="204765576"/>
              </p:ext>
            </p:extLst>
          </p:nvPr>
        </p:nvGraphicFramePr>
        <p:xfrm>
          <a:off x="335985" y="2076366"/>
          <a:ext cx="9346858"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52FF049-B2DD-43A3-B70C-F331B93BE7C0}"/>
              </a:ext>
            </a:extLst>
          </p:cNvPr>
          <p:cNvSpPr txBox="1"/>
          <p:nvPr/>
        </p:nvSpPr>
        <p:spPr>
          <a:xfrm>
            <a:off x="506810" y="1334378"/>
            <a:ext cx="9601067" cy="523220"/>
          </a:xfrm>
          <a:prstGeom prst="rect">
            <a:avLst/>
          </a:prstGeom>
          <a:noFill/>
        </p:spPr>
        <p:txBody>
          <a:bodyPr wrap="square">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What would represent your preferred media channel to receive </a:t>
            </a:r>
            <a:br>
              <a:rPr lang="en-GB" sz="1400" b="1" dirty="0">
                <a:latin typeface="Tahoma" panose="020B0604030504040204" pitchFamily="34" charset="0"/>
                <a:ea typeface="Tahoma" panose="020B0604030504040204" pitchFamily="34" charset="0"/>
                <a:cs typeface="Tahoma" panose="020B0604030504040204" pitchFamily="34" charset="0"/>
              </a:rPr>
            </a:br>
            <a:r>
              <a:rPr lang="en-GB" sz="1400" b="1" dirty="0">
                <a:latin typeface="Tahoma" panose="020B0604030504040204" pitchFamily="34" charset="0"/>
                <a:ea typeface="Tahoma" panose="020B0604030504040204" pitchFamily="34" charset="0"/>
                <a:cs typeface="Tahoma" panose="020B0604030504040204" pitchFamily="34" charset="0"/>
              </a:rPr>
              <a:t>information and news about policing and community safety matters?</a:t>
            </a:r>
          </a:p>
        </p:txBody>
      </p:sp>
      <p:sp>
        <p:nvSpPr>
          <p:cNvPr id="7" name="TextBox 6">
            <a:extLst>
              <a:ext uri="{FF2B5EF4-FFF2-40B4-BE49-F238E27FC236}">
                <a16:creationId xmlns:a16="http://schemas.microsoft.com/office/drawing/2014/main" id="{5B5B0ACA-BBBD-49A3-BAB4-FFDF670B77B2}"/>
              </a:ext>
            </a:extLst>
          </p:cNvPr>
          <p:cNvSpPr txBox="1"/>
          <p:nvPr/>
        </p:nvSpPr>
        <p:spPr>
          <a:xfrm>
            <a:off x="335362" y="6428599"/>
            <a:ext cx="9091344" cy="215444"/>
          </a:xfrm>
          <a:prstGeom prst="rect">
            <a:avLst/>
          </a:prstGeom>
          <a:noFill/>
        </p:spPr>
        <p:txBody>
          <a:bodyPr wrap="square">
            <a:spAutoFit/>
          </a:bodyPr>
          <a:lstStyle/>
          <a:p>
            <a:r>
              <a:rPr lang="en-GB" sz="800" b="0" i="0" dirty="0">
                <a:solidFill>
                  <a:srgbClr val="000000"/>
                </a:solidFill>
                <a:effectLst/>
                <a:latin typeface="Tahoma" panose="020B0604030504040204" pitchFamily="34" charset="0"/>
              </a:rPr>
              <a:t>Base: Facebook (n=1,335), Twitter (n=240), </a:t>
            </a:r>
            <a:r>
              <a:rPr lang="en-GB" sz="800" b="0" i="0" dirty="0" err="1">
                <a:solidFill>
                  <a:srgbClr val="000000"/>
                </a:solidFill>
                <a:effectLst/>
                <a:latin typeface="Tahoma" panose="020B0604030504040204" pitchFamily="34" charset="0"/>
              </a:rPr>
              <a:t>Linkedin</a:t>
            </a:r>
            <a:r>
              <a:rPr lang="en-GB" sz="800" b="0" i="0" dirty="0">
                <a:solidFill>
                  <a:srgbClr val="000000"/>
                </a:solidFill>
                <a:effectLst/>
                <a:latin typeface="Tahoma" panose="020B0604030504040204" pitchFamily="34" charset="0"/>
              </a:rPr>
              <a:t> (n=28), Next Door (n=331), Lincs Alert (n=568), Other (n=295), None of the above (n=334), Sample Size = 3,131</a:t>
            </a:r>
            <a:endParaRPr lang="en-GB" sz="800" dirty="0"/>
          </a:p>
        </p:txBody>
      </p:sp>
      <p:sp>
        <p:nvSpPr>
          <p:cNvPr id="8" name="Title 1">
            <a:extLst>
              <a:ext uri="{FF2B5EF4-FFF2-40B4-BE49-F238E27FC236}">
                <a16:creationId xmlns:a16="http://schemas.microsoft.com/office/drawing/2014/main" id="{5A27DAE9-FFBB-4936-B098-F597AB686ABF}"/>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Female participants more widely preference Facebook and Next Door, whereas male participants more widely preference Twitter </a:t>
            </a:r>
            <a:br>
              <a:rPr lang="en-GB" sz="2400" dirty="0">
                <a:solidFill>
                  <a:srgbClr val="0B3B6C"/>
                </a:solidFill>
              </a:rPr>
            </a:br>
            <a:r>
              <a:rPr lang="en-GB" sz="2400" dirty="0">
                <a:solidFill>
                  <a:srgbClr val="0B3B6C"/>
                </a:solidFill>
              </a:rPr>
              <a:t>and Lincs Alert.</a:t>
            </a:r>
          </a:p>
        </p:txBody>
      </p:sp>
    </p:spTree>
    <p:extLst>
      <p:ext uri="{BB962C8B-B14F-4D97-AF65-F5344CB8AC3E}">
        <p14:creationId xmlns:p14="http://schemas.microsoft.com/office/powerpoint/2010/main" val="354318601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83</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335360" y="54868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Interest in joining the Panel</a:t>
            </a:r>
          </a:p>
        </p:txBody>
      </p:sp>
    </p:spTree>
    <p:extLst>
      <p:ext uri="{BB962C8B-B14F-4D97-AF65-F5344CB8AC3E}">
        <p14:creationId xmlns:p14="http://schemas.microsoft.com/office/powerpoint/2010/main" val="304976611"/>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sp>
        <p:nvSpPr>
          <p:cNvPr id="3" name="Text Box 12" descr="MarketSight_Chart_Title:2b25755f-4e96-4ca6-9ec0-ac8e00dcd862"/>
          <p:cNvSpPr>
            <a:spLocks noChangeArrowheads="1"/>
          </p:cNvSpPr>
          <p:nvPr/>
        </p:nvSpPr>
        <p:spPr>
          <a:xfrm>
            <a:off x="408839" y="1225709"/>
            <a:ext cx="9347482" cy="954107"/>
          </a:xfrm>
          <a:prstGeom prst="rect">
            <a:avLst/>
          </a:prstGeom>
          <a:noFill/>
          <a:ln w="9525">
            <a:noFill/>
            <a:miter lim="800000"/>
          </a:ln>
        </p:spPr>
        <p:txBody>
          <a:bodyPr wrap="square">
            <a:spAutoFit/>
          </a:bodyPr>
          <a:lstStyle>
            <a:defPPr>
              <a:defRPr lang="en-US"/>
            </a:defPPr>
          </a:lstStyle>
          <a:p>
            <a:pPr algn="ctr"/>
            <a:r>
              <a:rPr lang="en-GB" sz="1400" b="1" dirty="0">
                <a:latin typeface="Tahoma"/>
                <a:ea typeface="Tahoma" pitchFamily="34" charset="0"/>
                <a:cs typeface="Tahoma" pitchFamily="34" charset="0"/>
              </a:rPr>
              <a:t>If you are interested in joining the Panel, please enter your contact details below and you will be provided with information on how to 'Sign Up' and help make Lincolnshire a safer place for everyone.</a:t>
            </a:r>
            <a:br>
              <a:rPr lang="en-GB" sz="1400" b="1" dirty="0">
                <a:latin typeface="Tahoma"/>
                <a:ea typeface="Tahoma" pitchFamily="34" charset="0"/>
                <a:cs typeface="Tahoma" pitchFamily="34" charset="0"/>
              </a:rPr>
            </a:br>
            <a:endParaRPr lang="en-US" sz="1400" b="1" dirty="0">
              <a:latin typeface="Tahoma"/>
              <a:ea typeface="Tahoma" pitchFamily="34" charset="0"/>
              <a:cs typeface="Tahoma" pitchFamily="34" charset="0"/>
            </a:endParaRPr>
          </a:p>
          <a:p>
            <a:pPr algn="ctr"/>
            <a:r>
              <a:rPr lang="en-US" sz="1400" b="1" dirty="0">
                <a:latin typeface="Tahoma"/>
                <a:ea typeface="Tahoma" pitchFamily="34" charset="0"/>
                <a:cs typeface="Tahoma" pitchFamily="34" charset="0"/>
              </a:rPr>
              <a:t>2020 Expressed Interest in the Panel by Gender</a:t>
            </a:r>
          </a:p>
        </p:txBody>
      </p:sp>
      <p:graphicFrame>
        <p:nvGraphicFramePr>
          <p:cNvPr id="4" name="ChartObject" descr="2b25755f-4e96-4ca6-9ec0-ac8e00dcd862"/>
          <p:cNvGraphicFramePr/>
          <p:nvPr>
            <p:extLst>
              <p:ext uri="{D42A27DB-BD31-4B8C-83A1-F6EECF244321}">
                <p14:modId xmlns:p14="http://schemas.microsoft.com/office/powerpoint/2010/main" val="1062577879"/>
              </p:ext>
            </p:extLst>
          </p:nvPr>
        </p:nvGraphicFramePr>
        <p:xfrm>
          <a:off x="319031" y="2179816"/>
          <a:ext cx="9347481"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2FD781E6-4EF3-465E-8EEB-B8D739ECC522}"/>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636 survey participants (20%) expressed interest in joining the </a:t>
            </a:r>
            <a:br>
              <a:rPr lang="en-GB" sz="2400" dirty="0">
                <a:solidFill>
                  <a:srgbClr val="0B3B6C"/>
                </a:solidFill>
              </a:rPr>
            </a:br>
            <a:r>
              <a:rPr lang="en-GB" sz="2400" dirty="0">
                <a:solidFill>
                  <a:srgbClr val="0B3B6C"/>
                </a:solidFill>
              </a:rPr>
              <a:t>Lincolnshire’s SAFER TOGETHER Research Panel and provided their contact details in order to be supplied with further information.</a:t>
            </a:r>
          </a:p>
        </p:txBody>
      </p:sp>
      <p:sp>
        <p:nvSpPr>
          <p:cNvPr id="6" name="TextBox 5">
            <a:extLst>
              <a:ext uri="{FF2B5EF4-FFF2-40B4-BE49-F238E27FC236}">
                <a16:creationId xmlns:a16="http://schemas.microsoft.com/office/drawing/2014/main" id="{79ABAFE7-C3B2-4B04-956E-16965E39B212}"/>
              </a:ext>
            </a:extLst>
          </p:cNvPr>
          <p:cNvSpPr txBox="1"/>
          <p:nvPr/>
        </p:nvSpPr>
        <p:spPr>
          <a:xfrm>
            <a:off x="9372600" y="2686843"/>
            <a:ext cx="2819400" cy="830997"/>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 increase of +158 in those interested in joining the Panel versus 2019.</a:t>
            </a:r>
          </a:p>
        </p:txBody>
      </p:sp>
    </p:spTree>
    <p:extLst>
      <p:ext uri="{BB962C8B-B14F-4D97-AF65-F5344CB8AC3E}">
        <p14:creationId xmlns:p14="http://schemas.microsoft.com/office/powerpoint/2010/main" val="55139700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bb06138e-1121-463d-a08e-ac8e00dd0f43"/>
          <p:cNvGraphicFramePr/>
          <p:nvPr>
            <p:extLst>
              <p:ext uri="{D42A27DB-BD31-4B8C-83A1-F6EECF244321}">
                <p14:modId xmlns:p14="http://schemas.microsoft.com/office/powerpoint/2010/main" val="1950422211"/>
              </p:ext>
            </p:extLst>
          </p:nvPr>
        </p:nvGraphicFramePr>
        <p:xfrm>
          <a:off x="326572" y="2247816"/>
          <a:ext cx="9173614"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2b25755f-4e96-4ca6-9ec0-ac8e00dcd862">
            <a:extLst>
              <a:ext uri="{FF2B5EF4-FFF2-40B4-BE49-F238E27FC236}">
                <a16:creationId xmlns:a16="http://schemas.microsoft.com/office/drawing/2014/main" id="{76313CAC-E2D9-49EB-AA3C-72D925A93A40}"/>
              </a:ext>
            </a:extLst>
          </p:cNvPr>
          <p:cNvSpPr>
            <a:spLocks noChangeArrowheads="1"/>
          </p:cNvSpPr>
          <p:nvPr/>
        </p:nvSpPr>
        <p:spPr>
          <a:xfrm>
            <a:off x="408839" y="1225709"/>
            <a:ext cx="9347482" cy="954107"/>
          </a:xfrm>
          <a:prstGeom prst="rect">
            <a:avLst/>
          </a:prstGeom>
          <a:noFill/>
          <a:ln w="9525">
            <a:noFill/>
            <a:miter lim="800000"/>
          </a:ln>
        </p:spPr>
        <p:txBody>
          <a:bodyPr wrap="square">
            <a:spAutoFit/>
          </a:bodyPr>
          <a:lstStyle>
            <a:defPPr>
              <a:defRPr lang="en-US"/>
            </a:defPPr>
          </a:lstStyle>
          <a:p>
            <a:pPr algn="ctr"/>
            <a:r>
              <a:rPr lang="en-GB" sz="1400" b="1" dirty="0">
                <a:latin typeface="Tahoma"/>
                <a:ea typeface="Tahoma" pitchFamily="34" charset="0"/>
                <a:cs typeface="Tahoma" pitchFamily="34" charset="0"/>
              </a:rPr>
              <a:t>If you are interested in joining the Panel, please enter your contact details below and you will be provided with information on how to 'Sign Up' and help make Lincolnshire a safer place for everyone.</a:t>
            </a:r>
            <a:br>
              <a:rPr lang="en-GB" sz="1400" b="1" dirty="0">
                <a:latin typeface="Tahoma"/>
                <a:ea typeface="Tahoma" pitchFamily="34" charset="0"/>
                <a:cs typeface="Tahoma" pitchFamily="34" charset="0"/>
              </a:rPr>
            </a:br>
            <a:endParaRPr lang="en-US" sz="1400" b="1" dirty="0">
              <a:latin typeface="Tahoma"/>
              <a:ea typeface="Tahoma" pitchFamily="34" charset="0"/>
              <a:cs typeface="Tahoma" pitchFamily="34" charset="0"/>
            </a:endParaRPr>
          </a:p>
          <a:p>
            <a:pPr algn="ctr"/>
            <a:r>
              <a:rPr lang="en-US" sz="1400" b="1" dirty="0">
                <a:latin typeface="Tahoma"/>
                <a:ea typeface="Tahoma" pitchFamily="34" charset="0"/>
                <a:cs typeface="Tahoma" pitchFamily="34" charset="0"/>
              </a:rPr>
              <a:t>2020 Expressed Interest in the Panel by Age Band</a:t>
            </a:r>
          </a:p>
        </p:txBody>
      </p:sp>
      <p:sp>
        <p:nvSpPr>
          <p:cNvPr id="6" name="Title 1">
            <a:extLst>
              <a:ext uri="{FF2B5EF4-FFF2-40B4-BE49-F238E27FC236}">
                <a16:creationId xmlns:a16="http://schemas.microsoft.com/office/drawing/2014/main" id="{300D72B4-0BA2-49C2-BB49-2EA265787431}"/>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The vast majority of participants expressing an interest in joining the Research Panel are aged 50+.</a:t>
            </a:r>
          </a:p>
        </p:txBody>
      </p:sp>
    </p:spTree>
    <p:extLst>
      <p:ext uri="{BB962C8B-B14F-4D97-AF65-F5344CB8AC3E}">
        <p14:creationId xmlns:p14="http://schemas.microsoft.com/office/powerpoint/2010/main" val="191071273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6fec3966-4292-4a81-bce6-ac8e00dd6566"/>
          <p:cNvGraphicFramePr/>
          <p:nvPr>
            <p:extLst>
              <p:ext uri="{D42A27DB-BD31-4B8C-83A1-F6EECF244321}">
                <p14:modId xmlns:p14="http://schemas.microsoft.com/office/powerpoint/2010/main" val="2423382571"/>
              </p:ext>
            </p:extLst>
          </p:nvPr>
        </p:nvGraphicFramePr>
        <p:xfrm>
          <a:off x="309479" y="2288637"/>
          <a:ext cx="9438678"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2b25755f-4e96-4ca6-9ec0-ac8e00dcd862">
            <a:extLst>
              <a:ext uri="{FF2B5EF4-FFF2-40B4-BE49-F238E27FC236}">
                <a16:creationId xmlns:a16="http://schemas.microsoft.com/office/drawing/2014/main" id="{050575AC-7EAB-4449-84B7-2C5E90A66FCA}"/>
              </a:ext>
            </a:extLst>
          </p:cNvPr>
          <p:cNvSpPr>
            <a:spLocks noChangeArrowheads="1"/>
          </p:cNvSpPr>
          <p:nvPr/>
        </p:nvSpPr>
        <p:spPr>
          <a:xfrm>
            <a:off x="400675" y="1334530"/>
            <a:ext cx="9347482" cy="954107"/>
          </a:xfrm>
          <a:prstGeom prst="rect">
            <a:avLst/>
          </a:prstGeom>
          <a:noFill/>
          <a:ln w="9525">
            <a:noFill/>
            <a:miter lim="800000"/>
          </a:ln>
        </p:spPr>
        <p:txBody>
          <a:bodyPr wrap="square">
            <a:spAutoFit/>
          </a:bodyPr>
          <a:lstStyle>
            <a:defPPr>
              <a:defRPr lang="en-US"/>
            </a:defPPr>
          </a:lstStyle>
          <a:p>
            <a:pPr algn="ctr"/>
            <a:r>
              <a:rPr lang="en-GB" sz="1400" b="1" dirty="0">
                <a:latin typeface="Tahoma"/>
                <a:ea typeface="Tahoma" pitchFamily="34" charset="0"/>
                <a:cs typeface="Tahoma" pitchFamily="34" charset="0"/>
              </a:rPr>
              <a:t>If you are interested in joining the Panel, please enter your contact details below and you will be provided with information on how to 'Sign Up' and help make Lincolnshire a safer place for everyone.</a:t>
            </a:r>
            <a:br>
              <a:rPr lang="en-GB" sz="1400" b="1" dirty="0">
                <a:latin typeface="Tahoma"/>
                <a:ea typeface="Tahoma" pitchFamily="34" charset="0"/>
                <a:cs typeface="Tahoma" pitchFamily="34" charset="0"/>
              </a:rPr>
            </a:br>
            <a:endParaRPr lang="en-US" sz="1400" b="1" dirty="0">
              <a:latin typeface="Tahoma"/>
              <a:ea typeface="Tahoma" pitchFamily="34" charset="0"/>
              <a:cs typeface="Tahoma" pitchFamily="34" charset="0"/>
            </a:endParaRPr>
          </a:p>
          <a:p>
            <a:pPr algn="ctr"/>
            <a:r>
              <a:rPr lang="en-US" sz="1400" b="1" dirty="0">
                <a:latin typeface="Tahoma"/>
                <a:ea typeface="Tahoma" pitchFamily="34" charset="0"/>
                <a:cs typeface="Tahoma" pitchFamily="34" charset="0"/>
              </a:rPr>
              <a:t>2020 Expressed Interest in the Panel by Local Authority</a:t>
            </a:r>
          </a:p>
        </p:txBody>
      </p:sp>
      <p:sp>
        <p:nvSpPr>
          <p:cNvPr id="6" name="Title 1">
            <a:extLst>
              <a:ext uri="{FF2B5EF4-FFF2-40B4-BE49-F238E27FC236}">
                <a16:creationId xmlns:a16="http://schemas.microsoft.com/office/drawing/2014/main" id="{FFAE0E3B-3BA3-4927-B3D3-FF5C22AC81DC}"/>
              </a:ext>
            </a:extLst>
          </p:cNvPr>
          <p:cNvSpPr txBox="1">
            <a:spLocks/>
          </p:cNvSpPr>
          <p:nvPr/>
        </p:nvSpPr>
        <p:spPr>
          <a:xfrm>
            <a:off x="363080" y="72402"/>
            <a:ext cx="9573347" cy="103016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lang="en-GB" sz="2400" dirty="0">
                <a:solidFill>
                  <a:srgbClr val="0B3B6C"/>
                </a:solidFill>
              </a:rPr>
              <a:t>100+ participants who are resident in: East Lindsey (133), </a:t>
            </a:r>
            <a:br>
              <a:rPr lang="en-GB" sz="2400" dirty="0">
                <a:solidFill>
                  <a:srgbClr val="0B3B6C"/>
                </a:solidFill>
              </a:rPr>
            </a:br>
            <a:r>
              <a:rPr lang="en-GB" sz="2400" dirty="0">
                <a:solidFill>
                  <a:srgbClr val="0B3B6C"/>
                </a:solidFill>
              </a:rPr>
              <a:t>North Kesteven (113) and South Kesteven (100), expressed an interest in joining the Research Panel.</a:t>
            </a:r>
          </a:p>
        </p:txBody>
      </p:sp>
      <p:sp>
        <p:nvSpPr>
          <p:cNvPr id="7" name="TextBox 6">
            <a:extLst>
              <a:ext uri="{FF2B5EF4-FFF2-40B4-BE49-F238E27FC236}">
                <a16:creationId xmlns:a16="http://schemas.microsoft.com/office/drawing/2014/main" id="{6A74CE98-50E4-47B2-A0B6-65587F9DE5C8}"/>
              </a:ext>
            </a:extLst>
          </p:cNvPr>
          <p:cNvSpPr txBox="1"/>
          <p:nvPr/>
        </p:nvSpPr>
        <p:spPr>
          <a:xfrm>
            <a:off x="9658350" y="3770786"/>
            <a:ext cx="2533650" cy="132343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Ways to boost or tap interest amongst residents of </a:t>
            </a:r>
            <a:b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Boston Borough </a:t>
            </a:r>
            <a:b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should be explored.</a:t>
            </a:r>
          </a:p>
        </p:txBody>
      </p:sp>
    </p:spTree>
    <p:extLst>
      <p:ext uri="{BB962C8B-B14F-4D97-AF65-F5344CB8AC3E}">
        <p14:creationId xmlns:p14="http://schemas.microsoft.com/office/powerpoint/2010/main" val="33924972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66334-4E23-47BD-B411-E6677557A881}"/>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Sample profile</a:t>
            </a:r>
          </a:p>
        </p:txBody>
      </p:sp>
      <p:sp>
        <p:nvSpPr>
          <p:cNvPr id="2" name="Slide Number Placeholder 1">
            <a:extLst>
              <a:ext uri="{FF2B5EF4-FFF2-40B4-BE49-F238E27FC236}">
                <a16:creationId xmlns:a16="http://schemas.microsoft.com/office/drawing/2014/main" id="{479FD0CA-A666-42F6-ACB7-86A64408D374}"/>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87</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Tree>
    <p:extLst>
      <p:ext uri="{BB962C8B-B14F-4D97-AF65-F5344CB8AC3E}">
        <p14:creationId xmlns:p14="http://schemas.microsoft.com/office/powerpoint/2010/main" val="3586448038"/>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5B34A-D192-4FFD-BE48-C1B5FC7726BF}"/>
              </a:ext>
            </a:extLst>
          </p:cNvPr>
          <p:cNvSpPr>
            <a:spLocks noGrp="1"/>
          </p:cNvSpPr>
          <p:nvPr>
            <p:ph/>
          </p:nvPr>
        </p:nvSpPr>
        <p:spPr>
          <a:xfrm>
            <a:off x="335360" y="1262017"/>
            <a:ext cx="9601067" cy="4704523"/>
          </a:xfrm>
        </p:spPr>
        <p:txBody>
          <a:bodyPr>
            <a:noAutofit/>
          </a:bodyPr>
          <a:lstStyle/>
          <a:p>
            <a:pPr marL="0" indent="0">
              <a:buNone/>
            </a:pPr>
            <a:r>
              <a:rPr lang="en-GB" sz="1733" dirty="0"/>
              <a:t>As detailed within the Background section, we set minimum target sample volumes by:</a:t>
            </a:r>
          </a:p>
          <a:p>
            <a:r>
              <a:rPr lang="en-GB" sz="1733" dirty="0"/>
              <a:t>Gender</a:t>
            </a:r>
          </a:p>
          <a:p>
            <a:r>
              <a:rPr lang="en-GB" sz="1733" dirty="0"/>
              <a:t>Age Band</a:t>
            </a:r>
          </a:p>
          <a:p>
            <a:r>
              <a:rPr lang="en-GB" sz="1733" dirty="0"/>
              <a:t>Local Authority</a:t>
            </a:r>
          </a:p>
          <a:p>
            <a:r>
              <a:rPr lang="en-GB" sz="1733" dirty="0"/>
              <a:t>Socio Economic Group (e.g. ABC1, C2DE)</a:t>
            </a:r>
          </a:p>
          <a:p>
            <a:pPr marL="0" indent="0">
              <a:buNone/>
            </a:pPr>
            <a:r>
              <a:rPr lang="en-GB" sz="1733" dirty="0"/>
              <a:t>We did not cap sample at these minimum volumes, as we wished to engage and enfranchise as many people as possible. In 2020/21 we were again utilising channels that could not simply be ‘switched off’ (e.g. Lincs Alert, PR, affinity groups, etc). We therefore have higher overweight positions within demographic segments who exhibit a greater propensity to engage in completing the survey. </a:t>
            </a:r>
          </a:p>
          <a:p>
            <a:pPr marL="0" indent="0">
              <a:buNone/>
            </a:pPr>
            <a:endParaRPr lang="en-GB" sz="1733" dirty="0"/>
          </a:p>
          <a:p>
            <a:pPr marL="0" indent="0">
              <a:buNone/>
            </a:pPr>
            <a:r>
              <a:rPr lang="en-GB" sz="1733" dirty="0"/>
              <a:t>Within analysis we have the option to:</a:t>
            </a:r>
          </a:p>
          <a:p>
            <a:pPr marL="0" indent="0">
              <a:buNone/>
            </a:pPr>
            <a:r>
              <a:rPr lang="en-GB" sz="1733" dirty="0"/>
              <a:t>A] Use the largest sample possible, if isolating results amongst a particular demographic </a:t>
            </a:r>
            <a:br>
              <a:rPr lang="en-GB" sz="1733" dirty="0"/>
            </a:br>
            <a:r>
              <a:rPr lang="en-GB" sz="1733" dirty="0"/>
              <a:t>(e.g. 35-49 year-olds). NB We have sought to use this option more widely in 2020-21.</a:t>
            </a:r>
          </a:p>
          <a:p>
            <a:pPr marL="0" indent="0">
              <a:buNone/>
            </a:pPr>
            <a:r>
              <a:rPr lang="en-GB" sz="1733" dirty="0"/>
              <a:t>B] Use the total sample available</a:t>
            </a:r>
          </a:p>
          <a:p>
            <a:pPr marL="0" indent="0">
              <a:buNone/>
            </a:pPr>
            <a:r>
              <a:rPr lang="en-GB" sz="1733" dirty="0"/>
              <a:t>C] Use a weighted sample to reflect the distribution of the actual population of Lincolnshire on a given demographic, rather than their incidence in the total sample population, e.g. examining results re-calibrating age band to adjust for our overweight amongst 50+ year-olds</a:t>
            </a:r>
          </a:p>
          <a:p>
            <a:endParaRPr lang="en-GB" sz="1733" dirty="0"/>
          </a:p>
        </p:txBody>
      </p:sp>
      <p:sp>
        <p:nvSpPr>
          <p:cNvPr id="4" name="Slide Number Placeholder 3">
            <a:extLst>
              <a:ext uri="{FF2B5EF4-FFF2-40B4-BE49-F238E27FC236}">
                <a16:creationId xmlns:a16="http://schemas.microsoft.com/office/drawing/2014/main" id="{383B8221-ED37-4B21-A10A-B3F670CC3DA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0DE9A6E-8F21-484F-844E-94FEC60E2113}" type="slidenum">
              <a:rPr kumimoji="0" lang="en-US" sz="1333" b="0" i="0" u="none" strike="noStrike" kern="1200" cap="none" spc="0" normalizeH="0" baseline="0" noProof="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88</a:t>
            </a:fld>
            <a:endParaRPr kumimoji="0" lang="en-US" sz="1333" b="0" i="0" u="none" strike="noStrike" kern="1200" cap="none" spc="0" normalizeH="0" baseline="0" noProof="0">
              <a:ln>
                <a:noFill/>
              </a:ln>
              <a:solidFill>
                <a:srgbClr val="FF0066"/>
              </a:solidFill>
              <a:effectLst/>
              <a:uLnTx/>
              <a:uFillTx/>
              <a:latin typeface="Calibri"/>
              <a:ea typeface="+mn-ea"/>
              <a:cs typeface="+mn-cs"/>
            </a:endParaRPr>
          </a:p>
        </p:txBody>
      </p:sp>
      <p:sp>
        <p:nvSpPr>
          <p:cNvPr id="5" name="Title 6">
            <a:extLst>
              <a:ext uri="{FF2B5EF4-FFF2-40B4-BE49-F238E27FC236}">
                <a16:creationId xmlns:a16="http://schemas.microsoft.com/office/drawing/2014/main" id="{4B880D96-B4AC-4E23-9E81-9EAB15E6B881}"/>
              </a:ext>
            </a:extLst>
          </p:cNvPr>
          <p:cNvSpPr txBox="1">
            <a:spLocks/>
          </p:cNvSpPr>
          <p:nvPr/>
        </p:nvSpPr>
        <p:spPr>
          <a:xfrm>
            <a:off x="335361" y="260648"/>
            <a:ext cx="9505056" cy="1152128"/>
          </a:xfrm>
          <a:prstGeom prst="rect">
            <a:avLst/>
          </a:prstGeom>
        </p:spPr>
        <p:txBody>
          <a:bodyPr vert="horz" lIns="121920" tIns="60960" rIns="121920" bIns="60960" rtlCol="0">
            <a:normAutofit fontScale="97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rPr>
              <a:t>Sample variation from the resident population of Lincolnshire</a:t>
            </a:r>
          </a:p>
        </p:txBody>
      </p:sp>
    </p:spTree>
    <p:extLst>
      <p:ext uri="{BB962C8B-B14F-4D97-AF65-F5344CB8AC3E}">
        <p14:creationId xmlns:p14="http://schemas.microsoft.com/office/powerpoint/2010/main" val="77772856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591676-BE37-41B1-806D-1460C0DD6933}"/>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ratio of Males to Females participating has reverted to the mean from the first two years’ of running the survey, in part because the shorter fieldwork period afforded less time to respond to this.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grpSp>
        <p:nvGrpSpPr>
          <p:cNvPr id="2" name="Group 1"/>
          <p:cNvGrpSpPr/>
          <p:nvPr/>
        </p:nvGrpSpPr>
        <p:grpSpPr>
          <a:xfrm>
            <a:off x="0" y="0"/>
            <a:ext cx="1693333" cy="1693333"/>
            <a:chOff x="0" y="0"/>
            <a:chExt cx="1693333" cy="1693333"/>
          </a:xfrm>
        </p:grpSpPr>
      </p:grpSp>
      <p:sp>
        <p:nvSpPr>
          <p:cNvPr id="3" name="Text Box 12" descr="MarketSight_Chart_Title:0e4ea11b-bbdf-4c1a-91af-ac8400f7d33b"/>
          <p:cNvSpPr>
            <a:spLocks noChangeArrowheads="1"/>
          </p:cNvSpPr>
          <p:nvPr/>
        </p:nvSpPr>
        <p:spPr>
          <a:xfrm>
            <a:off x="1353950" y="1629933"/>
            <a:ext cx="7311392" cy="307777"/>
          </a:xfrm>
          <a:prstGeom prst="rect">
            <a:avLst/>
          </a:prstGeom>
          <a:noFill/>
          <a:ln w="9525">
            <a:noFill/>
            <a:miter lim="800000"/>
          </a:ln>
        </p:spPr>
        <p:txBody>
          <a:bodyPr>
            <a:spAutoFit/>
          </a:bodyPr>
          <a:lstStyle>
            <a:defPPr>
              <a:defRPr lang="en-US"/>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Gender by Survey Year</a:t>
            </a:r>
          </a:p>
        </p:txBody>
      </p:sp>
      <p:graphicFrame>
        <p:nvGraphicFramePr>
          <p:cNvPr id="4" name="ChartObject" descr="0e4ea11b-bbdf-4c1a-91af-ac8400f7d33b"/>
          <p:cNvGraphicFramePr/>
          <p:nvPr/>
        </p:nvGraphicFramePr>
        <p:xfrm>
          <a:off x="335361" y="1937711"/>
          <a:ext cx="9348570" cy="43354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0e4ea11b-bbdf-4c1a-91af-ac8400f7d33b"/>
          <p:cNvSpPr>
            <a:spLocks noChangeArrowheads="1"/>
          </p:cNvSpPr>
          <p:nvPr/>
        </p:nvSpPr>
        <p:spPr>
          <a:xfrm>
            <a:off x="335361" y="6273162"/>
            <a:ext cx="7311391" cy="420756"/>
          </a:xfrm>
          <a:prstGeom prst="rect">
            <a:avLst/>
          </a:prstGeom>
          <a:noFill/>
          <a:ln w="9525">
            <a:noFill/>
            <a:miter lim="800000"/>
          </a:ln>
        </p:spPr>
        <p:txBody>
          <a:bodyPr>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Female (n=5,904), Male (n=6,593), Non binary / third gender (n=36), Prefer not to say (n=274), Prefer to self-describe (please complete box below) (n=14), Sample Size = 12,821</a:t>
            </a:r>
          </a:p>
        </p:txBody>
      </p:sp>
    </p:spTree>
    <p:extLst>
      <p:ext uri="{BB962C8B-B14F-4D97-AF65-F5344CB8AC3E}">
        <p14:creationId xmlns:p14="http://schemas.microsoft.com/office/powerpoint/2010/main" val="4404010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6B11-47DD-4563-94E0-5F25C9AE74F5}"/>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GB" sz="1333"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C0E7641C-17DE-4A91-986F-8C918E9F1331}"/>
              </a:ext>
            </a:extLst>
          </p:cNvPr>
          <p:cNvSpPr txBox="1">
            <a:spLocks/>
          </p:cNvSpPr>
          <p:nvPr/>
        </p:nvSpPr>
        <p:spPr>
          <a:xfrm>
            <a:off x="335360" y="356660"/>
            <a:ext cx="9505024" cy="1152128"/>
          </a:xfrm>
          <a:prstGeom prst="rect">
            <a:avLst/>
          </a:prstGeom>
          <a:no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GB"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Funding for the Police and budgets</a:t>
            </a:r>
          </a:p>
        </p:txBody>
      </p:sp>
      <p:sp>
        <p:nvSpPr>
          <p:cNvPr id="4" name="TextBox 3">
            <a:extLst>
              <a:ext uri="{FF2B5EF4-FFF2-40B4-BE49-F238E27FC236}">
                <a16:creationId xmlns:a16="http://schemas.microsoft.com/office/drawing/2014/main" id="{B89D2D14-C5A3-4AE7-B3D2-6055B0A0905E}"/>
              </a:ext>
            </a:extLst>
          </p:cNvPr>
          <p:cNvSpPr txBox="1"/>
          <p:nvPr/>
        </p:nvSpPr>
        <p:spPr>
          <a:xfrm>
            <a:off x="10025743" y="3102604"/>
            <a:ext cx="2166257" cy="181588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NB All survey results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shown in this presentation </a:t>
            </a:r>
            <a:b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relate to the </a:t>
            </a:r>
            <a:b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2020-21 survey unless annotated otherwise. </a:t>
            </a:r>
          </a:p>
        </p:txBody>
      </p:sp>
    </p:spTree>
    <p:extLst>
      <p:ext uri="{BB962C8B-B14F-4D97-AF65-F5344CB8AC3E}">
        <p14:creationId xmlns:p14="http://schemas.microsoft.com/office/powerpoint/2010/main" val="2723099234"/>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A439C4-2056-4D6A-911E-3A0D1F5F5494}"/>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proportion of participants over 65 rose significantly to 45% in the 2020 Survey, whereas the proportion of 16-34 year-olds participating fell sharply to 4%.</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grpSp>
        <p:nvGrpSpPr>
          <p:cNvPr id="2" name="Group 1"/>
          <p:cNvGrpSpPr/>
          <p:nvPr/>
        </p:nvGrpSpPr>
        <p:grpSpPr>
          <a:xfrm>
            <a:off x="0" y="0"/>
            <a:ext cx="1693333" cy="1693333"/>
            <a:chOff x="0" y="0"/>
            <a:chExt cx="1693333" cy="1693333"/>
          </a:xfrm>
        </p:grpSpPr>
      </p:grpSp>
      <p:graphicFrame>
        <p:nvGraphicFramePr>
          <p:cNvPr id="4" name="ChartObject" descr="8f795b1f-6c5f-4b3a-b9bf-ac8400f9b490"/>
          <p:cNvGraphicFramePr/>
          <p:nvPr/>
        </p:nvGraphicFramePr>
        <p:xfrm>
          <a:off x="324081" y="2084490"/>
          <a:ext cx="9348570"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8f795b1f-6c5f-4b3a-b9bf-ac8400f9b490"/>
          <p:cNvSpPr>
            <a:spLocks noChangeArrowheads="1"/>
          </p:cNvSpPr>
          <p:nvPr/>
        </p:nvSpPr>
        <p:spPr>
          <a:xfrm>
            <a:off x="324081" y="6306963"/>
            <a:ext cx="7774890" cy="256545"/>
          </a:xfrm>
          <a:prstGeom prst="rect">
            <a:avLst/>
          </a:prstGeom>
          <a:noFill/>
          <a:ln w="9525">
            <a:noFill/>
            <a:miter lim="800000"/>
          </a:ln>
        </p:spPr>
        <p:txBody>
          <a:bodyPr wrap="square">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Base: 16 to 34 (n=1,530), 35 to 49 (n=2,443), 50 to 64 (n=4,235), 65+ (n=4,596), Unknown (n=84), Sample Size = 12,888</a:t>
            </a:r>
          </a:p>
        </p:txBody>
      </p:sp>
      <p:sp>
        <p:nvSpPr>
          <p:cNvPr id="6" name="Text Box 12" descr="MarketSight_Chart_Title:8718eb29-01b3-4b09-9cf5-ab4200cb8b9f">
            <a:extLst>
              <a:ext uri="{FF2B5EF4-FFF2-40B4-BE49-F238E27FC236}">
                <a16:creationId xmlns:a16="http://schemas.microsoft.com/office/drawing/2014/main" id="{FCA2100E-36AD-4B15-AA73-D507D53D0712}"/>
              </a:ext>
            </a:extLst>
          </p:cNvPr>
          <p:cNvSpPr>
            <a:spLocks noChangeArrowheads="1"/>
          </p:cNvSpPr>
          <p:nvPr/>
        </p:nvSpPr>
        <p:spPr>
          <a:xfrm>
            <a:off x="1207920" y="1663734"/>
            <a:ext cx="7311392" cy="523220"/>
          </a:xfrm>
          <a:prstGeom prst="rect">
            <a:avLst/>
          </a:prstGeom>
          <a:noFill/>
          <a:ln w="9525">
            <a:noFill/>
            <a:miter lim="800000"/>
          </a:ln>
        </p:spPr>
        <p:txBody>
          <a:bodyPr>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What is your age? </a:t>
            </a:r>
            <a:r>
              <a:rPr kumimoji="0" lang="en-GB" sz="1400" b="1" i="1" u="none" strike="noStrike" kern="1200" cap="none" spc="0" normalizeH="0" baseline="0" noProof="0" dirty="0">
                <a:ln>
                  <a:noFill/>
                </a:ln>
                <a:solidFill>
                  <a:prstClr val="black"/>
                </a:solidFill>
                <a:effectLst/>
                <a:uLnTx/>
                <a:uFillTx/>
                <a:latin typeface="Tahoma"/>
                <a:ea typeface="Tahoma" pitchFamily="34" charset="0"/>
                <a:cs typeface="Tahoma" pitchFamily="34" charset="0"/>
              </a:rPr>
              <a:t>(Please select one option only)</a:t>
            </a:r>
            <a:endParaRPr kumimoji="0" lang="en-US" sz="1400" b="1" i="1"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Age Band</a:t>
            </a:r>
          </a:p>
        </p:txBody>
      </p:sp>
      <p:sp>
        <p:nvSpPr>
          <p:cNvPr id="9" name="TextBox 8">
            <a:extLst>
              <a:ext uri="{FF2B5EF4-FFF2-40B4-BE49-F238E27FC236}">
                <a16:creationId xmlns:a16="http://schemas.microsoft.com/office/drawing/2014/main" id="{C15DD2BF-1A86-4304-B542-1732746CB268}"/>
              </a:ext>
            </a:extLst>
          </p:cNvPr>
          <p:cNvSpPr txBox="1"/>
          <p:nvPr/>
        </p:nvSpPr>
        <p:spPr>
          <a:xfrm>
            <a:off x="9474926" y="2084491"/>
            <a:ext cx="2717074" cy="3046988"/>
          </a:xfrm>
          <a:prstGeom prst="rect">
            <a:avLst/>
          </a:prstGeom>
          <a:solidFill>
            <a:srgbClr val="ED09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Greater emphasis will need to be placed on participant recruitment sources that engage the under 50s and the under 35s in particular.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 volume of survey completes by under 35s delivered by the major sources: Lincs Alert, </a:t>
            </a:r>
            <a:r>
              <a:rPr kumimoji="0" lang="en-GB" sz="1600" b="0" i="0" u="none" strike="noStrike" kern="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Nextdoor</a:t>
            </a:r>
            <a:r>
              <a:rPr kumimoji="0" lang="en-GB" sz="16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and the Panel are very low indeed.</a:t>
            </a:r>
          </a:p>
        </p:txBody>
      </p:sp>
    </p:spTree>
    <p:extLst>
      <p:ext uri="{BB962C8B-B14F-4D97-AF65-F5344CB8AC3E}">
        <p14:creationId xmlns:p14="http://schemas.microsoft.com/office/powerpoint/2010/main" val="306747676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aacf812d-9f55-4714-ad44-ac8400fa2686"/>
          <p:cNvGraphicFramePr/>
          <p:nvPr>
            <p:extLst>
              <p:ext uri="{D42A27DB-BD31-4B8C-83A1-F6EECF244321}">
                <p14:modId xmlns:p14="http://schemas.microsoft.com/office/powerpoint/2010/main" val="518816628"/>
              </p:ext>
            </p:extLst>
          </p:nvPr>
        </p:nvGraphicFramePr>
        <p:xfrm>
          <a:off x="378904" y="2310409"/>
          <a:ext cx="9305027"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7e6154c2-30bb-41f5-aefe-ab4200cc16e5">
            <a:extLst>
              <a:ext uri="{FF2B5EF4-FFF2-40B4-BE49-F238E27FC236}">
                <a16:creationId xmlns:a16="http://schemas.microsoft.com/office/drawing/2014/main" id="{82758377-264D-4573-AD7E-BC1BD1578C8D}"/>
              </a:ext>
            </a:extLst>
          </p:cNvPr>
          <p:cNvSpPr>
            <a:spLocks noChangeArrowheads="1"/>
          </p:cNvSpPr>
          <p:nvPr/>
        </p:nvSpPr>
        <p:spPr>
          <a:xfrm>
            <a:off x="1519380" y="1784751"/>
            <a:ext cx="7295187" cy="525658"/>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What is your ethnic group? </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Ethnicity 2020-21</a:t>
            </a:r>
          </a:p>
        </p:txBody>
      </p:sp>
      <p:sp>
        <p:nvSpPr>
          <p:cNvPr id="6" name="Title 1">
            <a:extLst>
              <a:ext uri="{FF2B5EF4-FFF2-40B4-BE49-F238E27FC236}">
                <a16:creationId xmlns:a16="http://schemas.microsoft.com/office/drawing/2014/main" id="{47992BF5-26FE-4F38-ABFC-EB9E735B9398}"/>
              </a:ext>
            </a:extLst>
          </p:cNvPr>
          <p:cNvSpPr txBox="1">
            <a:spLocks/>
          </p:cNvSpPr>
          <p:nvPr/>
        </p:nvSpPr>
        <p:spPr>
          <a:xfrm>
            <a:off x="335361" y="13028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ethnic mix of participants’ is again virtually unchanged from previous years. 93% of the participant sample self-categorising as White British continues to mirror what we currently know about the resident population.</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3641602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ef13bc5e-d29d-40d8-9878-ac8400fa92eb"/>
          <p:cNvGraphicFramePr/>
          <p:nvPr/>
        </p:nvGraphicFramePr>
        <p:xfrm>
          <a:off x="335361" y="2231678"/>
          <a:ext cx="9357279"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5211c8b0-d467-4cc0-9371-ab4200cc92b4">
            <a:extLst>
              <a:ext uri="{FF2B5EF4-FFF2-40B4-BE49-F238E27FC236}">
                <a16:creationId xmlns:a16="http://schemas.microsoft.com/office/drawing/2014/main" id="{096156B0-BD48-4B08-B8C9-0D9B91FD68C8}"/>
              </a:ext>
            </a:extLst>
          </p:cNvPr>
          <p:cNvSpPr>
            <a:spLocks noChangeArrowheads="1"/>
          </p:cNvSpPr>
          <p:nvPr/>
        </p:nvSpPr>
        <p:spPr>
          <a:xfrm>
            <a:off x="1358304" y="1551704"/>
            <a:ext cx="7311392" cy="523220"/>
          </a:xfrm>
          <a:prstGeom prst="rect">
            <a:avLst/>
          </a:prstGeom>
          <a:noFill/>
          <a:ln w="9525">
            <a:noFill/>
            <a:miter lim="800000"/>
          </a:ln>
        </p:spPr>
        <p:txBody>
          <a:bodyPr>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How many adults aged 18 or over, including yourself, live in your household?</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Number of Adults in Household </a:t>
            </a:r>
          </a:p>
        </p:txBody>
      </p:sp>
      <p:sp>
        <p:nvSpPr>
          <p:cNvPr id="6" name="Title 1">
            <a:extLst>
              <a:ext uri="{FF2B5EF4-FFF2-40B4-BE49-F238E27FC236}">
                <a16:creationId xmlns:a16="http://schemas.microsoft.com/office/drawing/2014/main" id="{73631E14-ACE9-4308-9E62-1C4F02F6A9C3}"/>
              </a:ext>
            </a:extLst>
          </p:cNvPr>
          <p:cNvSpPr txBox="1">
            <a:spLocks/>
          </p:cNvSpPr>
          <p:nvPr/>
        </p:nvSpPr>
        <p:spPr>
          <a:xfrm>
            <a:off x="335361" y="8725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 slightly higher proportion (+4% on 2019) of participants live in households comprising two adults, whilst the proportion being the sole adult in the household is unchanged at 19%. </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58E47F06-8A64-4C67-BE9D-2FFA7A17833B}"/>
              </a:ext>
            </a:extLst>
          </p:cNvPr>
          <p:cNvSpPr txBox="1"/>
          <p:nvPr/>
        </p:nvSpPr>
        <p:spPr>
          <a:xfrm>
            <a:off x="644576" y="6503181"/>
            <a:ext cx="8829207"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Tahoma" panose="020B0604030504040204" pitchFamily="34" charset="0"/>
                <a:cs typeface="Arial" pitchFamily="34" charset="0"/>
              </a:rPr>
              <a:t>Base: 1 (n=1,771), 2 (n=6,285), 3 (n=988), 4 (n=323), 5 (n=109), Sample Size = 9,476</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92914859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8965a6ba-bdaf-45a3-a673-ac8400faed0e"/>
          <p:cNvGraphicFramePr/>
          <p:nvPr/>
        </p:nvGraphicFramePr>
        <p:xfrm>
          <a:off x="335361" y="2108834"/>
          <a:ext cx="9331153"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baf17c57-18cc-4561-b6fa-ab4200cc8082">
            <a:extLst>
              <a:ext uri="{FF2B5EF4-FFF2-40B4-BE49-F238E27FC236}">
                <a16:creationId xmlns:a16="http://schemas.microsoft.com/office/drawing/2014/main" id="{9D5B9140-EF87-41EA-B32A-164E73C02C64}"/>
              </a:ext>
            </a:extLst>
          </p:cNvPr>
          <p:cNvSpPr>
            <a:spLocks noChangeArrowheads="1"/>
          </p:cNvSpPr>
          <p:nvPr/>
        </p:nvSpPr>
        <p:spPr>
          <a:xfrm>
            <a:off x="885014" y="1526695"/>
            <a:ext cx="8501757" cy="523220"/>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How many children and young people, aged 17 and under, live in your household?</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Number of under 18s in household</a:t>
            </a:r>
          </a:p>
        </p:txBody>
      </p:sp>
      <p:sp>
        <p:nvSpPr>
          <p:cNvPr id="6" name="Title 1">
            <a:extLst>
              <a:ext uri="{FF2B5EF4-FFF2-40B4-BE49-F238E27FC236}">
                <a16:creationId xmlns:a16="http://schemas.microsoft.com/office/drawing/2014/main" id="{CFF79E2C-1757-4AC2-8DFA-277780D691D8}"/>
              </a:ext>
            </a:extLst>
          </p:cNvPr>
          <p:cNvSpPr txBox="1">
            <a:spLocks/>
          </p:cNvSpPr>
          <p:nvPr/>
        </p:nvSpPr>
        <p:spPr>
          <a:xfrm>
            <a:off x="335361" y="87251"/>
            <a:ext cx="9601064" cy="13076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number of participants living in a household that includes at least one child or young person, fell by 6% in 2020, compared with 2019, reflecting the older profile of participants.</a:t>
            </a: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B179D938-8DDA-4716-827B-05D0B06D7200}"/>
              </a:ext>
            </a:extLst>
          </p:cNvPr>
          <p:cNvSpPr txBox="1"/>
          <p:nvPr/>
        </p:nvSpPr>
        <p:spPr>
          <a:xfrm>
            <a:off x="1109272" y="6565691"/>
            <a:ext cx="6606913"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solidFill>
                <a:effectLst/>
                <a:uLnTx/>
                <a:uFillTx/>
                <a:latin typeface="Tahoma" panose="020B0604030504040204" pitchFamily="34" charset="0"/>
                <a:cs typeface="Arial" pitchFamily="34" charset="0"/>
              </a:rPr>
              <a:t>Base: 1 (n=8,018), 2 (n=943), 3 (n=739), 4 (n=210), 5 (n=46), 6 (n=24), Sample Size = 9,980</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523758316"/>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a16e163c-a8b6-4f02-8d94-ac840101349b"/>
          <p:cNvGraphicFramePr/>
          <p:nvPr/>
        </p:nvGraphicFramePr>
        <p:xfrm>
          <a:off x="335361" y="2185852"/>
          <a:ext cx="9487907" cy="42425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c6b6cdba-71b9-4a78-8307-ab4200cbe0b4">
            <a:extLst>
              <a:ext uri="{FF2B5EF4-FFF2-40B4-BE49-F238E27FC236}">
                <a16:creationId xmlns:a16="http://schemas.microsoft.com/office/drawing/2014/main" id="{D2E30767-AFD0-4583-BE8B-A9540B2B2E9A}"/>
              </a:ext>
            </a:extLst>
          </p:cNvPr>
          <p:cNvSpPr>
            <a:spLocks noChangeArrowheads="1"/>
          </p:cNvSpPr>
          <p:nvPr/>
        </p:nvSpPr>
        <p:spPr>
          <a:xfrm>
            <a:off x="1347025" y="1548089"/>
            <a:ext cx="7311392" cy="523220"/>
          </a:xfrm>
          <a:prstGeom prst="rect">
            <a:avLst/>
          </a:prstGeom>
          <a:noFill/>
          <a:ln w="9525">
            <a:noFill/>
            <a:miter lim="800000"/>
          </a:ln>
        </p:spPr>
        <p:txBody>
          <a:bodyPr>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Which of the following best describes your current relationship status?</a:t>
            </a:r>
            <a:endParaRPr kumimoji="0" lang="en-US"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Relationship Status</a:t>
            </a:r>
          </a:p>
        </p:txBody>
      </p:sp>
      <p:sp>
        <p:nvSpPr>
          <p:cNvPr id="6" name="Title 1">
            <a:extLst>
              <a:ext uri="{FF2B5EF4-FFF2-40B4-BE49-F238E27FC236}">
                <a16:creationId xmlns:a16="http://schemas.microsoft.com/office/drawing/2014/main" id="{AABB10F6-6F52-45C9-B7B1-43CAC3C8E0AC}"/>
              </a:ext>
            </a:extLst>
          </p:cNvPr>
          <p:cNvSpPr txBox="1">
            <a:spLocks/>
          </p:cNvSpPr>
          <p:nvPr/>
        </p:nvSpPr>
        <p:spPr>
          <a:xfrm>
            <a:off x="335361" y="95794"/>
            <a:ext cx="9601064"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 higher proportion (69% +6% on 2019) of participants are married, with 4% fewer participants ‘single, never married’.</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09DC0276-2BAF-4E1C-A14F-FB9A5AA37F42}"/>
              </a:ext>
            </a:extLst>
          </p:cNvPr>
          <p:cNvSpPr txBox="1"/>
          <p:nvPr/>
        </p:nvSpPr>
        <p:spPr>
          <a:xfrm>
            <a:off x="335361" y="6300540"/>
            <a:ext cx="94879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Married (n=8,190), Widowed (n=601), Divorced (n=818), Separated (n=186), In a domestic partnership or civil union (n=565), Single, but cohabiting with a significant other (n=954), Single, never married (n=1,070), Prefer not to say (n=443), Sample Size = 12,827</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68590002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d43129fa-9439-4ec3-aa49-ac8401019967"/>
          <p:cNvGraphicFramePr/>
          <p:nvPr/>
        </p:nvGraphicFramePr>
        <p:xfrm>
          <a:off x="300526" y="2153654"/>
          <a:ext cx="9374696"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75d28e59-43e5-4954-9612-ab4200cbbd69">
            <a:extLst>
              <a:ext uri="{FF2B5EF4-FFF2-40B4-BE49-F238E27FC236}">
                <a16:creationId xmlns:a16="http://schemas.microsoft.com/office/drawing/2014/main" id="{7A1F1CCD-6F41-4ED1-B2BF-85B1B4276A87}"/>
              </a:ext>
            </a:extLst>
          </p:cNvPr>
          <p:cNvSpPr>
            <a:spLocks noChangeArrowheads="1"/>
          </p:cNvSpPr>
          <p:nvPr/>
        </p:nvSpPr>
        <p:spPr>
          <a:xfrm>
            <a:off x="1028542" y="1414990"/>
            <a:ext cx="7918663" cy="738664"/>
          </a:xfrm>
          <a:prstGeom prst="rect">
            <a:avLst/>
          </a:prstGeom>
          <a:noFill/>
          <a:ln w="9525">
            <a:noFill/>
            <a:miter lim="800000"/>
          </a:ln>
        </p:spPr>
        <p:txBody>
          <a:bodyPr wrap="square">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How long have you lived in the LOCAL AREA? </a:t>
            </a:r>
            <a:b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(By LOCAL AREA, we mean within about a15 minute walk from your current address) </a:t>
            </a:r>
            <a:b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Length of Residence</a:t>
            </a:r>
          </a:p>
        </p:txBody>
      </p:sp>
      <p:sp>
        <p:nvSpPr>
          <p:cNvPr id="6" name="Title 1">
            <a:extLst>
              <a:ext uri="{FF2B5EF4-FFF2-40B4-BE49-F238E27FC236}">
                <a16:creationId xmlns:a16="http://schemas.microsoft.com/office/drawing/2014/main" id="{2CC9988B-42BD-421E-BE83-F3AC8E0EF7A1}"/>
              </a:ext>
            </a:extLst>
          </p:cNvPr>
          <p:cNvSpPr txBox="1">
            <a:spLocks/>
          </p:cNvSpPr>
          <p:nvPr/>
        </p:nvSpPr>
        <p:spPr>
          <a:xfrm>
            <a:off x="335361" y="95794"/>
            <a:ext cx="9601064"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Nearly half (48%) of participants have lived in the same local area for 20 years or more. They are in a good position to understand the long term trends in incidents, crimes, etc locally.</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5CB9FAE4-9F5D-4B21-84AD-B9B448CF7352}"/>
              </a:ext>
            </a:extLst>
          </p:cNvPr>
          <p:cNvSpPr txBox="1"/>
          <p:nvPr/>
        </p:nvSpPr>
        <p:spPr>
          <a:xfrm>
            <a:off x="335361" y="6376126"/>
            <a:ext cx="933986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&lt;12m (n=324), &gt;12m &lt;2 </a:t>
            </a:r>
            <a:r>
              <a:rPr kumimoji="0" lang="en-GB" sz="800" b="0" i="0" u="none" strike="noStrike" kern="1200" cap="none" spc="0" normalizeH="0" baseline="0" noProof="0" dirty="0" err="1">
                <a:ln>
                  <a:noFill/>
                </a:ln>
                <a:solidFill>
                  <a:srgbClr val="000000"/>
                </a:solidFill>
                <a:effectLst/>
                <a:uLnTx/>
                <a:uFillTx/>
                <a:latin typeface="Tahoma" panose="020B0604030504040204" pitchFamily="34" charset="0"/>
                <a:cs typeface="Arial" pitchFamily="34" charset="0"/>
              </a:rPr>
              <a:t>yrs</a:t>
            </a: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 (n=494), &gt;2 </a:t>
            </a:r>
            <a:r>
              <a:rPr kumimoji="0" lang="en-GB" sz="800" b="0" i="0" u="none" strike="noStrike" kern="1200" cap="none" spc="0" normalizeH="0" baseline="0" noProof="0" dirty="0" err="1">
                <a:ln>
                  <a:noFill/>
                </a:ln>
                <a:solidFill>
                  <a:srgbClr val="000000"/>
                </a:solidFill>
                <a:effectLst/>
                <a:uLnTx/>
                <a:uFillTx/>
                <a:latin typeface="Tahoma" panose="020B0604030504040204" pitchFamily="34" charset="0"/>
                <a:cs typeface="Arial" pitchFamily="34" charset="0"/>
              </a:rPr>
              <a:t>yrs</a:t>
            </a: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 &lt;3 </a:t>
            </a:r>
            <a:r>
              <a:rPr kumimoji="0" lang="en-GB" sz="800" b="0" i="0" u="none" strike="noStrike" kern="1200" cap="none" spc="0" normalizeH="0" baseline="0" noProof="0" dirty="0" err="1">
                <a:ln>
                  <a:noFill/>
                </a:ln>
                <a:solidFill>
                  <a:srgbClr val="000000"/>
                </a:solidFill>
                <a:effectLst/>
                <a:uLnTx/>
                <a:uFillTx/>
                <a:latin typeface="Tahoma" panose="020B0604030504040204" pitchFamily="34" charset="0"/>
                <a:cs typeface="Arial" pitchFamily="34" charset="0"/>
              </a:rPr>
              <a:t>yrs</a:t>
            </a: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 (n=506), &gt;3yrs &lt;5yrs (n=934), &gt;5yrs &lt;10yrs (n=1,718), &gt;10yrs &lt;20yrs (n=3,046), 20yrs + (n=5,820), Sample Size = 12,842</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4019716870"/>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3b75d6f0-3b36-4020-8072-ac84010c1399"/>
          <p:cNvGraphicFramePr/>
          <p:nvPr/>
        </p:nvGraphicFramePr>
        <p:xfrm>
          <a:off x="378060" y="2084895"/>
          <a:ext cx="9496616" cy="44566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2" descr="MarketSight_Chart_Title:32b7a9b1-06be-4a85-8ec5-ab4200cbaffb">
            <a:extLst>
              <a:ext uri="{FF2B5EF4-FFF2-40B4-BE49-F238E27FC236}">
                <a16:creationId xmlns:a16="http://schemas.microsoft.com/office/drawing/2014/main" id="{19A35450-9149-4ACF-B2E1-ACB9E0DD6DEF}"/>
              </a:ext>
            </a:extLst>
          </p:cNvPr>
          <p:cNvSpPr>
            <a:spLocks noChangeArrowheads="1"/>
          </p:cNvSpPr>
          <p:nvPr/>
        </p:nvSpPr>
        <p:spPr>
          <a:xfrm>
            <a:off x="1470672" y="1346231"/>
            <a:ext cx="7311392" cy="738664"/>
          </a:xfrm>
          <a:prstGeom prst="rect">
            <a:avLst/>
          </a:prstGeom>
          <a:noFill/>
          <a:ln w="9525">
            <a:noFill/>
            <a:miter lim="800000"/>
          </a:ln>
        </p:spPr>
        <p:txBody>
          <a:bodyPr>
            <a:spAutoFit/>
          </a:bodyPr>
          <a:lstStyle>
            <a:defPPr>
              <a:defRPr lang="en-US"/>
            </a:def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Which local authority are you permanently resident in? </a:t>
            </a:r>
            <a:br>
              <a:rPr kumimoji="0" lang="en-GB" sz="1400" b="1"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br>
            <a:r>
              <a:rPr kumimoji="0" lang="en-GB" sz="1400" b="1" i="1" u="none" strike="noStrike" kern="1200" cap="none" spc="0" normalizeH="0" baseline="0" noProof="0" dirty="0">
                <a:ln>
                  <a:noFill/>
                </a:ln>
                <a:solidFill>
                  <a:prstClr val="black"/>
                </a:solidFill>
                <a:effectLst/>
                <a:uLnTx/>
                <a:uFillTx/>
                <a:latin typeface="Tahoma"/>
                <a:ea typeface="Tahoma" pitchFamily="34" charset="0"/>
                <a:cs typeface="Tahoma" pitchFamily="34" charset="0"/>
              </a:rPr>
              <a:t>(Please select one option only)</a:t>
            </a:r>
            <a:endParaRPr kumimoji="0" lang="en-US" sz="1400" b="1" i="1" u="none" strike="noStrike" kern="1200" cap="none" spc="0" normalizeH="0" baseline="0" noProof="0" dirty="0">
              <a:ln>
                <a:noFill/>
              </a:ln>
              <a:solidFill>
                <a:prstClr val="black"/>
              </a:solidFill>
              <a:effectLst/>
              <a:uLnTx/>
              <a:uFillTx/>
              <a:latin typeface="Tahoma"/>
              <a:ea typeface="Tahoma" pitchFamily="34" charset="0"/>
              <a:cs typeface="Tahoma"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Local Authority 2020-21</a:t>
            </a:r>
          </a:p>
        </p:txBody>
      </p:sp>
      <p:sp>
        <p:nvSpPr>
          <p:cNvPr id="6" name="Title 1">
            <a:extLst>
              <a:ext uri="{FF2B5EF4-FFF2-40B4-BE49-F238E27FC236}">
                <a16:creationId xmlns:a16="http://schemas.microsoft.com/office/drawing/2014/main" id="{5BAFDFFF-6B29-4D34-873D-5FE594B8AA19}"/>
              </a:ext>
            </a:extLst>
          </p:cNvPr>
          <p:cNvSpPr txBox="1">
            <a:spLocks/>
          </p:cNvSpPr>
          <p:nvPr/>
        </p:nvSpPr>
        <p:spPr>
          <a:xfrm>
            <a:off x="335360" y="95794"/>
            <a:ext cx="9897211"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No single local authority is over or under-represented by more than </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4% percentage points. North Kesteven and West Lindsey are both</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over-represented by +4% with Lincoln City under-represented by -3%.</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1DF1EFF8-16AB-4973-BB44-D87FDE112792}"/>
              </a:ext>
            </a:extLst>
          </p:cNvPr>
          <p:cNvSpPr txBox="1"/>
          <p:nvPr/>
        </p:nvSpPr>
        <p:spPr>
          <a:xfrm>
            <a:off x="10032432" y="2299374"/>
            <a:ext cx="2159568" cy="329320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East Lindsey delivered the greatest number of participants at 21%, as was the case in 2019. This greater share reflects the fact the East Lindsey has the largest actual share of the resident population of Lincolnshire.</a:t>
            </a:r>
            <a:b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(20% Source: ONS).</a:t>
            </a:r>
          </a:p>
        </p:txBody>
      </p:sp>
      <p:sp>
        <p:nvSpPr>
          <p:cNvPr id="8" name="TextBox 7">
            <a:extLst>
              <a:ext uri="{FF2B5EF4-FFF2-40B4-BE49-F238E27FC236}">
                <a16:creationId xmlns:a16="http://schemas.microsoft.com/office/drawing/2014/main" id="{A3B2E0C3-3B85-4287-8100-EB22EEB0793C}"/>
              </a:ext>
            </a:extLst>
          </p:cNvPr>
          <p:cNvSpPr txBox="1"/>
          <p:nvPr/>
        </p:nvSpPr>
        <p:spPr>
          <a:xfrm>
            <a:off x="335360" y="6423652"/>
            <a:ext cx="953931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Boston Borough (n=1,097), East Lindsey (n=2,804), Lincoln City (n=1,559), North Kesteven (n=2,240), South Holland (n=1,394), South Kesteven (n=1,846), West Lindsey (n=1,888), Sample Size = 12,829</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23815660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a7d58954-be66-410d-bca4-ac850087325d"/>
          <p:cNvGraphicFramePr/>
          <p:nvPr/>
        </p:nvGraphicFramePr>
        <p:xfrm>
          <a:off x="339794" y="2081717"/>
          <a:ext cx="9361555" cy="42224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DFA2B3F-7427-4C32-8209-5DF2B880567C}"/>
              </a:ext>
            </a:extLst>
          </p:cNvPr>
          <p:cNvSpPr/>
          <p:nvPr/>
        </p:nvSpPr>
        <p:spPr>
          <a:xfrm>
            <a:off x="220301" y="1383617"/>
            <a:ext cx="960054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Please indicate from the options below which Council Tax Band </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your place of residence falls into.</a:t>
            </a:r>
            <a:b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Sample distribution by Council Tax Band YOY and versus Property Count. </a:t>
            </a:r>
          </a:p>
        </p:txBody>
      </p:sp>
      <p:sp>
        <p:nvSpPr>
          <p:cNvPr id="6" name="Title 1">
            <a:extLst>
              <a:ext uri="{FF2B5EF4-FFF2-40B4-BE49-F238E27FC236}">
                <a16:creationId xmlns:a16="http://schemas.microsoft.com/office/drawing/2014/main" id="{2D30E6B2-3FE7-4113-BC65-801E201EB10C}"/>
              </a:ext>
            </a:extLst>
          </p:cNvPr>
          <p:cNvSpPr txBox="1">
            <a:spLocks/>
          </p:cNvSpPr>
          <p:nvPr/>
        </p:nvSpPr>
        <p:spPr>
          <a:xfrm>
            <a:off x="335360" y="95794"/>
            <a:ext cx="9897211"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The share of participants in Bands E and F has risen by +2% percentage points in 2020 (.v. 2019), with a fall in share of -2% percentage points for Residents of Band A.</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123A006B-236E-4496-A0EF-EAF0509436E8}"/>
              </a:ext>
            </a:extLst>
          </p:cNvPr>
          <p:cNvSpPr txBox="1"/>
          <p:nvPr/>
        </p:nvSpPr>
        <p:spPr>
          <a:xfrm>
            <a:off x="10032432" y="3649203"/>
            <a:ext cx="2159568" cy="1323439"/>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Band C provides the highest share of participants at 24%, as it has done in each of the last four years.</a:t>
            </a:r>
          </a:p>
        </p:txBody>
      </p:sp>
      <p:sp>
        <p:nvSpPr>
          <p:cNvPr id="8" name="TextBox 7">
            <a:extLst>
              <a:ext uri="{FF2B5EF4-FFF2-40B4-BE49-F238E27FC236}">
                <a16:creationId xmlns:a16="http://schemas.microsoft.com/office/drawing/2014/main" id="{C6FEFF53-9450-4D93-99D3-7DCABE8F5A31}"/>
              </a:ext>
            </a:extLst>
          </p:cNvPr>
          <p:cNvSpPr txBox="1"/>
          <p:nvPr/>
        </p:nvSpPr>
        <p:spPr>
          <a:xfrm>
            <a:off x="335359" y="6304190"/>
            <a:ext cx="9485481" cy="3364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Base: Boston Borough (n=1,097), East Lindsey (n=2,804), Lincoln City (n=1,559), North Kesteven (n=2,240), South Holland (n=1,394), South Kesteven (n=1,846), West Lindsey (n=1,888), I am not resident in Lincolnshire (n=1), Sample Size = 12,829</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15441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FFE784-20A1-4BC9-ACB7-7392B24A1473}"/>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333" b="0" i="0" u="none" strike="noStrike" kern="1200" cap="none" spc="0" normalizeH="0" baseline="0" noProof="0" smtClean="0">
                <a:ln>
                  <a:noFill/>
                </a:ln>
                <a:solidFill>
                  <a:srgbClr val="FF0066"/>
                </a:solidFill>
                <a:effectLst/>
                <a:uLnTx/>
                <a:uFillTx/>
                <a:latin typeface="Calibri"/>
                <a:cs typeface="Arial"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98</a:t>
            </a:fld>
            <a:endParaRPr kumimoji="0" lang="en-GB" sz="1333" b="0" i="0" u="none" strike="noStrike" kern="1200" cap="none" spc="0" normalizeH="0" baseline="0" noProof="0">
              <a:ln>
                <a:noFill/>
              </a:ln>
              <a:solidFill>
                <a:srgbClr val="FF0066"/>
              </a:solidFill>
              <a:effectLst/>
              <a:uLnTx/>
              <a:uFillTx/>
              <a:latin typeface="Calibri"/>
              <a:cs typeface="Arial" pitchFamily="34" charset="0"/>
            </a:endParaRPr>
          </a:p>
        </p:txBody>
      </p:sp>
      <p:pic>
        <p:nvPicPr>
          <p:cNvPr id="5" name="Picture 4">
            <a:extLst>
              <a:ext uri="{FF2B5EF4-FFF2-40B4-BE49-F238E27FC236}">
                <a16:creationId xmlns:a16="http://schemas.microsoft.com/office/drawing/2014/main" id="{BF579C0C-DA75-42F0-AE8F-69E3400D524F}"/>
              </a:ext>
            </a:extLst>
          </p:cNvPr>
          <p:cNvPicPr>
            <a:picLocks noChangeAspect="1"/>
          </p:cNvPicPr>
          <p:nvPr/>
        </p:nvPicPr>
        <p:blipFill>
          <a:blip r:embed="rId2"/>
          <a:stretch>
            <a:fillRect/>
          </a:stretch>
        </p:blipFill>
        <p:spPr>
          <a:xfrm>
            <a:off x="423122" y="1316765"/>
            <a:ext cx="3875847" cy="5247953"/>
          </a:xfrm>
          <a:prstGeom prst="rect">
            <a:avLst/>
          </a:prstGeom>
        </p:spPr>
      </p:pic>
      <p:graphicFrame>
        <p:nvGraphicFramePr>
          <p:cNvPr id="3" name="Table 2">
            <a:extLst>
              <a:ext uri="{FF2B5EF4-FFF2-40B4-BE49-F238E27FC236}">
                <a16:creationId xmlns:a16="http://schemas.microsoft.com/office/drawing/2014/main" id="{9FD06127-3FCF-4A2B-A38C-B9BD790A8CA8}"/>
              </a:ext>
            </a:extLst>
          </p:cNvPr>
          <p:cNvGraphicFramePr>
            <a:graphicFrameLocks noGrp="1"/>
          </p:cNvGraphicFramePr>
          <p:nvPr/>
        </p:nvGraphicFramePr>
        <p:xfrm>
          <a:off x="4684051" y="1316765"/>
          <a:ext cx="4376945" cy="2995930"/>
        </p:xfrm>
        <a:graphic>
          <a:graphicData uri="http://schemas.openxmlformats.org/drawingml/2006/table">
            <a:tbl>
              <a:tblPr/>
              <a:tblGrid>
                <a:gridCol w="2808148">
                  <a:extLst>
                    <a:ext uri="{9D8B030D-6E8A-4147-A177-3AD203B41FA5}">
                      <a16:colId xmlns:a16="http://schemas.microsoft.com/office/drawing/2014/main" val="721766888"/>
                    </a:ext>
                  </a:extLst>
                </a:gridCol>
                <a:gridCol w="1568797">
                  <a:extLst>
                    <a:ext uri="{9D8B030D-6E8A-4147-A177-3AD203B41FA5}">
                      <a16:colId xmlns:a16="http://schemas.microsoft.com/office/drawing/2014/main" val="3668818745"/>
                    </a:ext>
                  </a:extLst>
                </a:gridCol>
              </a:tblGrid>
              <a:tr h="238347">
                <a:tc>
                  <a:txBody>
                    <a:bodyPr/>
                    <a:lstStyle/>
                    <a:p>
                      <a:pPr algn="l" fontAlgn="b"/>
                      <a:r>
                        <a:rPr lang="en-GB"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Top 10 Postcodes by participant volume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Tahoma" panose="020B0604030504040204" pitchFamily="34" charset="0"/>
                        </a:rPr>
                        <a:t>Number of participants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10994"/>
                  </a:ext>
                </a:extLst>
              </a:tr>
              <a:tr h="246292">
                <a:tc>
                  <a:txBody>
                    <a:bodyPr/>
                    <a:lstStyle/>
                    <a:p>
                      <a:pPr algn="l" fontAlgn="b"/>
                      <a:r>
                        <a:rPr lang="en-GB" sz="1600" b="0" i="0" u="none" strike="noStrike">
                          <a:solidFill>
                            <a:srgbClr val="000000"/>
                          </a:solidFill>
                          <a:effectLst/>
                          <a:latin typeface="Calibri" panose="020F0502020204030204" pitchFamily="34" charset="0"/>
                        </a:rPr>
                        <a:t>LN6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65925"/>
                  </a:ext>
                </a:extLst>
              </a:tr>
              <a:tr h="246292">
                <a:tc>
                  <a:txBody>
                    <a:bodyPr/>
                    <a:lstStyle/>
                    <a:p>
                      <a:pPr algn="l" fontAlgn="b"/>
                      <a:r>
                        <a:rPr lang="en-GB" sz="1600" b="0" i="0" u="none" strike="noStrike" dirty="0">
                          <a:solidFill>
                            <a:srgbClr val="000000"/>
                          </a:solidFill>
                          <a:effectLst/>
                          <a:latin typeface="Calibri" panose="020F0502020204030204" pitchFamily="34" charset="0"/>
                        </a:rPr>
                        <a:t>LN4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56277"/>
                  </a:ext>
                </a:extLst>
              </a:tr>
              <a:tr h="246292">
                <a:tc>
                  <a:txBody>
                    <a:bodyPr/>
                    <a:lstStyle/>
                    <a:p>
                      <a:pPr algn="l" fontAlgn="b"/>
                      <a:r>
                        <a:rPr lang="en-GB" sz="1600" b="0" i="0" u="none" strike="noStrike" dirty="0">
                          <a:solidFill>
                            <a:srgbClr val="000000"/>
                          </a:solidFill>
                          <a:effectLst/>
                          <a:latin typeface="Calibri" panose="020F0502020204030204" pitchFamily="34" charset="0"/>
                        </a:rPr>
                        <a:t>NG34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150379"/>
                  </a:ext>
                </a:extLst>
              </a:tr>
              <a:tr h="246292">
                <a:tc>
                  <a:txBody>
                    <a:bodyPr/>
                    <a:lstStyle/>
                    <a:p>
                      <a:pPr algn="l" fontAlgn="b"/>
                      <a:r>
                        <a:rPr lang="en-GB" sz="1600" b="0" i="0" u="none" strike="noStrike">
                          <a:solidFill>
                            <a:srgbClr val="000000"/>
                          </a:solidFill>
                          <a:effectLst/>
                          <a:latin typeface="Calibri" panose="020F0502020204030204" pitchFamily="34" charset="0"/>
                        </a:rPr>
                        <a:t>LN2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611566"/>
                  </a:ext>
                </a:extLst>
              </a:tr>
              <a:tr h="246292">
                <a:tc>
                  <a:txBody>
                    <a:bodyPr/>
                    <a:lstStyle/>
                    <a:p>
                      <a:pPr algn="l" fontAlgn="b"/>
                      <a:r>
                        <a:rPr lang="en-GB" sz="1600" b="0" i="0" u="none" strike="noStrike">
                          <a:solidFill>
                            <a:srgbClr val="000000"/>
                          </a:solidFill>
                          <a:effectLst/>
                          <a:latin typeface="Calibri" panose="020F0502020204030204" pitchFamily="34" charset="0"/>
                        </a:rPr>
                        <a:t>DN21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010237"/>
                  </a:ext>
                </a:extLst>
              </a:tr>
              <a:tr h="246292">
                <a:tc>
                  <a:txBody>
                    <a:bodyPr/>
                    <a:lstStyle/>
                    <a:p>
                      <a:pPr algn="l" fontAlgn="b"/>
                      <a:r>
                        <a:rPr lang="en-GB" sz="1600" b="0" i="0" u="none" strike="noStrike">
                          <a:solidFill>
                            <a:srgbClr val="000000"/>
                          </a:solidFill>
                          <a:effectLst/>
                          <a:latin typeface="Calibri" panose="020F0502020204030204" pitchFamily="34" charset="0"/>
                        </a:rPr>
                        <a:t>LN1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74600"/>
                  </a:ext>
                </a:extLst>
              </a:tr>
              <a:tr h="246292">
                <a:tc>
                  <a:txBody>
                    <a:bodyPr/>
                    <a:lstStyle/>
                    <a:p>
                      <a:pPr algn="l" fontAlgn="b"/>
                      <a:r>
                        <a:rPr lang="en-GB" sz="1600" b="0" i="0" u="none" strike="noStrike">
                          <a:solidFill>
                            <a:srgbClr val="000000"/>
                          </a:solidFill>
                          <a:effectLst/>
                          <a:latin typeface="Calibri" panose="020F0502020204030204" pitchFamily="34" charset="0"/>
                        </a:rPr>
                        <a:t>PE12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570492"/>
                  </a:ext>
                </a:extLst>
              </a:tr>
              <a:tr h="246292">
                <a:tc>
                  <a:txBody>
                    <a:bodyPr/>
                    <a:lstStyle/>
                    <a:p>
                      <a:pPr algn="l" fontAlgn="b"/>
                      <a:r>
                        <a:rPr lang="en-GB" sz="1600" b="0" i="0" u="none" strike="noStrike">
                          <a:solidFill>
                            <a:srgbClr val="000000"/>
                          </a:solidFill>
                          <a:effectLst/>
                          <a:latin typeface="Calibri" panose="020F0502020204030204" pitchFamily="34" charset="0"/>
                        </a:rPr>
                        <a:t>LN5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749860"/>
                  </a:ext>
                </a:extLst>
              </a:tr>
              <a:tr h="246292">
                <a:tc>
                  <a:txBody>
                    <a:bodyPr/>
                    <a:lstStyle/>
                    <a:p>
                      <a:pPr algn="l" fontAlgn="b"/>
                      <a:r>
                        <a:rPr lang="en-GB" sz="1600" b="0" i="0" u="none" strike="noStrike">
                          <a:solidFill>
                            <a:srgbClr val="000000"/>
                          </a:solidFill>
                          <a:effectLst/>
                          <a:latin typeface="Calibri" panose="020F0502020204030204" pitchFamily="34" charset="0"/>
                        </a:rPr>
                        <a:t>PE11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56914"/>
                  </a:ext>
                </a:extLst>
              </a:tr>
              <a:tr h="246292">
                <a:tc>
                  <a:txBody>
                    <a:bodyPr/>
                    <a:lstStyle/>
                    <a:p>
                      <a:pPr algn="l" fontAlgn="b"/>
                      <a:r>
                        <a:rPr lang="en-GB" sz="1600" b="0" i="0" u="none" strike="noStrike" dirty="0">
                          <a:solidFill>
                            <a:srgbClr val="000000"/>
                          </a:solidFill>
                          <a:effectLst/>
                          <a:latin typeface="Calibri" panose="020F0502020204030204" pitchFamily="34" charset="0"/>
                        </a:rPr>
                        <a:t>LN11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78149"/>
                  </a:ext>
                </a:extLst>
              </a:tr>
            </a:tbl>
          </a:graphicData>
        </a:graphic>
      </p:graphicFrame>
      <p:sp>
        <p:nvSpPr>
          <p:cNvPr id="7" name="Title 1">
            <a:extLst>
              <a:ext uri="{FF2B5EF4-FFF2-40B4-BE49-F238E27FC236}">
                <a16:creationId xmlns:a16="http://schemas.microsoft.com/office/drawing/2014/main" id="{4317315D-EAD9-4DD8-A562-DC69AE4495DC}"/>
              </a:ext>
            </a:extLst>
          </p:cNvPr>
          <p:cNvSpPr txBox="1">
            <a:spLocks/>
          </p:cNvSpPr>
          <p:nvPr/>
        </p:nvSpPr>
        <p:spPr>
          <a:xfrm>
            <a:off x="335360" y="95794"/>
            <a:ext cx="9897211"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10 Postcode Areas accounted for 54% of the total participant base, with LN6 alone, providing 272 participants, the highest volume from </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any single postcode.</a:t>
            </a:r>
            <a:endParaRPr kumimoji="0" lang="en-GB" sz="24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72978434"/>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0" y="0"/>
            <a:ext cx="1693333" cy="1693333"/>
            <a:chOff x="0" y="0"/>
            <a:chExt cx="1693333" cy="1693333"/>
          </a:xfrm>
        </p:grpSpPr>
      </p:grpSp>
      <p:graphicFrame>
        <p:nvGraphicFramePr>
          <p:cNvPr id="4" name="ChartObject" descr="d6af8575-b6d4-4482-a113-ac8500f2a9d2"/>
          <p:cNvGraphicFramePr/>
          <p:nvPr/>
        </p:nvGraphicFramePr>
        <p:xfrm>
          <a:off x="344070" y="2018906"/>
          <a:ext cx="9365987" cy="4461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418CCFB-40A9-48F0-9DAC-BB7C82F5A9CA}"/>
              </a:ext>
            </a:extLst>
          </p:cNvPr>
          <p:cNvSpPr txBox="1"/>
          <p:nvPr/>
        </p:nvSpPr>
        <p:spPr>
          <a:xfrm>
            <a:off x="1531077" y="1680352"/>
            <a:ext cx="77724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Which of the options below best describes your employment status?</a:t>
            </a:r>
          </a:p>
        </p:txBody>
      </p:sp>
      <p:sp>
        <p:nvSpPr>
          <p:cNvPr id="5" name="Title 1">
            <a:extLst>
              <a:ext uri="{FF2B5EF4-FFF2-40B4-BE49-F238E27FC236}">
                <a16:creationId xmlns:a16="http://schemas.microsoft.com/office/drawing/2014/main" id="{59B51FBD-7C56-4C3B-B3F7-734FB9B8836F}"/>
              </a:ext>
            </a:extLst>
          </p:cNvPr>
          <p:cNvSpPr txBox="1">
            <a:spLocks/>
          </p:cNvSpPr>
          <p:nvPr/>
        </p:nvSpPr>
        <p:spPr>
          <a:xfrm>
            <a:off x="335361" y="95794"/>
            <a:ext cx="9601064" cy="1211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3399"/>
              </a:buClr>
              <a:buSzTx/>
              <a:buFont typeface="Arial" pitchFamily="34" charset="0"/>
              <a:buNone/>
              <a:tabLst/>
              <a:defRPr/>
            </a:pPr>
            <a: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t>Exactly half of the sample in 2020 is retired, with 41% working full or part time.</a:t>
            </a:r>
            <a:br>
              <a:rPr kumimoji="0" lang="en-GB" sz="2400" b="0" i="0" u="none" strike="noStrike" kern="1200" cap="none" spc="0" normalizeH="0" baseline="0" noProof="0" dirty="0">
                <a:ln>
                  <a:noFill/>
                </a:ln>
                <a:solidFill>
                  <a:srgbClr val="0B3B6C"/>
                </a:solidFill>
                <a:effectLst/>
                <a:uLnTx/>
                <a:uFillTx/>
                <a:latin typeface="Tahoma" pitchFamily="34" charset="0"/>
                <a:ea typeface="Tahoma" pitchFamily="34" charset="0"/>
                <a:cs typeface="Tahoma" pitchFamily="34" charset="0"/>
              </a:rPr>
            </a:br>
            <a:endParaRPr kumimoji="0" lang="en-GB" sz="2400" b="0" i="0" u="sng"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66554354-1CFB-4823-AA74-72465E070EB3}"/>
              </a:ext>
            </a:extLst>
          </p:cNvPr>
          <p:cNvSpPr txBox="1"/>
          <p:nvPr/>
        </p:nvSpPr>
        <p:spPr>
          <a:xfrm>
            <a:off x="344070" y="6423652"/>
            <a:ext cx="936598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Tahoma" panose="020B0604030504040204" pitchFamily="34" charset="0"/>
                <a:cs typeface="Arial" pitchFamily="34" charset="0"/>
              </a:rPr>
              <a:t>Base: Working Full Time (n=3,442), Working Part Time (n=1,179), Volunteering (n=207), Intern, Trainee or Apprentice (n=20), Carer (n=142), Home-maker (n=314), Student (n=171), Unemployed (n=201), Retired (n=4,247), Sample Size = 9,923</a:t>
            </a:r>
            <a:endParaRPr kumimoji="0" lang="en-GB" sz="8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738352661"/>
      </p:ext>
    </p:extLst>
  </p:cSld>
  <p:clrMapOvr>
    <a:masterClrMapping/>
  </p:clrMapOvr>
  <p:transition/>
</p:sld>
</file>

<file path=ppt/theme/theme1.xml><?xml version="1.0" encoding="utf-8"?>
<a:theme xmlns:a="http://schemas.openxmlformats.org/drawingml/2006/main" name="1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4562</TotalTime>
  <Words>18004</Words>
  <Application>Microsoft Office PowerPoint</Application>
  <PresentationFormat>Widescreen</PresentationFormat>
  <Paragraphs>2706</Paragraphs>
  <Slides>123</Slides>
  <Notes>76</Notes>
  <HiddenSlides>25</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123</vt:i4>
      </vt:variant>
    </vt:vector>
  </HeadingPairs>
  <TitlesOfParts>
    <vt:vector size="138" baseType="lpstr">
      <vt:lpstr>Arial</vt:lpstr>
      <vt:lpstr>Calibri</vt:lpstr>
      <vt:lpstr>Tahoma</vt:lpstr>
      <vt:lpstr>1_Office Theme</vt:lpstr>
      <vt:lpstr>3_Office Theme</vt:lpstr>
      <vt:lpstr>4_Office Theme</vt:lpstr>
      <vt:lpstr>2_Office Theme</vt:lpstr>
      <vt:lpstr>6_Office Theme</vt:lpstr>
      <vt:lpstr>5_Office Theme</vt:lpstr>
      <vt:lpstr>8_Office Theme</vt:lpstr>
      <vt:lpstr>9_Office Theme</vt:lpstr>
      <vt:lpstr>10_Office Theme</vt:lpstr>
      <vt:lpstr>11_Office Theme</vt:lpstr>
      <vt:lpstr>Office Theme</vt:lpstr>
      <vt:lpstr>7_Office Theme</vt:lpstr>
      <vt:lpstr>Lincolnshire Crime &amp; Policing Survey 2020-21 Final Debrief Presentation</vt:lpstr>
      <vt:lpstr>PowerPoint Presentation</vt:lpstr>
      <vt:lpstr>PowerPoint Presentation</vt:lpstr>
      <vt:lpstr>Objectives What we needed the research to achieve</vt:lpstr>
      <vt:lpstr>Who we needed to understand Permanent residents of Lincolnshire</vt:lpstr>
      <vt:lpstr>How we conducted the research Online Quantitative Survey</vt:lpstr>
      <vt:lpstr>Recruiting participants Several different media channels were deployed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Metrics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Segment Personas Definition, sizing, profiling and pen portraits</vt:lpstr>
      <vt:lpstr>Resident Segment Personas  Deciding upon the most valuable dimensions</vt:lpstr>
      <vt:lpstr>Resident Segment Personas Why develop and use them?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Prodger</dc:creator>
  <cp:lastModifiedBy>David Jones</cp:lastModifiedBy>
  <cp:revision>190</cp:revision>
  <dcterms:created xsi:type="dcterms:W3CDTF">2020-12-07T14:56:52Z</dcterms:created>
  <dcterms:modified xsi:type="dcterms:W3CDTF">2021-01-18T08:51:32Z</dcterms:modified>
</cp:coreProperties>
</file>