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harts/chart18.xml" ContentType="application/vnd.openxmlformats-officedocument.drawingml.chart+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notesSlides/notesSlide2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29.xml" ContentType="application/vnd.openxmlformats-officedocument.presentationml.notesSlide+xml"/>
  <Override PartName="/ppt/charts/chart27.xml" ContentType="application/vnd.openxmlformats-officedocument.drawingml.chart+xml"/>
  <Override PartName="/ppt/notesSlides/notesSlide30.xml" ContentType="application/vnd.openxmlformats-officedocument.presentationml.notesSlide+xml"/>
  <Override PartName="/ppt/charts/chart28.xml" ContentType="application/vnd.openxmlformats-officedocument.drawingml.chart+xml"/>
  <Override PartName="/ppt/notesSlides/notesSlide31.xml" ContentType="application/vnd.openxmlformats-officedocument.presentationml.notesSlide+xml"/>
  <Override PartName="/ppt/charts/chart29.xml" ContentType="application/vnd.openxmlformats-officedocument.drawingml.chart+xml"/>
  <Override PartName="/ppt/notesSlides/notesSlide3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31.xml" ContentType="application/vnd.openxmlformats-officedocument.drawingml.chart+xml"/>
  <Override PartName="/ppt/notesSlides/notesSlide3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ppt/charts/chart33.xml" ContentType="application/vnd.openxmlformats-officedocument.drawingml.chart+xml"/>
  <Override PartName="/ppt/notesSlides/notesSlide36.xml" ContentType="application/vnd.openxmlformats-officedocument.presentationml.notesSlide+xml"/>
  <Override PartName="/ppt/charts/chart34.xml" ContentType="application/vnd.openxmlformats-officedocument.drawingml.chart+xml"/>
  <Override PartName="/ppt/notesSlides/notesSlide37.xml" ContentType="application/vnd.openxmlformats-officedocument.presentationml.notesSlide+xml"/>
  <Override PartName="/ppt/charts/chart35.xml" ContentType="application/vnd.openxmlformats-officedocument.drawingml.chart+xml"/>
  <Override PartName="/ppt/notesSlides/notesSlide38.xml" ContentType="application/vnd.openxmlformats-officedocument.presentationml.notesSlide+xml"/>
  <Override PartName="/ppt/charts/chart36.xml" ContentType="application/vnd.openxmlformats-officedocument.drawingml.chart+xml"/>
  <Override PartName="/ppt/notesSlides/notesSlide39.xml" ContentType="application/vnd.openxmlformats-officedocument.presentationml.notesSlide+xml"/>
  <Override PartName="/ppt/charts/chart37.xml" ContentType="application/vnd.openxmlformats-officedocument.drawingml.chart+xml"/>
  <Override PartName="/ppt/notesSlides/notesSlide40.xml" ContentType="application/vnd.openxmlformats-officedocument.presentationml.notesSlide+xml"/>
  <Override PartName="/ppt/charts/chart38.xml" ContentType="application/vnd.openxmlformats-officedocument.drawingml.chart+xml"/>
  <Override PartName="/ppt/notesSlides/notesSlide41.xml" ContentType="application/vnd.openxmlformats-officedocument.presentationml.notesSlide+xml"/>
  <Override PartName="/ppt/charts/chart39.xml" ContentType="application/vnd.openxmlformats-officedocument.drawingml.chart+xml"/>
  <Override PartName="/ppt/notesSlides/notesSlide42.xml" ContentType="application/vnd.openxmlformats-officedocument.presentationml.notesSlide+xml"/>
  <Override PartName="/ppt/charts/chart40.xml" ContentType="application/vnd.openxmlformats-officedocument.drawingml.chart+xml"/>
  <Override PartName="/ppt/notesSlides/notesSlide43.xml" ContentType="application/vnd.openxmlformats-officedocument.presentationml.notesSlide+xml"/>
  <Override PartName="/ppt/charts/chart41.xml" ContentType="application/vnd.openxmlformats-officedocument.drawingml.chart+xml"/>
  <Override PartName="/ppt/notesSlides/notesSlide44.xml" ContentType="application/vnd.openxmlformats-officedocument.presentationml.notesSlide+xml"/>
  <Override PartName="/ppt/charts/chart42.xml" ContentType="application/vnd.openxmlformats-officedocument.drawingml.chart+xml"/>
  <Override PartName="/ppt/notesSlides/notesSlide45.xml" ContentType="application/vnd.openxmlformats-officedocument.presentationml.notesSlide+xml"/>
  <Override PartName="/ppt/charts/chart43.xml" ContentType="application/vnd.openxmlformats-officedocument.drawingml.chart+xml"/>
  <Override PartName="/ppt/notesSlides/notesSlide46.xml" ContentType="application/vnd.openxmlformats-officedocument.presentationml.notesSlide+xml"/>
  <Override PartName="/ppt/charts/chart44.xml" ContentType="application/vnd.openxmlformats-officedocument.drawingml.chart+xml"/>
  <Override PartName="/ppt/notesSlides/notesSlide47.xml" ContentType="application/vnd.openxmlformats-officedocument.presentationml.notesSlide+xml"/>
  <Override PartName="/ppt/charts/chart45.xml" ContentType="application/vnd.openxmlformats-officedocument.drawingml.chart+xml"/>
  <Override PartName="/ppt/notesSlides/notesSlide48.xml" ContentType="application/vnd.openxmlformats-officedocument.presentationml.notesSlide+xml"/>
  <Override PartName="/ppt/charts/chart46.xml" ContentType="application/vnd.openxmlformats-officedocument.drawingml.chart+xml"/>
  <Override PartName="/ppt/notesSlides/notesSlide49.xml" ContentType="application/vnd.openxmlformats-officedocument.presentationml.notesSlide+xml"/>
  <Override PartName="/ppt/charts/chart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 id="2147483674" r:id="rId3"/>
    <p:sldMasterId id="2147483679" r:id="rId4"/>
  </p:sldMasterIdLst>
  <p:notesMasterIdLst>
    <p:notesMasterId r:id="rId55"/>
  </p:notesMasterIdLst>
  <p:sldIdLst>
    <p:sldId id="741" r:id="rId5"/>
    <p:sldId id="749" r:id="rId6"/>
    <p:sldId id="751" r:id="rId7"/>
    <p:sldId id="632" r:id="rId8"/>
    <p:sldId id="633" r:id="rId9"/>
    <p:sldId id="694" r:id="rId10"/>
    <p:sldId id="634" r:id="rId11"/>
    <p:sldId id="815" r:id="rId12"/>
    <p:sldId id="635" r:id="rId13"/>
    <p:sldId id="710" r:id="rId14"/>
    <p:sldId id="637" r:id="rId15"/>
    <p:sldId id="639" r:id="rId16"/>
    <p:sldId id="716" r:id="rId17"/>
    <p:sldId id="640" r:id="rId18"/>
    <p:sldId id="718" r:id="rId19"/>
    <p:sldId id="717" r:id="rId20"/>
    <p:sldId id="719" r:id="rId21"/>
    <p:sldId id="721" r:id="rId22"/>
    <p:sldId id="722" r:id="rId23"/>
    <p:sldId id="723" r:id="rId24"/>
    <p:sldId id="724" r:id="rId25"/>
    <p:sldId id="641" r:id="rId26"/>
    <p:sldId id="812" r:id="rId27"/>
    <p:sldId id="733" r:id="rId28"/>
    <p:sldId id="732" r:id="rId29"/>
    <p:sldId id="731" r:id="rId30"/>
    <p:sldId id="730" r:id="rId31"/>
    <p:sldId id="729" r:id="rId32"/>
    <p:sldId id="813" r:id="rId33"/>
    <p:sldId id="734" r:id="rId34"/>
    <p:sldId id="645" r:id="rId35"/>
    <p:sldId id="736" r:id="rId36"/>
    <p:sldId id="646" r:id="rId37"/>
    <p:sldId id="737" r:id="rId38"/>
    <p:sldId id="647" r:id="rId39"/>
    <p:sldId id="738" r:id="rId40"/>
    <p:sldId id="648" r:id="rId41"/>
    <p:sldId id="739" r:id="rId42"/>
    <p:sldId id="790" r:id="rId43"/>
    <p:sldId id="794" r:id="rId44"/>
    <p:sldId id="796" r:id="rId45"/>
    <p:sldId id="799" r:id="rId46"/>
    <p:sldId id="800" r:id="rId47"/>
    <p:sldId id="780" r:id="rId48"/>
    <p:sldId id="781" r:id="rId49"/>
    <p:sldId id="785" r:id="rId50"/>
    <p:sldId id="816" r:id="rId51"/>
    <p:sldId id="817" r:id="rId52"/>
    <p:sldId id="818" r:id="rId53"/>
    <p:sldId id="819" r:id="rId54"/>
  </p:sldIdLst>
  <p:sldSz cx="9144000" cy="5143500" type="screen16x9"/>
  <p:notesSz cx="6858000" cy="10059988"/>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13">
          <p15:clr>
            <a:srgbClr val="A4A3A4"/>
          </p15:clr>
        </p15:guide>
        <p15:guide id="2" pos="4649"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6D"/>
    <a:srgbClr val="BF1414"/>
    <a:srgbClr val="056931"/>
    <a:srgbClr val="4F7A27"/>
    <a:srgbClr val="FF2727"/>
    <a:srgbClr val="FFA2A2"/>
    <a:srgbClr val="FFDEDE"/>
    <a:srgbClr val="CC0505"/>
    <a:srgbClr val="D1E0FF"/>
    <a:srgbClr val="81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1644" autoAdjust="0"/>
  </p:normalViewPr>
  <p:slideViewPr>
    <p:cSldViewPr showGuides="1">
      <p:cViewPr>
        <p:scale>
          <a:sx n="105" d="100"/>
          <a:sy n="105" d="100"/>
        </p:scale>
        <p:origin x="-96" y="-738"/>
      </p:cViewPr>
      <p:guideLst>
        <p:guide orient="horz" pos="713"/>
        <p:guide pos="4649"/>
      </p:guideLst>
    </p:cSldViewPr>
  </p:slideViewPr>
  <p:outlineViewPr>
    <p:cViewPr>
      <p:scale>
        <a:sx n="33" d="100"/>
        <a:sy n="33" d="100"/>
      </p:scale>
      <p:origin x="0" y="-30180"/>
    </p:cViewPr>
  </p:outlin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Sheet1!$A$15</c:f>
              <c:strCache>
                <c:ptCount val="1"/>
                <c:pt idx="0">
                  <c:v>Sample</c:v>
                </c:pt>
              </c:strCache>
            </c:strRef>
          </c:tx>
          <c:spPr>
            <a:solidFill>
              <a:srgbClr val="002D8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Sheet1!$B$14:$H$14</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Sheet1!$B$15:$H$15</c:f>
              <c:numCache>
                <c:formatCode>0%</c:formatCode>
                <c:ptCount val="7"/>
                <c:pt idx="0">
                  <c:v>9.2258748674443267E-2</c:v>
                </c:pt>
                <c:pt idx="1">
                  <c:v>0.2032520325203252</c:v>
                </c:pt>
                <c:pt idx="2">
                  <c:v>0.15305761753269706</c:v>
                </c:pt>
                <c:pt idx="3">
                  <c:v>0.1633085896076352</c:v>
                </c:pt>
                <c:pt idx="4">
                  <c:v>0.10498409331919406</c:v>
                </c:pt>
                <c:pt idx="5">
                  <c:v>0.14316012725344646</c:v>
                </c:pt>
                <c:pt idx="6">
                  <c:v>0.13997879109225875</c:v>
                </c:pt>
              </c:numCache>
            </c:numRef>
          </c:val>
          <c:extLst xmlns:c16r2="http://schemas.microsoft.com/office/drawing/2015/06/chart">
            <c:ext xmlns:c16="http://schemas.microsoft.com/office/drawing/2014/chart" uri="{C3380CC4-5D6E-409C-BE32-E72D297353CC}">
              <c16:uniqueId val="{00000000-2BAD-4858-8E28-DFA48CF641AA}"/>
            </c:ext>
          </c:extLst>
        </c:ser>
        <c:ser>
          <c:idx val="1"/>
          <c:order val="1"/>
          <c:tx>
            <c:strRef>
              <c:f>Sheet1!$A$16</c:f>
              <c:strCache>
                <c:ptCount val="1"/>
                <c:pt idx="0">
                  <c:v>Lincolnshire</c:v>
                </c:pt>
              </c:strCache>
            </c:strRef>
          </c:tx>
          <c:spPr>
            <a:solidFill>
              <a:srgbClr val="0569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Sheet1!$B$14:$H$14</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Sheet1!$B$16:$H$16</c:f>
              <c:numCache>
                <c:formatCode>0%</c:formatCode>
                <c:ptCount val="7"/>
                <c:pt idx="0">
                  <c:v>9.0025769929449537E-2</c:v>
                </c:pt>
                <c:pt idx="1">
                  <c:v>0.19503696506273499</c:v>
                </c:pt>
                <c:pt idx="2">
                  <c:v>0.13212792023995606</c:v>
                </c:pt>
                <c:pt idx="3">
                  <c:v>0.14988804866714545</c:v>
                </c:pt>
                <c:pt idx="4">
                  <c:v>0.12395589539943391</c:v>
                </c:pt>
                <c:pt idx="5">
                  <c:v>0.18433526255755989</c:v>
                </c:pt>
                <c:pt idx="6">
                  <c:v>0.12463013814372016</c:v>
                </c:pt>
              </c:numCache>
            </c:numRef>
          </c:val>
          <c:extLst xmlns:c16r2="http://schemas.microsoft.com/office/drawing/2015/06/chart">
            <c:ext xmlns:c16="http://schemas.microsoft.com/office/drawing/2014/chart" uri="{C3380CC4-5D6E-409C-BE32-E72D297353CC}">
              <c16:uniqueId val="{00000001-2BAD-4858-8E28-DFA48CF641AA}"/>
            </c:ext>
          </c:extLst>
        </c:ser>
        <c:dLbls>
          <c:dLblPos val="outEnd"/>
          <c:showLegendKey val="0"/>
          <c:showVal val="1"/>
          <c:showCatName val="0"/>
          <c:showSerName val="0"/>
          <c:showPercent val="0"/>
          <c:showBubbleSize val="0"/>
        </c:dLbls>
        <c:gapWidth val="100"/>
        <c:overlap val="-24"/>
        <c:axId val="63777024"/>
        <c:axId val="63852544"/>
      </c:barChart>
      <c:catAx>
        <c:axId val="63777024"/>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3852544"/>
        <c:crosses val="autoZero"/>
        <c:auto val="1"/>
        <c:lblAlgn val="ctr"/>
        <c:lblOffset val="100"/>
        <c:noMultiLvlLbl val="0"/>
      </c:catAx>
      <c:valAx>
        <c:axId val="63852544"/>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3777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92702658828024E-2"/>
          <c:y val="9.2999059036237036E-2"/>
          <c:w val="0.81988905725362804"/>
          <c:h val="0.60331838972956531"/>
        </c:manualLayout>
      </c:layout>
      <c:barChart>
        <c:barDir val="col"/>
        <c:grouping val="percentStacked"/>
        <c:varyColors val="0"/>
        <c:ser>
          <c:idx val="0"/>
          <c:order val="0"/>
          <c:tx>
            <c:strRef>
              <c:f>Sheet1!$C$1</c:f>
              <c:strCache>
                <c:ptCount val="1"/>
                <c:pt idx="0">
                  <c:v>A very big problem</c:v>
                </c:pt>
              </c:strCache>
            </c:strRef>
          </c:tx>
          <c:spPr>
            <a:solidFill>
              <a:srgbClr val="C00000"/>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'Sheet1'!$C$2:$C$9</c:f>
              <c:numCache>
                <c:formatCode>0%</c:formatCode>
                <c:ptCount val="8"/>
                <c:pt idx="0">
                  <c:v>0.06</c:v>
                </c:pt>
                <c:pt idx="1">
                  <c:v>0.13</c:v>
                </c:pt>
                <c:pt idx="2">
                  <c:v>0.1</c:v>
                </c:pt>
                <c:pt idx="3">
                  <c:v>0.12</c:v>
                </c:pt>
                <c:pt idx="4">
                  <c:v>0.2</c:v>
                </c:pt>
                <c:pt idx="5">
                  <c:v>0.13</c:v>
                </c:pt>
                <c:pt idx="6">
                  <c:v>7.0000000000000007E-2</c:v>
                </c:pt>
                <c:pt idx="7">
                  <c:v>0.28000000000000003</c:v>
                </c:pt>
              </c:numCache>
            </c:numRef>
          </c:val>
          <c:extLst xmlns:c16r2="http://schemas.microsoft.com/office/drawing/2015/06/chart">
            <c:ext xmlns:c16="http://schemas.microsoft.com/office/drawing/2014/chart" uri="{C3380CC4-5D6E-409C-BE32-E72D297353CC}">
              <c16:uniqueId val="{00000002-C086-4913-B8E2-192E1F61D513}"/>
            </c:ext>
          </c:extLst>
        </c:ser>
        <c:ser>
          <c:idx val="1"/>
          <c:order val="1"/>
          <c:tx>
            <c:strRef>
              <c:f>Sheet1!$D$1</c:f>
              <c:strCache>
                <c:ptCount val="1"/>
                <c:pt idx="0">
                  <c:v>A fairly big problem</c:v>
                </c:pt>
              </c:strCache>
            </c:strRef>
          </c:tx>
          <c:spPr>
            <a:solidFill>
              <a:srgbClr val="D82F36"/>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'Sheet1'!$D$2:$D$9</c:f>
              <c:numCache>
                <c:formatCode>0%</c:formatCode>
                <c:ptCount val="8"/>
                <c:pt idx="0">
                  <c:v>0.12</c:v>
                </c:pt>
                <c:pt idx="1">
                  <c:v>0.18</c:v>
                </c:pt>
                <c:pt idx="2">
                  <c:v>0.24</c:v>
                </c:pt>
                <c:pt idx="3">
                  <c:v>0.33</c:v>
                </c:pt>
                <c:pt idx="4">
                  <c:v>0.25</c:v>
                </c:pt>
                <c:pt idx="5">
                  <c:v>0.2</c:v>
                </c:pt>
                <c:pt idx="6">
                  <c:v>0.19</c:v>
                </c:pt>
                <c:pt idx="7">
                  <c:v>0.37</c:v>
                </c:pt>
              </c:numCache>
            </c:numRef>
          </c:val>
          <c:extLst xmlns:c16r2="http://schemas.microsoft.com/office/drawing/2015/06/chart">
            <c:ext xmlns:c16="http://schemas.microsoft.com/office/drawing/2014/chart" uri="{C3380CC4-5D6E-409C-BE32-E72D297353CC}">
              <c16:uniqueId val="{00000005-C086-4913-B8E2-192E1F61D513}"/>
            </c:ext>
          </c:extLst>
        </c:ser>
        <c:ser>
          <c:idx val="2"/>
          <c:order val="2"/>
          <c:tx>
            <c:strRef>
              <c:f>Sheet1!$E$1</c:f>
              <c:strCache>
                <c:ptCount val="1"/>
                <c:pt idx="0">
                  <c:v>Not a very big problem</c:v>
                </c:pt>
              </c:strCache>
            </c:strRef>
          </c:tx>
          <c:spPr>
            <a:solidFill>
              <a:schemeClr val="accent6">
                <a:lumMod val="75000"/>
              </a:schemeClr>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'Sheet1'!$E$2:$E$9</c:f>
              <c:numCache>
                <c:formatCode>0%</c:formatCode>
                <c:ptCount val="8"/>
                <c:pt idx="0">
                  <c:v>0.46</c:v>
                </c:pt>
                <c:pt idx="1">
                  <c:v>0.4</c:v>
                </c:pt>
                <c:pt idx="2">
                  <c:v>0.47</c:v>
                </c:pt>
                <c:pt idx="3">
                  <c:v>0.48</c:v>
                </c:pt>
                <c:pt idx="4">
                  <c:v>0.35</c:v>
                </c:pt>
                <c:pt idx="5">
                  <c:v>0.41</c:v>
                </c:pt>
                <c:pt idx="6">
                  <c:v>0.47</c:v>
                </c:pt>
                <c:pt idx="7">
                  <c:v>0.28999999999999998</c:v>
                </c:pt>
              </c:numCache>
            </c:numRef>
          </c:val>
          <c:extLst xmlns:c16r2="http://schemas.microsoft.com/office/drawing/2015/06/chart">
            <c:ext xmlns:c16="http://schemas.microsoft.com/office/drawing/2014/chart" uri="{C3380CC4-5D6E-409C-BE32-E72D297353CC}">
              <c16:uniqueId val="{00000008-C086-4913-B8E2-192E1F61D513}"/>
            </c:ext>
          </c:extLst>
        </c:ser>
        <c:ser>
          <c:idx val="3"/>
          <c:order val="3"/>
          <c:tx>
            <c:strRef>
              <c:f>Sheet1!$F$1</c:f>
              <c:strCache>
                <c:ptCount val="1"/>
                <c:pt idx="0">
                  <c:v>No problem at all</c:v>
                </c:pt>
              </c:strCache>
            </c:strRef>
          </c:tx>
          <c:spPr>
            <a:solidFill>
              <a:srgbClr val="00B050"/>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'Sheet1'!$F$2:$F$9</c:f>
              <c:numCache>
                <c:formatCode>0%</c:formatCode>
                <c:ptCount val="8"/>
                <c:pt idx="0">
                  <c:v>0.36</c:v>
                </c:pt>
                <c:pt idx="1">
                  <c:v>0.28999999999999998</c:v>
                </c:pt>
                <c:pt idx="2">
                  <c:v>0.19</c:v>
                </c:pt>
                <c:pt idx="3">
                  <c:v>7.0000000000000007E-2</c:v>
                </c:pt>
                <c:pt idx="4">
                  <c:v>0.2</c:v>
                </c:pt>
                <c:pt idx="5">
                  <c:v>0.27</c:v>
                </c:pt>
                <c:pt idx="6">
                  <c:v>0.27</c:v>
                </c:pt>
                <c:pt idx="7">
                  <c:v>0.06</c:v>
                </c:pt>
              </c:numCache>
            </c:numRef>
          </c:val>
          <c:extLst xmlns:c16r2="http://schemas.microsoft.com/office/drawing/2015/06/chart">
            <c:ext xmlns:c16="http://schemas.microsoft.com/office/drawing/2014/chart" uri="{C3380CC4-5D6E-409C-BE32-E72D297353CC}">
              <c16:uniqueId val="{0000000B-C086-4913-B8E2-192E1F61D513}"/>
            </c:ext>
          </c:extLst>
        </c:ser>
        <c:dLbls>
          <c:showLegendKey val="0"/>
          <c:showVal val="0"/>
          <c:showCatName val="0"/>
          <c:showSerName val="0"/>
          <c:showPercent val="0"/>
          <c:showBubbleSize val="0"/>
        </c:dLbls>
        <c:gapWidth val="100"/>
        <c:overlap val="100"/>
        <c:axId val="98020352"/>
        <c:axId val="98022144"/>
      </c:barChart>
      <c:catAx>
        <c:axId val="9802035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8022144"/>
        <c:crosses val="autoZero"/>
        <c:auto val="0"/>
        <c:lblAlgn val="ctr"/>
        <c:lblOffset val="100"/>
        <c:noMultiLvlLbl val="0"/>
      </c:catAx>
      <c:valAx>
        <c:axId val="9802214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8020352"/>
        <c:crosses val="autoZero"/>
        <c:crossBetween val="between"/>
      </c:valAx>
      <c:spPr>
        <a:noFill/>
        <a:ln w="3984">
          <a:noFill/>
          <a:prstDash val="solid"/>
        </a:ln>
      </c:spPr>
    </c:plotArea>
    <c:legend>
      <c:legendPos val="r"/>
      <c:layout>
        <c:manualLayout>
          <c:xMode val="edge"/>
          <c:yMode val="edge"/>
          <c:x val="0.86809892957057522"/>
          <c:y val="0.12904511279592323"/>
          <c:w val="0.12096382138869474"/>
          <c:h val="0.5806842748320401"/>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0.12803044799448113"/>
          <c:w val="0.81423814524925087"/>
          <c:h val="0.78745698434313693"/>
        </c:manualLayout>
      </c:layout>
      <c:barChart>
        <c:barDir val="col"/>
        <c:grouping val="percentStacked"/>
        <c:varyColors val="0"/>
        <c:ser>
          <c:idx val="0"/>
          <c:order val="0"/>
          <c:tx>
            <c:strRef>
              <c:f>Sheet1!$C$1</c:f>
              <c:strCache>
                <c:ptCount val="1"/>
                <c:pt idx="0">
                  <c:v>A very big problem</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0.41</c:v>
                </c:pt>
                <c:pt idx="1">
                  <c:v>0.12</c:v>
                </c:pt>
                <c:pt idx="2">
                  <c:v>0.17</c:v>
                </c:pt>
                <c:pt idx="3">
                  <c:v>0.03</c:v>
                </c:pt>
                <c:pt idx="4">
                  <c:v>0.25</c:v>
                </c:pt>
                <c:pt idx="5">
                  <c:v>0.05</c:v>
                </c:pt>
                <c:pt idx="6">
                  <c:v>0.04</c:v>
                </c:pt>
              </c:numCache>
            </c:numRef>
          </c:val>
          <c:extLst xmlns:c16r2="http://schemas.microsoft.com/office/drawing/2015/06/chart">
            <c:ext xmlns:c16="http://schemas.microsoft.com/office/drawing/2014/chart" uri="{C3380CC4-5D6E-409C-BE32-E72D297353CC}">
              <c16:uniqueId val="{00000002-B590-4BD5-8D39-0844FA16054C}"/>
            </c:ext>
          </c:extLst>
        </c:ser>
        <c:ser>
          <c:idx val="1"/>
          <c:order val="1"/>
          <c:tx>
            <c:strRef>
              <c:f>Sheet1!$D$1</c:f>
              <c:strCache>
                <c:ptCount val="1"/>
                <c:pt idx="0">
                  <c:v>A fairly big problem</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0.24</c:v>
                </c:pt>
                <c:pt idx="1">
                  <c:v>0.17</c:v>
                </c:pt>
                <c:pt idx="2">
                  <c:v>0.23</c:v>
                </c:pt>
                <c:pt idx="3">
                  <c:v>0.1</c:v>
                </c:pt>
                <c:pt idx="4">
                  <c:v>0.26</c:v>
                </c:pt>
                <c:pt idx="5">
                  <c:v>0.19</c:v>
                </c:pt>
                <c:pt idx="6">
                  <c:v>0.12</c:v>
                </c:pt>
              </c:numCache>
            </c:numRef>
          </c:val>
          <c:extLst xmlns:c16r2="http://schemas.microsoft.com/office/drawing/2015/06/chart">
            <c:ext xmlns:c16="http://schemas.microsoft.com/office/drawing/2014/chart" uri="{C3380CC4-5D6E-409C-BE32-E72D297353CC}">
              <c16:uniqueId val="{00000005-B590-4BD5-8D39-0844FA16054C}"/>
            </c:ext>
          </c:extLst>
        </c:ser>
        <c:ser>
          <c:idx val="2"/>
          <c:order val="2"/>
          <c:tx>
            <c:strRef>
              <c:f>Sheet1!$E$1</c:f>
              <c:strCache>
                <c:ptCount val="1"/>
                <c:pt idx="0">
                  <c:v>Not a very big problem</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0.19</c:v>
                </c:pt>
                <c:pt idx="1">
                  <c:v>0.42</c:v>
                </c:pt>
                <c:pt idx="2">
                  <c:v>0.41</c:v>
                </c:pt>
                <c:pt idx="3">
                  <c:v>0.45</c:v>
                </c:pt>
                <c:pt idx="4">
                  <c:v>0.31</c:v>
                </c:pt>
                <c:pt idx="5">
                  <c:v>0.44</c:v>
                </c:pt>
                <c:pt idx="6">
                  <c:v>0.44</c:v>
                </c:pt>
              </c:numCache>
            </c:numRef>
          </c:val>
          <c:extLst xmlns:c16r2="http://schemas.microsoft.com/office/drawing/2015/06/chart">
            <c:ext xmlns:c16="http://schemas.microsoft.com/office/drawing/2014/chart" uri="{C3380CC4-5D6E-409C-BE32-E72D297353CC}">
              <c16:uniqueId val="{00000008-B590-4BD5-8D39-0844FA16054C}"/>
            </c:ext>
          </c:extLst>
        </c:ser>
        <c:ser>
          <c:idx val="3"/>
          <c:order val="3"/>
          <c:tx>
            <c:strRef>
              <c:f>Sheet1!$F$1</c:f>
              <c:strCache>
                <c:ptCount val="1"/>
                <c:pt idx="0">
                  <c:v>No problem at all</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0.15</c:v>
                </c:pt>
                <c:pt idx="1">
                  <c:v>0.3</c:v>
                </c:pt>
                <c:pt idx="2">
                  <c:v>0.19</c:v>
                </c:pt>
                <c:pt idx="3">
                  <c:v>0.42</c:v>
                </c:pt>
                <c:pt idx="4">
                  <c:v>0.17</c:v>
                </c:pt>
                <c:pt idx="5">
                  <c:v>0.31</c:v>
                </c:pt>
                <c:pt idx="6">
                  <c:v>0.4</c:v>
                </c:pt>
              </c:numCache>
            </c:numRef>
          </c:val>
          <c:extLst xmlns:c16r2="http://schemas.microsoft.com/office/drawing/2015/06/chart">
            <c:ext xmlns:c16="http://schemas.microsoft.com/office/drawing/2014/chart" uri="{C3380CC4-5D6E-409C-BE32-E72D297353CC}">
              <c16:uniqueId val="{0000000B-B590-4BD5-8D39-0844FA16054C}"/>
            </c:ext>
          </c:extLst>
        </c:ser>
        <c:dLbls>
          <c:showLegendKey val="0"/>
          <c:showVal val="0"/>
          <c:showCatName val="0"/>
          <c:showSerName val="0"/>
          <c:showPercent val="0"/>
          <c:showBubbleSize val="0"/>
        </c:dLbls>
        <c:gapWidth val="100"/>
        <c:overlap val="100"/>
        <c:axId val="97172480"/>
        <c:axId val="97182464"/>
      </c:barChart>
      <c:catAx>
        <c:axId val="97172480"/>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7182464"/>
        <c:crosses val="autoZero"/>
        <c:auto val="0"/>
        <c:lblAlgn val="ctr"/>
        <c:lblOffset val="100"/>
        <c:noMultiLvlLbl val="0"/>
      </c:catAx>
      <c:valAx>
        <c:axId val="9718246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7172480"/>
        <c:crosses val="autoZero"/>
        <c:crossBetween val="between"/>
      </c:valAx>
      <c:spPr>
        <a:noFill/>
        <a:ln w="3984">
          <a:noFill/>
          <a:prstDash val="solid"/>
        </a:ln>
      </c:spPr>
    </c:plotArea>
    <c:legend>
      <c:legendPos val="r"/>
      <c:layout>
        <c:manualLayout>
          <c:xMode val="edge"/>
          <c:yMode val="edge"/>
          <c:x val="0.85997622798968343"/>
          <c:y val="0.37763829878147331"/>
          <c:w val="0.12908652296958656"/>
          <c:h val="0.33123464611204106"/>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30961954533539E-2"/>
          <c:y val="0.15303806831271033"/>
          <c:w val="0.78656862757762758"/>
          <c:h val="0.71571426890567924"/>
        </c:manualLayout>
      </c:layout>
      <c:barChart>
        <c:barDir val="col"/>
        <c:grouping val="percentStacked"/>
        <c:varyColors val="0"/>
        <c:ser>
          <c:idx val="0"/>
          <c:order val="0"/>
          <c:tx>
            <c:strRef>
              <c:f>Sheet1!$C$1</c:f>
              <c:strCache>
                <c:ptCount val="1"/>
                <c:pt idx="0">
                  <c:v>A very big problem</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c:v>
                </c:pt>
                <c:pt idx="1">
                  <c:v>0.04</c:v>
                </c:pt>
                <c:pt idx="2">
                  <c:v>0.1</c:v>
                </c:pt>
                <c:pt idx="3">
                  <c:v>0.02</c:v>
                </c:pt>
                <c:pt idx="4">
                  <c:v>0.06</c:v>
                </c:pt>
                <c:pt idx="5">
                  <c:v>0.05</c:v>
                </c:pt>
                <c:pt idx="6">
                  <c:v>0.05</c:v>
                </c:pt>
              </c:numCache>
            </c:numRef>
          </c:val>
          <c:extLst xmlns:c16r2="http://schemas.microsoft.com/office/drawing/2015/06/chart">
            <c:ext xmlns:c16="http://schemas.microsoft.com/office/drawing/2014/chart" uri="{C3380CC4-5D6E-409C-BE32-E72D297353CC}">
              <c16:uniqueId val="{00000002-246A-4148-899F-F5303E780DE1}"/>
            </c:ext>
          </c:extLst>
        </c:ser>
        <c:ser>
          <c:idx val="1"/>
          <c:order val="1"/>
          <c:tx>
            <c:strRef>
              <c:f>Sheet1!$D$1</c:f>
              <c:strCache>
                <c:ptCount val="1"/>
                <c:pt idx="0">
                  <c:v>A fairly big problem</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0.18</c:v>
                </c:pt>
                <c:pt idx="1">
                  <c:v>0.11</c:v>
                </c:pt>
                <c:pt idx="2">
                  <c:v>0.17</c:v>
                </c:pt>
                <c:pt idx="3">
                  <c:v>7.0000000000000007E-2</c:v>
                </c:pt>
                <c:pt idx="4">
                  <c:v>0.12</c:v>
                </c:pt>
                <c:pt idx="5">
                  <c:v>0.11</c:v>
                </c:pt>
                <c:pt idx="6">
                  <c:v>0.12</c:v>
                </c:pt>
              </c:numCache>
            </c:numRef>
          </c:val>
          <c:extLst xmlns:c16r2="http://schemas.microsoft.com/office/drawing/2015/06/chart">
            <c:ext xmlns:c16="http://schemas.microsoft.com/office/drawing/2014/chart" uri="{C3380CC4-5D6E-409C-BE32-E72D297353CC}">
              <c16:uniqueId val="{00000005-246A-4148-899F-F5303E780DE1}"/>
            </c:ext>
          </c:extLst>
        </c:ser>
        <c:ser>
          <c:idx val="2"/>
          <c:order val="2"/>
          <c:tx>
            <c:strRef>
              <c:f>Sheet1!$E$1</c:f>
              <c:strCache>
                <c:ptCount val="1"/>
                <c:pt idx="0">
                  <c:v>Not a very big problem</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0.47</c:v>
                </c:pt>
                <c:pt idx="1">
                  <c:v>0.48</c:v>
                </c:pt>
                <c:pt idx="2">
                  <c:v>0.44</c:v>
                </c:pt>
                <c:pt idx="3">
                  <c:v>0.48</c:v>
                </c:pt>
                <c:pt idx="4">
                  <c:v>0.48</c:v>
                </c:pt>
                <c:pt idx="5">
                  <c:v>0.44</c:v>
                </c:pt>
                <c:pt idx="6">
                  <c:v>0.43</c:v>
                </c:pt>
              </c:numCache>
            </c:numRef>
          </c:val>
          <c:extLst xmlns:c16r2="http://schemas.microsoft.com/office/drawing/2015/06/chart">
            <c:ext xmlns:c16="http://schemas.microsoft.com/office/drawing/2014/chart" uri="{C3380CC4-5D6E-409C-BE32-E72D297353CC}">
              <c16:uniqueId val="{00000008-246A-4148-899F-F5303E780DE1}"/>
            </c:ext>
          </c:extLst>
        </c:ser>
        <c:ser>
          <c:idx val="3"/>
          <c:order val="3"/>
          <c:tx>
            <c:strRef>
              <c:f>Sheet1!$F$1</c:f>
              <c:strCache>
                <c:ptCount val="1"/>
                <c:pt idx="0">
                  <c:v>No problem at all</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0.26</c:v>
                </c:pt>
                <c:pt idx="1">
                  <c:v>0.36</c:v>
                </c:pt>
                <c:pt idx="2">
                  <c:v>0.28999999999999998</c:v>
                </c:pt>
                <c:pt idx="3">
                  <c:v>0.43</c:v>
                </c:pt>
                <c:pt idx="4">
                  <c:v>0.34</c:v>
                </c:pt>
                <c:pt idx="5">
                  <c:v>0.39</c:v>
                </c:pt>
                <c:pt idx="6">
                  <c:v>0.4</c:v>
                </c:pt>
              </c:numCache>
            </c:numRef>
          </c:val>
          <c:extLst xmlns:c16r2="http://schemas.microsoft.com/office/drawing/2015/06/chart">
            <c:ext xmlns:c16="http://schemas.microsoft.com/office/drawing/2014/chart" uri="{C3380CC4-5D6E-409C-BE32-E72D297353CC}">
              <c16:uniqueId val="{0000000B-246A-4148-899F-F5303E780DE1}"/>
            </c:ext>
          </c:extLst>
        </c:ser>
        <c:dLbls>
          <c:showLegendKey val="0"/>
          <c:showVal val="0"/>
          <c:showCatName val="0"/>
          <c:showSerName val="0"/>
          <c:showPercent val="0"/>
          <c:showBubbleSize val="0"/>
        </c:dLbls>
        <c:gapWidth val="100"/>
        <c:overlap val="100"/>
        <c:axId val="98101888"/>
        <c:axId val="97718656"/>
      </c:barChart>
      <c:catAx>
        <c:axId val="9810188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7718656"/>
        <c:crosses val="autoZero"/>
        <c:auto val="0"/>
        <c:lblAlgn val="ctr"/>
        <c:lblOffset val="100"/>
        <c:noMultiLvlLbl val="0"/>
      </c:catAx>
      <c:valAx>
        <c:axId val="97718656"/>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8101888"/>
        <c:crosses val="autoZero"/>
        <c:crossBetween val="between"/>
      </c:valAx>
      <c:spPr>
        <a:noFill/>
        <a:ln w="3984">
          <a:noFill/>
          <a:prstDash val="solid"/>
        </a:ln>
      </c:spPr>
    </c:plotArea>
    <c:legend>
      <c:legendPos val="r"/>
      <c:layout>
        <c:manualLayout>
          <c:xMode val="edge"/>
          <c:yMode val="edge"/>
          <c:x val="0.88947594487256743"/>
          <c:y val="0.39723210913715373"/>
          <c:w val="0.10161651511223779"/>
          <c:h val="0.30736937839608464"/>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0.12803044799448113"/>
          <c:w val="0.82517539428998088"/>
          <c:h val="0.78745698434313693"/>
        </c:manualLayout>
      </c:layout>
      <c:barChart>
        <c:barDir val="col"/>
        <c:grouping val="percentStacked"/>
        <c:varyColors val="0"/>
        <c:ser>
          <c:idx val="0"/>
          <c:order val="0"/>
          <c:tx>
            <c:strRef>
              <c:f>Sheet1!$C$1</c:f>
              <c:strCache>
                <c:ptCount val="1"/>
                <c:pt idx="0">
                  <c:v>A very big problem</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0.14000000000000001</c:v>
                </c:pt>
                <c:pt idx="1">
                  <c:v>0.11</c:v>
                </c:pt>
                <c:pt idx="2">
                  <c:v>0.1</c:v>
                </c:pt>
                <c:pt idx="3">
                  <c:v>0.04</c:v>
                </c:pt>
                <c:pt idx="4">
                  <c:v>0.12</c:v>
                </c:pt>
                <c:pt idx="5">
                  <c:v>0.09</c:v>
                </c:pt>
                <c:pt idx="6">
                  <c:v>0.1</c:v>
                </c:pt>
              </c:numCache>
            </c:numRef>
          </c:val>
          <c:extLst xmlns:c16r2="http://schemas.microsoft.com/office/drawing/2015/06/chart">
            <c:ext xmlns:c16="http://schemas.microsoft.com/office/drawing/2014/chart" uri="{C3380CC4-5D6E-409C-BE32-E72D297353CC}">
              <c16:uniqueId val="{00000002-073F-4DDF-942D-EAA9F09DA0D6}"/>
            </c:ext>
          </c:extLst>
        </c:ser>
        <c:ser>
          <c:idx val="1"/>
          <c:order val="1"/>
          <c:tx>
            <c:strRef>
              <c:f>Sheet1!$D$1</c:f>
              <c:strCache>
                <c:ptCount val="1"/>
                <c:pt idx="0">
                  <c:v>A fairly big problem</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0.28999999999999998</c:v>
                </c:pt>
                <c:pt idx="1">
                  <c:v>0.22</c:v>
                </c:pt>
                <c:pt idx="2">
                  <c:v>0.32</c:v>
                </c:pt>
                <c:pt idx="3">
                  <c:v>0.19</c:v>
                </c:pt>
                <c:pt idx="4">
                  <c:v>0.31</c:v>
                </c:pt>
                <c:pt idx="5">
                  <c:v>0.23</c:v>
                </c:pt>
                <c:pt idx="6">
                  <c:v>0.16</c:v>
                </c:pt>
              </c:numCache>
            </c:numRef>
          </c:val>
          <c:extLst xmlns:c16r2="http://schemas.microsoft.com/office/drawing/2015/06/chart">
            <c:ext xmlns:c16="http://schemas.microsoft.com/office/drawing/2014/chart" uri="{C3380CC4-5D6E-409C-BE32-E72D297353CC}">
              <c16:uniqueId val="{00000005-073F-4DDF-942D-EAA9F09DA0D6}"/>
            </c:ext>
          </c:extLst>
        </c:ser>
        <c:ser>
          <c:idx val="2"/>
          <c:order val="2"/>
          <c:tx>
            <c:strRef>
              <c:f>Sheet1!$E$1</c:f>
              <c:strCache>
                <c:ptCount val="1"/>
                <c:pt idx="0">
                  <c:v>Not a very big problem</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0.44</c:v>
                </c:pt>
                <c:pt idx="1">
                  <c:v>0.48</c:v>
                </c:pt>
                <c:pt idx="2">
                  <c:v>0.41</c:v>
                </c:pt>
                <c:pt idx="3">
                  <c:v>0.56000000000000005</c:v>
                </c:pt>
                <c:pt idx="4">
                  <c:v>0.45</c:v>
                </c:pt>
                <c:pt idx="5">
                  <c:v>0.48</c:v>
                </c:pt>
                <c:pt idx="6">
                  <c:v>0.47</c:v>
                </c:pt>
              </c:numCache>
            </c:numRef>
          </c:val>
          <c:extLst xmlns:c16r2="http://schemas.microsoft.com/office/drawing/2015/06/chart">
            <c:ext xmlns:c16="http://schemas.microsoft.com/office/drawing/2014/chart" uri="{C3380CC4-5D6E-409C-BE32-E72D297353CC}">
              <c16:uniqueId val="{00000008-073F-4DDF-942D-EAA9F09DA0D6}"/>
            </c:ext>
          </c:extLst>
        </c:ser>
        <c:ser>
          <c:idx val="3"/>
          <c:order val="3"/>
          <c:tx>
            <c:strRef>
              <c:f>Sheet1!$F$1</c:f>
              <c:strCache>
                <c:ptCount val="1"/>
                <c:pt idx="0">
                  <c:v>No problem at all</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0.13</c:v>
                </c:pt>
                <c:pt idx="1">
                  <c:v>0.19</c:v>
                </c:pt>
                <c:pt idx="2">
                  <c:v>0.17</c:v>
                </c:pt>
                <c:pt idx="3">
                  <c:v>0.21</c:v>
                </c:pt>
                <c:pt idx="4">
                  <c:v>0.13</c:v>
                </c:pt>
                <c:pt idx="5">
                  <c:v>0.21</c:v>
                </c:pt>
                <c:pt idx="6">
                  <c:v>0.26</c:v>
                </c:pt>
              </c:numCache>
            </c:numRef>
          </c:val>
          <c:extLst xmlns:c16r2="http://schemas.microsoft.com/office/drawing/2015/06/chart">
            <c:ext xmlns:c16="http://schemas.microsoft.com/office/drawing/2014/chart" uri="{C3380CC4-5D6E-409C-BE32-E72D297353CC}">
              <c16:uniqueId val="{0000000B-073F-4DDF-942D-EAA9F09DA0D6}"/>
            </c:ext>
          </c:extLst>
        </c:ser>
        <c:dLbls>
          <c:showLegendKey val="0"/>
          <c:showVal val="0"/>
          <c:showCatName val="0"/>
          <c:showSerName val="0"/>
          <c:showPercent val="0"/>
          <c:showBubbleSize val="0"/>
        </c:dLbls>
        <c:gapWidth val="100"/>
        <c:overlap val="100"/>
        <c:axId val="97966720"/>
        <c:axId val="98050816"/>
      </c:barChart>
      <c:catAx>
        <c:axId val="97966720"/>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8050816"/>
        <c:crosses val="autoZero"/>
        <c:auto val="0"/>
        <c:lblAlgn val="ctr"/>
        <c:lblOffset val="100"/>
        <c:noMultiLvlLbl val="0"/>
      </c:catAx>
      <c:valAx>
        <c:axId val="98050816"/>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7966720"/>
        <c:crosses val="autoZero"/>
        <c:crossBetween val="between"/>
      </c:valAx>
      <c:spPr>
        <a:noFill/>
        <a:ln w="3984">
          <a:noFill/>
          <a:prstDash val="solid"/>
        </a:ln>
      </c:spPr>
    </c:plotArea>
    <c:legend>
      <c:legendPos val="r"/>
      <c:layout>
        <c:manualLayout>
          <c:xMode val="edge"/>
          <c:yMode val="edge"/>
          <c:x val="0.86909060219029177"/>
          <c:y val="0.44055556690873715"/>
          <c:w val="0.1108577745683698"/>
          <c:h val="0.31550532908022511"/>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7.2977838383125299E-2"/>
          <c:w val="0.81423814524925087"/>
          <c:h val="0.84250959395449276"/>
        </c:manualLayout>
      </c:layout>
      <c:barChart>
        <c:barDir val="col"/>
        <c:grouping val="percentStacked"/>
        <c:varyColors val="0"/>
        <c:ser>
          <c:idx val="0"/>
          <c:order val="0"/>
          <c:tx>
            <c:strRef>
              <c:f>Sheet1!$C$1</c:f>
              <c:strCache>
                <c:ptCount val="1"/>
                <c:pt idx="0">
                  <c:v>A very big problem</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0.34</c:v>
                </c:pt>
                <c:pt idx="1">
                  <c:v>0.22</c:v>
                </c:pt>
                <c:pt idx="2">
                  <c:v>0.25</c:v>
                </c:pt>
                <c:pt idx="3">
                  <c:v>0.09</c:v>
                </c:pt>
                <c:pt idx="4">
                  <c:v>0.24</c:v>
                </c:pt>
                <c:pt idx="5">
                  <c:v>0.17</c:v>
                </c:pt>
                <c:pt idx="6">
                  <c:v>0.13</c:v>
                </c:pt>
              </c:numCache>
            </c:numRef>
          </c:val>
          <c:extLst xmlns:c16r2="http://schemas.microsoft.com/office/drawing/2015/06/chart">
            <c:ext xmlns:c16="http://schemas.microsoft.com/office/drawing/2014/chart" uri="{C3380CC4-5D6E-409C-BE32-E72D297353CC}">
              <c16:uniqueId val="{00000002-2714-40B9-9563-A0EF2FB737DB}"/>
            </c:ext>
          </c:extLst>
        </c:ser>
        <c:ser>
          <c:idx val="1"/>
          <c:order val="1"/>
          <c:tx>
            <c:strRef>
              <c:f>Sheet1!$D$1</c:f>
              <c:strCache>
                <c:ptCount val="1"/>
                <c:pt idx="0">
                  <c:v>A fairly big problem</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0.32</c:v>
                </c:pt>
                <c:pt idx="1">
                  <c:v>0.23</c:v>
                </c:pt>
                <c:pt idx="2">
                  <c:v>0.3</c:v>
                </c:pt>
                <c:pt idx="3">
                  <c:v>0.18</c:v>
                </c:pt>
                <c:pt idx="4">
                  <c:v>0.3</c:v>
                </c:pt>
                <c:pt idx="5">
                  <c:v>0.25</c:v>
                </c:pt>
                <c:pt idx="6">
                  <c:v>0.21</c:v>
                </c:pt>
              </c:numCache>
            </c:numRef>
          </c:val>
          <c:extLst xmlns:c16r2="http://schemas.microsoft.com/office/drawing/2015/06/chart">
            <c:ext xmlns:c16="http://schemas.microsoft.com/office/drawing/2014/chart" uri="{C3380CC4-5D6E-409C-BE32-E72D297353CC}">
              <c16:uniqueId val="{00000005-2714-40B9-9563-A0EF2FB737DB}"/>
            </c:ext>
          </c:extLst>
        </c:ser>
        <c:ser>
          <c:idx val="2"/>
          <c:order val="2"/>
          <c:tx>
            <c:strRef>
              <c:f>Sheet1!$E$1</c:f>
              <c:strCache>
                <c:ptCount val="1"/>
                <c:pt idx="0">
                  <c:v>Not a very big problem</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0.23</c:v>
                </c:pt>
                <c:pt idx="1">
                  <c:v>0.35</c:v>
                </c:pt>
                <c:pt idx="2">
                  <c:v>0.3</c:v>
                </c:pt>
                <c:pt idx="3">
                  <c:v>0.42</c:v>
                </c:pt>
                <c:pt idx="4">
                  <c:v>0.33</c:v>
                </c:pt>
                <c:pt idx="5">
                  <c:v>0.36</c:v>
                </c:pt>
                <c:pt idx="6">
                  <c:v>0.38</c:v>
                </c:pt>
              </c:numCache>
            </c:numRef>
          </c:val>
          <c:extLst xmlns:c16r2="http://schemas.microsoft.com/office/drawing/2015/06/chart">
            <c:ext xmlns:c16="http://schemas.microsoft.com/office/drawing/2014/chart" uri="{C3380CC4-5D6E-409C-BE32-E72D297353CC}">
              <c16:uniqueId val="{00000008-2714-40B9-9563-A0EF2FB737DB}"/>
            </c:ext>
          </c:extLst>
        </c:ser>
        <c:ser>
          <c:idx val="3"/>
          <c:order val="3"/>
          <c:tx>
            <c:strRef>
              <c:f>Sheet1!$F$1</c:f>
              <c:strCache>
                <c:ptCount val="1"/>
                <c:pt idx="0">
                  <c:v>No problem at all</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0.11</c:v>
                </c:pt>
                <c:pt idx="1">
                  <c:v>0.19</c:v>
                </c:pt>
                <c:pt idx="2">
                  <c:v>0.15</c:v>
                </c:pt>
                <c:pt idx="3">
                  <c:v>0.3</c:v>
                </c:pt>
                <c:pt idx="4">
                  <c:v>0.13</c:v>
                </c:pt>
                <c:pt idx="5">
                  <c:v>0.22</c:v>
                </c:pt>
                <c:pt idx="6">
                  <c:v>0.28000000000000003</c:v>
                </c:pt>
              </c:numCache>
            </c:numRef>
          </c:val>
          <c:extLst xmlns:c16r2="http://schemas.microsoft.com/office/drawing/2015/06/chart">
            <c:ext xmlns:c16="http://schemas.microsoft.com/office/drawing/2014/chart" uri="{C3380CC4-5D6E-409C-BE32-E72D297353CC}">
              <c16:uniqueId val="{0000000B-2714-40B9-9563-A0EF2FB737DB}"/>
            </c:ext>
          </c:extLst>
        </c:ser>
        <c:dLbls>
          <c:showLegendKey val="0"/>
          <c:showVal val="0"/>
          <c:showCatName val="0"/>
          <c:showSerName val="0"/>
          <c:showPercent val="0"/>
          <c:showBubbleSize val="0"/>
        </c:dLbls>
        <c:gapWidth val="100"/>
        <c:overlap val="100"/>
        <c:axId val="106721664"/>
        <c:axId val="106724736"/>
      </c:barChart>
      <c:catAx>
        <c:axId val="106721664"/>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06724736"/>
        <c:crosses val="autoZero"/>
        <c:auto val="0"/>
        <c:lblAlgn val="ctr"/>
        <c:lblOffset val="100"/>
        <c:noMultiLvlLbl val="0"/>
      </c:catAx>
      <c:valAx>
        <c:axId val="106724736"/>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06721664"/>
        <c:crosses val="autoZero"/>
        <c:crossBetween val="between"/>
      </c:valAx>
      <c:spPr>
        <a:noFill/>
        <a:ln w="3984">
          <a:noFill/>
          <a:prstDash val="solid"/>
        </a:ln>
      </c:spPr>
    </c:plotArea>
    <c:legend>
      <c:legendPos val="r"/>
      <c:layout>
        <c:manualLayout>
          <c:xMode val="edge"/>
          <c:yMode val="edge"/>
          <c:x val="0.87820497639090012"/>
          <c:y val="0.33045034768602549"/>
          <c:w val="0.1108577745683698"/>
          <c:h val="0.3115729998222711"/>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0.12803044799448113"/>
          <c:w val="0.82517539428998088"/>
          <c:h val="0.78745698434313693"/>
        </c:manualLayout>
      </c:layout>
      <c:barChart>
        <c:barDir val="col"/>
        <c:grouping val="percentStacked"/>
        <c:varyColors val="0"/>
        <c:ser>
          <c:idx val="0"/>
          <c:order val="0"/>
          <c:tx>
            <c:strRef>
              <c:f>Sheet1!$C$1</c:f>
              <c:strCache>
                <c:ptCount val="1"/>
                <c:pt idx="0">
                  <c:v>A very big problem</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0.35</c:v>
                </c:pt>
                <c:pt idx="1">
                  <c:v>0.11</c:v>
                </c:pt>
                <c:pt idx="2">
                  <c:v>0.18</c:v>
                </c:pt>
                <c:pt idx="3">
                  <c:v>0.03</c:v>
                </c:pt>
                <c:pt idx="4">
                  <c:v>0.22</c:v>
                </c:pt>
                <c:pt idx="5">
                  <c:v>7.0000000000000007E-2</c:v>
                </c:pt>
                <c:pt idx="6">
                  <c:v>0.05</c:v>
                </c:pt>
              </c:numCache>
            </c:numRef>
          </c:val>
          <c:extLst xmlns:c16r2="http://schemas.microsoft.com/office/drawing/2015/06/chart">
            <c:ext xmlns:c16="http://schemas.microsoft.com/office/drawing/2014/chart" uri="{C3380CC4-5D6E-409C-BE32-E72D297353CC}">
              <c16:uniqueId val="{00000002-9A3D-47F8-A3E2-B57577505B28}"/>
            </c:ext>
          </c:extLst>
        </c:ser>
        <c:ser>
          <c:idx val="1"/>
          <c:order val="1"/>
          <c:tx>
            <c:strRef>
              <c:f>Sheet1!$D$1</c:f>
              <c:strCache>
                <c:ptCount val="1"/>
                <c:pt idx="0">
                  <c:v>A fairly big problem</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c:v>
                </c:pt>
                <c:pt idx="1">
                  <c:v>0.18</c:v>
                </c:pt>
                <c:pt idx="2">
                  <c:v>0.26</c:v>
                </c:pt>
                <c:pt idx="3">
                  <c:v>0.11</c:v>
                </c:pt>
                <c:pt idx="4">
                  <c:v>0.25</c:v>
                </c:pt>
                <c:pt idx="5">
                  <c:v>0.2</c:v>
                </c:pt>
                <c:pt idx="6">
                  <c:v>0.14000000000000001</c:v>
                </c:pt>
              </c:numCache>
            </c:numRef>
          </c:val>
          <c:extLst xmlns:c16r2="http://schemas.microsoft.com/office/drawing/2015/06/chart">
            <c:ext xmlns:c16="http://schemas.microsoft.com/office/drawing/2014/chart" uri="{C3380CC4-5D6E-409C-BE32-E72D297353CC}">
              <c16:uniqueId val="{00000005-9A3D-47F8-A3E2-B57577505B28}"/>
            </c:ext>
          </c:extLst>
        </c:ser>
        <c:ser>
          <c:idx val="2"/>
          <c:order val="2"/>
          <c:tx>
            <c:strRef>
              <c:f>Sheet1!$E$1</c:f>
              <c:strCache>
                <c:ptCount val="1"/>
                <c:pt idx="0">
                  <c:v>Not a very big problem</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0.21</c:v>
                </c:pt>
                <c:pt idx="1">
                  <c:v>0.45</c:v>
                </c:pt>
                <c:pt idx="2">
                  <c:v>0.38</c:v>
                </c:pt>
                <c:pt idx="3">
                  <c:v>0.47</c:v>
                </c:pt>
                <c:pt idx="4">
                  <c:v>0.35</c:v>
                </c:pt>
                <c:pt idx="5">
                  <c:v>0.48</c:v>
                </c:pt>
                <c:pt idx="6">
                  <c:v>0.44</c:v>
                </c:pt>
              </c:numCache>
            </c:numRef>
          </c:val>
          <c:extLst xmlns:c16r2="http://schemas.microsoft.com/office/drawing/2015/06/chart">
            <c:ext xmlns:c16="http://schemas.microsoft.com/office/drawing/2014/chart" uri="{C3380CC4-5D6E-409C-BE32-E72D297353CC}">
              <c16:uniqueId val="{00000008-9A3D-47F8-A3E2-B57577505B28}"/>
            </c:ext>
          </c:extLst>
        </c:ser>
        <c:ser>
          <c:idx val="3"/>
          <c:order val="3"/>
          <c:tx>
            <c:strRef>
              <c:f>Sheet1!$F$1</c:f>
              <c:strCache>
                <c:ptCount val="1"/>
                <c:pt idx="0">
                  <c:v>No problem at all</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0.15</c:v>
                </c:pt>
                <c:pt idx="1">
                  <c:v>0.26</c:v>
                </c:pt>
                <c:pt idx="2">
                  <c:v>0.19</c:v>
                </c:pt>
                <c:pt idx="3">
                  <c:v>0.39</c:v>
                </c:pt>
                <c:pt idx="4">
                  <c:v>0.18</c:v>
                </c:pt>
                <c:pt idx="5">
                  <c:v>0.25</c:v>
                </c:pt>
                <c:pt idx="6">
                  <c:v>0.36</c:v>
                </c:pt>
              </c:numCache>
            </c:numRef>
          </c:val>
          <c:extLst xmlns:c16r2="http://schemas.microsoft.com/office/drawing/2015/06/chart">
            <c:ext xmlns:c16="http://schemas.microsoft.com/office/drawing/2014/chart" uri="{C3380CC4-5D6E-409C-BE32-E72D297353CC}">
              <c16:uniqueId val="{0000000B-9A3D-47F8-A3E2-B57577505B28}"/>
            </c:ext>
          </c:extLst>
        </c:ser>
        <c:dLbls>
          <c:showLegendKey val="0"/>
          <c:showVal val="0"/>
          <c:showCatName val="0"/>
          <c:showSerName val="0"/>
          <c:showPercent val="0"/>
          <c:showBubbleSize val="0"/>
        </c:dLbls>
        <c:gapWidth val="100"/>
        <c:overlap val="100"/>
        <c:axId val="114939776"/>
        <c:axId val="114941312"/>
      </c:barChart>
      <c:catAx>
        <c:axId val="114939776"/>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14941312"/>
        <c:crosses val="autoZero"/>
        <c:auto val="0"/>
        <c:lblAlgn val="ctr"/>
        <c:lblOffset val="100"/>
        <c:noMultiLvlLbl val="0"/>
      </c:catAx>
      <c:valAx>
        <c:axId val="114941312"/>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14939776"/>
        <c:crosses val="autoZero"/>
        <c:crossBetween val="between"/>
      </c:valAx>
      <c:spPr>
        <a:noFill/>
        <a:ln w="3984">
          <a:noFill/>
          <a:prstDash val="solid"/>
        </a:ln>
      </c:spPr>
    </c:plotArea>
    <c:legend>
      <c:legendPos val="r"/>
      <c:layout>
        <c:manualLayout>
          <c:xMode val="edge"/>
          <c:yMode val="edge"/>
          <c:x val="0.87820497639090012"/>
          <c:y val="0.30685637213830158"/>
          <c:w val="0.1108577745683698"/>
          <c:h val="0.31550532908022511"/>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38779966418"/>
          <c:y val="0.10337215609809224"/>
          <c:w val="0.75795473975984284"/>
          <c:h val="0.7499125597682782"/>
        </c:manualLayout>
      </c:layout>
      <c:barChart>
        <c:barDir val="col"/>
        <c:grouping val="percentStacked"/>
        <c:varyColors val="0"/>
        <c:ser>
          <c:idx val="0"/>
          <c:order val="0"/>
          <c:tx>
            <c:strRef>
              <c:f>Sheet1!$C$1</c:f>
              <c:strCache>
                <c:ptCount val="1"/>
                <c:pt idx="0">
                  <c:v>A very big problem</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0.26</c:v>
                </c:pt>
                <c:pt idx="1">
                  <c:v>0.08</c:v>
                </c:pt>
                <c:pt idx="2">
                  <c:v>0.06</c:v>
                </c:pt>
                <c:pt idx="3">
                  <c:v>0.01</c:v>
                </c:pt>
                <c:pt idx="4">
                  <c:v>0.09</c:v>
                </c:pt>
                <c:pt idx="5">
                  <c:v>0.04</c:v>
                </c:pt>
                <c:pt idx="6">
                  <c:v>0.04</c:v>
                </c:pt>
              </c:numCache>
            </c:numRef>
          </c:val>
          <c:extLst xmlns:c16r2="http://schemas.microsoft.com/office/drawing/2015/06/chart">
            <c:ext xmlns:c16="http://schemas.microsoft.com/office/drawing/2014/chart" uri="{C3380CC4-5D6E-409C-BE32-E72D297353CC}">
              <c16:uniqueId val="{00000002-5804-4D58-AF6A-A878ADA3D6BE}"/>
            </c:ext>
          </c:extLst>
        </c:ser>
        <c:ser>
          <c:idx val="1"/>
          <c:order val="1"/>
          <c:tx>
            <c:strRef>
              <c:f>Sheet1!$D$1</c:f>
              <c:strCache>
                <c:ptCount val="1"/>
                <c:pt idx="0">
                  <c:v>A fairly big problem</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0.35</c:v>
                </c:pt>
                <c:pt idx="1">
                  <c:v>0.17</c:v>
                </c:pt>
                <c:pt idx="2">
                  <c:v>0.23</c:v>
                </c:pt>
                <c:pt idx="3">
                  <c:v>0.11</c:v>
                </c:pt>
                <c:pt idx="4">
                  <c:v>0.25</c:v>
                </c:pt>
                <c:pt idx="5">
                  <c:v>0.14000000000000001</c:v>
                </c:pt>
                <c:pt idx="6">
                  <c:v>0.12</c:v>
                </c:pt>
              </c:numCache>
            </c:numRef>
          </c:val>
          <c:extLst xmlns:c16r2="http://schemas.microsoft.com/office/drawing/2015/06/chart">
            <c:ext xmlns:c16="http://schemas.microsoft.com/office/drawing/2014/chart" uri="{C3380CC4-5D6E-409C-BE32-E72D297353CC}">
              <c16:uniqueId val="{00000005-5804-4D58-AF6A-A878ADA3D6BE}"/>
            </c:ext>
          </c:extLst>
        </c:ser>
        <c:ser>
          <c:idx val="2"/>
          <c:order val="2"/>
          <c:tx>
            <c:strRef>
              <c:f>Sheet1!$E$1</c:f>
              <c:strCache>
                <c:ptCount val="1"/>
                <c:pt idx="0">
                  <c:v>Not a very big problem</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0.25</c:v>
                </c:pt>
                <c:pt idx="1">
                  <c:v>0.48</c:v>
                </c:pt>
                <c:pt idx="2">
                  <c:v>0.51</c:v>
                </c:pt>
                <c:pt idx="3">
                  <c:v>0.48</c:v>
                </c:pt>
                <c:pt idx="4">
                  <c:v>0.49</c:v>
                </c:pt>
                <c:pt idx="5">
                  <c:v>0.55000000000000004</c:v>
                </c:pt>
                <c:pt idx="6">
                  <c:v>0.49</c:v>
                </c:pt>
              </c:numCache>
            </c:numRef>
          </c:val>
          <c:extLst xmlns:c16r2="http://schemas.microsoft.com/office/drawing/2015/06/chart">
            <c:ext xmlns:c16="http://schemas.microsoft.com/office/drawing/2014/chart" uri="{C3380CC4-5D6E-409C-BE32-E72D297353CC}">
              <c16:uniqueId val="{00000008-5804-4D58-AF6A-A878ADA3D6BE}"/>
            </c:ext>
          </c:extLst>
        </c:ser>
        <c:ser>
          <c:idx val="3"/>
          <c:order val="3"/>
          <c:tx>
            <c:strRef>
              <c:f>Sheet1!$F$1</c:f>
              <c:strCache>
                <c:ptCount val="1"/>
                <c:pt idx="0">
                  <c:v>No problem at all</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0.14000000000000001</c:v>
                </c:pt>
                <c:pt idx="1">
                  <c:v>0.27</c:v>
                </c:pt>
                <c:pt idx="2">
                  <c:v>0.2</c:v>
                </c:pt>
                <c:pt idx="3">
                  <c:v>0.39</c:v>
                </c:pt>
                <c:pt idx="4">
                  <c:v>0.17</c:v>
                </c:pt>
                <c:pt idx="5">
                  <c:v>0.27</c:v>
                </c:pt>
                <c:pt idx="6">
                  <c:v>0.35</c:v>
                </c:pt>
              </c:numCache>
            </c:numRef>
          </c:val>
          <c:extLst xmlns:c16r2="http://schemas.microsoft.com/office/drawing/2015/06/chart">
            <c:ext xmlns:c16="http://schemas.microsoft.com/office/drawing/2014/chart" uri="{C3380CC4-5D6E-409C-BE32-E72D297353CC}">
              <c16:uniqueId val="{0000000B-5804-4D58-AF6A-A878ADA3D6BE}"/>
            </c:ext>
          </c:extLst>
        </c:ser>
        <c:dLbls>
          <c:showLegendKey val="0"/>
          <c:showVal val="0"/>
          <c:showCatName val="0"/>
          <c:showSerName val="0"/>
          <c:showPercent val="0"/>
          <c:showBubbleSize val="0"/>
        </c:dLbls>
        <c:gapWidth val="100"/>
        <c:overlap val="100"/>
        <c:axId val="124695680"/>
        <c:axId val="124697600"/>
      </c:barChart>
      <c:catAx>
        <c:axId val="124695680"/>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24697600"/>
        <c:crosses val="autoZero"/>
        <c:auto val="0"/>
        <c:lblAlgn val="ctr"/>
        <c:lblOffset val="100"/>
        <c:noMultiLvlLbl val="0"/>
      </c:catAx>
      <c:valAx>
        <c:axId val="124697600"/>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24695680"/>
        <c:crosses val="autoZero"/>
        <c:crossBetween val="between"/>
      </c:valAx>
      <c:spPr>
        <a:noFill/>
        <a:ln w="3984">
          <a:noFill/>
          <a:prstDash val="solid"/>
        </a:ln>
      </c:spPr>
    </c:plotArea>
    <c:legend>
      <c:legendPos val="r"/>
      <c:layout>
        <c:manualLayout>
          <c:xMode val="edge"/>
          <c:yMode val="edge"/>
          <c:x val="0.85997622798968343"/>
          <c:y val="0.37763829878147331"/>
          <c:w val="0.12908652296958656"/>
          <c:h val="0.33123464611204106"/>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0.12803044799448113"/>
          <c:w val="0.83793551817083267"/>
          <c:h val="0.78745698434313693"/>
        </c:manualLayout>
      </c:layout>
      <c:barChart>
        <c:barDir val="col"/>
        <c:grouping val="percentStacked"/>
        <c:varyColors val="0"/>
        <c:ser>
          <c:idx val="0"/>
          <c:order val="0"/>
          <c:tx>
            <c:strRef>
              <c:f>Sheet1!$C$1</c:f>
              <c:strCache>
                <c:ptCount val="1"/>
                <c:pt idx="0">
                  <c:v>A very big problem</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0.38</c:v>
                </c:pt>
                <c:pt idx="1">
                  <c:v>0.33</c:v>
                </c:pt>
                <c:pt idx="2">
                  <c:v>0.23</c:v>
                </c:pt>
                <c:pt idx="3">
                  <c:v>0.23</c:v>
                </c:pt>
                <c:pt idx="4">
                  <c:v>0.35</c:v>
                </c:pt>
                <c:pt idx="5">
                  <c:v>0.24</c:v>
                </c:pt>
                <c:pt idx="6">
                  <c:v>0.28000000000000003</c:v>
                </c:pt>
              </c:numCache>
            </c:numRef>
          </c:val>
          <c:extLst xmlns:c16r2="http://schemas.microsoft.com/office/drawing/2015/06/chart">
            <c:ext xmlns:c16="http://schemas.microsoft.com/office/drawing/2014/chart" uri="{C3380CC4-5D6E-409C-BE32-E72D297353CC}">
              <c16:uniqueId val="{00000002-B0BA-48E9-A1D3-FB5F8573B5D6}"/>
            </c:ext>
          </c:extLst>
        </c:ser>
        <c:ser>
          <c:idx val="1"/>
          <c:order val="1"/>
          <c:tx>
            <c:strRef>
              <c:f>Sheet1!$D$1</c:f>
              <c:strCache>
                <c:ptCount val="1"/>
                <c:pt idx="0">
                  <c:v>A fairly big problem</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0.35</c:v>
                </c:pt>
                <c:pt idx="1">
                  <c:v>0.37</c:v>
                </c:pt>
                <c:pt idx="2">
                  <c:v>0.34</c:v>
                </c:pt>
                <c:pt idx="3">
                  <c:v>0.4</c:v>
                </c:pt>
                <c:pt idx="4">
                  <c:v>0.39</c:v>
                </c:pt>
                <c:pt idx="5">
                  <c:v>0.38</c:v>
                </c:pt>
                <c:pt idx="6">
                  <c:v>0.35</c:v>
                </c:pt>
              </c:numCache>
            </c:numRef>
          </c:val>
          <c:extLst xmlns:c16r2="http://schemas.microsoft.com/office/drawing/2015/06/chart">
            <c:ext xmlns:c16="http://schemas.microsoft.com/office/drawing/2014/chart" uri="{C3380CC4-5D6E-409C-BE32-E72D297353CC}">
              <c16:uniqueId val="{00000005-B0BA-48E9-A1D3-FB5F8573B5D6}"/>
            </c:ext>
          </c:extLst>
        </c:ser>
        <c:ser>
          <c:idx val="2"/>
          <c:order val="2"/>
          <c:tx>
            <c:strRef>
              <c:f>Sheet1!$E$1</c:f>
              <c:strCache>
                <c:ptCount val="1"/>
                <c:pt idx="0">
                  <c:v>Not a very big problem</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0.22</c:v>
                </c:pt>
                <c:pt idx="1">
                  <c:v>0.25</c:v>
                </c:pt>
                <c:pt idx="2">
                  <c:v>0.34</c:v>
                </c:pt>
                <c:pt idx="3">
                  <c:v>0.31</c:v>
                </c:pt>
                <c:pt idx="4">
                  <c:v>0.23</c:v>
                </c:pt>
                <c:pt idx="5">
                  <c:v>0.33</c:v>
                </c:pt>
                <c:pt idx="6">
                  <c:v>0.31</c:v>
                </c:pt>
              </c:numCache>
            </c:numRef>
          </c:val>
          <c:extLst xmlns:c16r2="http://schemas.microsoft.com/office/drawing/2015/06/chart">
            <c:ext xmlns:c16="http://schemas.microsoft.com/office/drawing/2014/chart" uri="{C3380CC4-5D6E-409C-BE32-E72D297353CC}">
              <c16:uniqueId val="{00000008-B0BA-48E9-A1D3-FB5F8573B5D6}"/>
            </c:ext>
          </c:extLst>
        </c:ser>
        <c:ser>
          <c:idx val="3"/>
          <c:order val="3"/>
          <c:tx>
            <c:strRef>
              <c:f>Sheet1!$F$1</c:f>
              <c:strCache>
                <c:ptCount val="1"/>
                <c:pt idx="0">
                  <c:v>No problem at all</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0.04</c:v>
                </c:pt>
                <c:pt idx="1">
                  <c:v>0.05</c:v>
                </c:pt>
                <c:pt idx="2">
                  <c:v>0.09</c:v>
                </c:pt>
                <c:pt idx="3">
                  <c:v>0.06</c:v>
                </c:pt>
                <c:pt idx="4">
                  <c:v>0.03</c:v>
                </c:pt>
                <c:pt idx="5">
                  <c:v>0.05</c:v>
                </c:pt>
                <c:pt idx="6">
                  <c:v>0.06</c:v>
                </c:pt>
              </c:numCache>
            </c:numRef>
          </c:val>
          <c:extLst xmlns:c16r2="http://schemas.microsoft.com/office/drawing/2015/06/chart">
            <c:ext xmlns:c16="http://schemas.microsoft.com/office/drawing/2014/chart" uri="{C3380CC4-5D6E-409C-BE32-E72D297353CC}">
              <c16:uniqueId val="{0000000B-B0BA-48E9-A1D3-FB5F8573B5D6}"/>
            </c:ext>
          </c:extLst>
        </c:ser>
        <c:dLbls>
          <c:showLegendKey val="0"/>
          <c:showVal val="0"/>
          <c:showCatName val="0"/>
          <c:showSerName val="0"/>
          <c:showPercent val="0"/>
          <c:showBubbleSize val="0"/>
        </c:dLbls>
        <c:gapWidth val="100"/>
        <c:overlap val="100"/>
        <c:axId val="126188928"/>
        <c:axId val="126196736"/>
      </c:barChart>
      <c:catAx>
        <c:axId val="12618892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26196736"/>
        <c:crosses val="autoZero"/>
        <c:auto val="0"/>
        <c:lblAlgn val="ctr"/>
        <c:lblOffset val="100"/>
        <c:noMultiLvlLbl val="0"/>
      </c:catAx>
      <c:valAx>
        <c:axId val="126196736"/>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26188928"/>
        <c:crosses val="autoZero"/>
        <c:crossBetween val="between"/>
      </c:valAx>
      <c:spPr>
        <a:noFill/>
        <a:ln w="3984">
          <a:noFill/>
          <a:prstDash val="solid"/>
        </a:ln>
      </c:spPr>
    </c:plotArea>
    <c:legend>
      <c:legendPos val="r"/>
      <c:layout>
        <c:manualLayout>
          <c:xMode val="edge"/>
          <c:yMode val="edge"/>
          <c:x val="0.87172341137013376"/>
          <c:y val="0.30685637213830158"/>
          <c:w val="0.12016651615167073"/>
          <c:h val="0.31943765833817905"/>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1627596933672E-2"/>
          <c:y val="4.106851478594864E-2"/>
          <c:w val="0.80596725363848465"/>
          <c:h val="0.62263734111275526"/>
        </c:manualLayout>
      </c:layout>
      <c:barChart>
        <c:barDir val="col"/>
        <c:grouping val="percentStacked"/>
        <c:varyColors val="0"/>
        <c:ser>
          <c:idx val="0"/>
          <c:order val="0"/>
          <c:tx>
            <c:strRef>
              <c:f>Sheet1!$C$1</c:f>
              <c:strCache>
                <c:ptCount val="1"/>
                <c:pt idx="0">
                  <c:v>Yes</c:v>
                </c:pt>
              </c:strCache>
            </c:strRef>
          </c:tx>
          <c:spPr>
            <a:solidFill>
              <a:srgbClr val="C00000"/>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'Sheet1'!$C$2:$C$8</c:f>
              <c:numCache>
                <c:formatCode>0%</c:formatCode>
                <c:ptCount val="7"/>
                <c:pt idx="0">
                  <c:v>0.02</c:v>
                </c:pt>
                <c:pt idx="1">
                  <c:v>7.0000000000000007E-2</c:v>
                </c:pt>
                <c:pt idx="2">
                  <c:v>0.06</c:v>
                </c:pt>
                <c:pt idx="3">
                  <c:v>7.0000000000000007E-2</c:v>
                </c:pt>
                <c:pt idx="4">
                  <c:v>0.08</c:v>
                </c:pt>
                <c:pt idx="5">
                  <c:v>0.25</c:v>
                </c:pt>
                <c:pt idx="6">
                  <c:v>0.16</c:v>
                </c:pt>
              </c:numCache>
            </c:numRef>
          </c:val>
          <c:extLst xmlns:c16r2="http://schemas.microsoft.com/office/drawing/2015/06/chart">
            <c:ext xmlns:c16="http://schemas.microsoft.com/office/drawing/2014/chart" uri="{C3380CC4-5D6E-409C-BE32-E72D297353CC}">
              <c16:uniqueId val="{00000002-91DD-499F-B545-BC14A23CBEAD}"/>
            </c:ext>
          </c:extLst>
        </c:ser>
        <c:ser>
          <c:idx val="1"/>
          <c:order val="1"/>
          <c:tx>
            <c:strRef>
              <c:f>Sheet1!$D$1</c:f>
              <c:strCache>
                <c:ptCount val="1"/>
                <c:pt idx="0">
                  <c:v>No</c:v>
                </c:pt>
              </c:strCache>
            </c:strRef>
          </c:tx>
          <c:spPr>
            <a:solidFill>
              <a:srgbClr val="00B050"/>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'Sheet1'!$D$2:$D$8</c:f>
              <c:numCache>
                <c:formatCode>0%</c:formatCode>
                <c:ptCount val="7"/>
                <c:pt idx="0">
                  <c:v>0.98</c:v>
                </c:pt>
                <c:pt idx="1">
                  <c:v>0.93</c:v>
                </c:pt>
                <c:pt idx="2">
                  <c:v>0.94</c:v>
                </c:pt>
                <c:pt idx="3">
                  <c:v>0.93</c:v>
                </c:pt>
                <c:pt idx="4">
                  <c:v>0.92</c:v>
                </c:pt>
                <c:pt idx="5">
                  <c:v>0.75</c:v>
                </c:pt>
                <c:pt idx="6">
                  <c:v>0.84</c:v>
                </c:pt>
              </c:numCache>
            </c:numRef>
          </c:val>
          <c:extLst xmlns:c16r2="http://schemas.microsoft.com/office/drawing/2015/06/chart">
            <c:ext xmlns:c16="http://schemas.microsoft.com/office/drawing/2014/chart" uri="{C3380CC4-5D6E-409C-BE32-E72D297353CC}">
              <c16:uniqueId val="{00000005-91DD-499F-B545-BC14A23CBEAD}"/>
            </c:ext>
          </c:extLst>
        </c:ser>
        <c:dLbls>
          <c:showLegendKey val="0"/>
          <c:showVal val="0"/>
          <c:showCatName val="0"/>
          <c:showSerName val="0"/>
          <c:showPercent val="0"/>
          <c:showBubbleSize val="0"/>
        </c:dLbls>
        <c:gapWidth val="56"/>
        <c:overlap val="100"/>
        <c:axId val="29034368"/>
        <c:axId val="29035904"/>
      </c:barChart>
      <c:catAx>
        <c:axId val="2903436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sz="800">
                <a:solidFill>
                  <a:schemeClr val="tx1"/>
                </a:solidFill>
              </a:defRPr>
            </a:pPr>
            <a:endParaRPr lang="en-US"/>
          </a:p>
        </c:txPr>
        <c:crossAx val="29035904"/>
        <c:crosses val="autoZero"/>
        <c:auto val="0"/>
        <c:lblAlgn val="ctr"/>
        <c:lblOffset val="100"/>
        <c:noMultiLvlLbl val="0"/>
      </c:catAx>
      <c:valAx>
        <c:axId val="2903590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sz="800">
                <a:solidFill>
                  <a:schemeClr val="tx1"/>
                </a:solidFill>
              </a:defRPr>
            </a:pPr>
            <a:endParaRPr lang="en-US"/>
          </a:p>
        </c:txPr>
        <c:crossAx val="29034368"/>
        <c:crosses val="autoZero"/>
        <c:crossBetween val="between"/>
      </c:valAx>
      <c:spPr>
        <a:noFill/>
        <a:ln w="3984">
          <a:noFill/>
          <a:prstDash val="solid"/>
        </a:ln>
      </c:spPr>
    </c:plotArea>
    <c:legend>
      <c:legendPos val="r"/>
      <c:layout>
        <c:manualLayout>
          <c:xMode val="edge"/>
          <c:yMode val="edge"/>
          <c:x val="0.90942881346517057"/>
          <c:y val="0.40583867530688322"/>
          <c:w val="5.9610182201977557E-2"/>
          <c:h val="0.22279252054284096"/>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'[MarketSight Chart - Crosstab 8.xls]Chart Data_1'!$C$2</c:f>
              <c:strCache>
                <c:ptCount val="1"/>
                <c:pt idx="0">
                  <c:v>Yes</c:v>
                </c:pt>
              </c:strCache>
            </c:strRef>
          </c:tx>
          <c:spPr>
            <a:solidFill>
              <a:srgbClr val="FF0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'[MarketSight Chart - Crosstab 8.xls]Chart Data_1'!$A$3:$B$23</c:f>
              <c:multiLvlStrCache>
                <c:ptCount val="21"/>
                <c:lvl>
                  <c:pt idx="0">
                    <c:v>Total</c:v>
                  </c:pt>
                  <c:pt idx="1">
                    <c:v>Boston Borough</c:v>
                  </c:pt>
                  <c:pt idx="2">
                    <c:v>North Kesteven</c:v>
                  </c:pt>
                  <c:pt idx="3">
                    <c:v>Total</c:v>
                  </c:pt>
                  <c:pt idx="4">
                    <c:v>Boston Borough</c:v>
                  </c:pt>
                  <c:pt idx="5">
                    <c:v>North Kesteven</c:v>
                  </c:pt>
                  <c:pt idx="6">
                    <c:v>Total</c:v>
                  </c:pt>
                  <c:pt idx="7">
                    <c:v>Boston Borough</c:v>
                  </c:pt>
                  <c:pt idx="8">
                    <c:v>North Kesteven</c:v>
                  </c:pt>
                  <c:pt idx="9">
                    <c:v>Total</c:v>
                  </c:pt>
                  <c:pt idx="10">
                    <c:v>Boston Borough</c:v>
                  </c:pt>
                  <c:pt idx="11">
                    <c:v>North Kesteven</c:v>
                  </c:pt>
                  <c:pt idx="12">
                    <c:v>Total</c:v>
                  </c:pt>
                  <c:pt idx="13">
                    <c:v>Boston Borough</c:v>
                  </c:pt>
                  <c:pt idx="14">
                    <c:v>North Kesteven</c:v>
                  </c:pt>
                  <c:pt idx="15">
                    <c:v>Total</c:v>
                  </c:pt>
                  <c:pt idx="16">
                    <c:v>Boston Borough</c:v>
                  </c:pt>
                  <c:pt idx="17">
                    <c:v>North Kesteven</c:v>
                  </c:pt>
                  <c:pt idx="18">
                    <c:v>Total</c:v>
                  </c:pt>
                  <c:pt idx="19">
                    <c:v>Boston Borough</c:v>
                  </c:pt>
                  <c:pt idx="20">
                    <c:v>North Kesteven</c:v>
                  </c:pt>
                </c:lvl>
                <c:lvl>
                  <c:pt idx="0">
                    <c:v>...had a car, van, motorcycle, or other motor vehicle stolen?</c:v>
                  </c:pt>
                  <c:pt idx="3">
                    <c:v>...had anything stolen, off or from inside, a vehicle?</c:v>
                  </c:pt>
                  <c:pt idx="6">
                    <c:v>...had anything stolen from your home?</c:v>
                  </c:pt>
                  <c:pt idx="9">
                    <c:v>...had any personal possessions stolen whilst in a public place?</c:v>
                  </c:pt>
                  <c:pt idx="12">
                    <c:v>...been physically attacked by another person?</c:v>
                  </c:pt>
                  <c:pt idx="15">
                    <c:v>...been threatened in any way?</c:v>
                  </c:pt>
                  <c:pt idx="18">
                    <c:v>...been subject to online crime, cyber crime and/or identity theft?</c:v>
                  </c:pt>
                </c:lvl>
              </c:multiLvlStrCache>
            </c:multiLvlStrRef>
          </c:cat>
          <c:val>
            <c:numRef>
              <c:f>'[MarketSight Chart - Crosstab 8.xls]Chart Data_1'!$C$3:$C$23</c:f>
              <c:numCache>
                <c:formatCode>0%</c:formatCode>
                <c:ptCount val="21"/>
                <c:pt idx="0">
                  <c:v>0.02</c:v>
                </c:pt>
                <c:pt idx="1">
                  <c:v>0.03</c:v>
                </c:pt>
                <c:pt idx="2">
                  <c:v>0.02</c:v>
                </c:pt>
                <c:pt idx="3">
                  <c:v>7.0000000000000007E-2</c:v>
                </c:pt>
                <c:pt idx="4">
                  <c:v>0.09</c:v>
                </c:pt>
                <c:pt idx="5">
                  <c:v>0.05</c:v>
                </c:pt>
                <c:pt idx="6">
                  <c:v>0.06</c:v>
                </c:pt>
                <c:pt idx="7">
                  <c:v>0.1</c:v>
                </c:pt>
                <c:pt idx="8">
                  <c:v>0.02</c:v>
                </c:pt>
                <c:pt idx="9">
                  <c:v>7.0000000000000007E-2</c:v>
                </c:pt>
                <c:pt idx="10">
                  <c:v>0.09</c:v>
                </c:pt>
                <c:pt idx="11">
                  <c:v>0.06</c:v>
                </c:pt>
                <c:pt idx="12">
                  <c:v>0.08</c:v>
                </c:pt>
                <c:pt idx="13">
                  <c:v>0.08</c:v>
                </c:pt>
                <c:pt idx="14">
                  <c:v>0.06</c:v>
                </c:pt>
                <c:pt idx="15">
                  <c:v>0.25</c:v>
                </c:pt>
                <c:pt idx="16">
                  <c:v>0.3</c:v>
                </c:pt>
                <c:pt idx="17">
                  <c:v>0.2</c:v>
                </c:pt>
                <c:pt idx="18">
                  <c:v>0.16</c:v>
                </c:pt>
                <c:pt idx="19">
                  <c:v>0.14000000000000001</c:v>
                </c:pt>
                <c:pt idx="20">
                  <c:v>0.13</c:v>
                </c:pt>
              </c:numCache>
            </c:numRef>
          </c:val>
          <c:extLst xmlns:c16r2="http://schemas.microsoft.com/office/drawing/2015/06/chart">
            <c:ext xmlns:c16="http://schemas.microsoft.com/office/drawing/2014/chart" uri="{C3380CC4-5D6E-409C-BE32-E72D297353CC}">
              <c16:uniqueId val="{00000000-B633-4F2A-8BD7-9D85058E6666}"/>
            </c:ext>
          </c:extLst>
        </c:ser>
        <c:ser>
          <c:idx val="1"/>
          <c:order val="1"/>
          <c:tx>
            <c:strRef>
              <c:f>'[MarketSight Chart - Crosstab 8.xls]Chart Data_1'!$D$2</c:f>
              <c:strCache>
                <c:ptCount val="1"/>
                <c:pt idx="0">
                  <c:v>No</c:v>
                </c:pt>
              </c:strCache>
            </c:strRef>
          </c:tx>
          <c:spPr>
            <a:solidFill>
              <a:srgbClr val="00B05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'[MarketSight Chart - Crosstab 8.xls]Chart Data_1'!$A$3:$B$23</c:f>
              <c:multiLvlStrCache>
                <c:ptCount val="21"/>
                <c:lvl>
                  <c:pt idx="0">
                    <c:v>Total</c:v>
                  </c:pt>
                  <c:pt idx="1">
                    <c:v>Boston Borough</c:v>
                  </c:pt>
                  <c:pt idx="2">
                    <c:v>North Kesteven</c:v>
                  </c:pt>
                  <c:pt idx="3">
                    <c:v>Total</c:v>
                  </c:pt>
                  <c:pt idx="4">
                    <c:v>Boston Borough</c:v>
                  </c:pt>
                  <c:pt idx="5">
                    <c:v>North Kesteven</c:v>
                  </c:pt>
                  <c:pt idx="6">
                    <c:v>Total</c:v>
                  </c:pt>
                  <c:pt idx="7">
                    <c:v>Boston Borough</c:v>
                  </c:pt>
                  <c:pt idx="8">
                    <c:v>North Kesteven</c:v>
                  </c:pt>
                  <c:pt idx="9">
                    <c:v>Total</c:v>
                  </c:pt>
                  <c:pt idx="10">
                    <c:v>Boston Borough</c:v>
                  </c:pt>
                  <c:pt idx="11">
                    <c:v>North Kesteven</c:v>
                  </c:pt>
                  <c:pt idx="12">
                    <c:v>Total</c:v>
                  </c:pt>
                  <c:pt idx="13">
                    <c:v>Boston Borough</c:v>
                  </c:pt>
                  <c:pt idx="14">
                    <c:v>North Kesteven</c:v>
                  </c:pt>
                  <c:pt idx="15">
                    <c:v>Total</c:v>
                  </c:pt>
                  <c:pt idx="16">
                    <c:v>Boston Borough</c:v>
                  </c:pt>
                  <c:pt idx="17">
                    <c:v>North Kesteven</c:v>
                  </c:pt>
                  <c:pt idx="18">
                    <c:v>Total</c:v>
                  </c:pt>
                  <c:pt idx="19">
                    <c:v>Boston Borough</c:v>
                  </c:pt>
                  <c:pt idx="20">
                    <c:v>North Kesteven</c:v>
                  </c:pt>
                </c:lvl>
                <c:lvl>
                  <c:pt idx="0">
                    <c:v>...had a car, van, motorcycle, or other motor vehicle stolen?</c:v>
                  </c:pt>
                  <c:pt idx="3">
                    <c:v>...had anything stolen, off or from inside, a vehicle?</c:v>
                  </c:pt>
                  <c:pt idx="6">
                    <c:v>...had anything stolen from your home?</c:v>
                  </c:pt>
                  <c:pt idx="9">
                    <c:v>...had any personal possessions stolen whilst in a public place?</c:v>
                  </c:pt>
                  <c:pt idx="12">
                    <c:v>...been physically attacked by another person?</c:v>
                  </c:pt>
                  <c:pt idx="15">
                    <c:v>...been threatened in any way?</c:v>
                  </c:pt>
                  <c:pt idx="18">
                    <c:v>...been subject to online crime, cyber crime and/or identity theft?</c:v>
                  </c:pt>
                </c:lvl>
              </c:multiLvlStrCache>
            </c:multiLvlStrRef>
          </c:cat>
          <c:val>
            <c:numRef>
              <c:f>'[MarketSight Chart - Crosstab 8.xls]Chart Data_1'!$D$3:$D$23</c:f>
              <c:numCache>
                <c:formatCode>0%</c:formatCode>
                <c:ptCount val="21"/>
                <c:pt idx="0">
                  <c:v>0.98</c:v>
                </c:pt>
                <c:pt idx="1">
                  <c:v>0.97</c:v>
                </c:pt>
                <c:pt idx="2">
                  <c:v>0.98</c:v>
                </c:pt>
                <c:pt idx="3">
                  <c:v>0.93</c:v>
                </c:pt>
                <c:pt idx="4">
                  <c:v>0.91</c:v>
                </c:pt>
                <c:pt idx="5">
                  <c:v>0.95</c:v>
                </c:pt>
                <c:pt idx="6">
                  <c:v>0.94</c:v>
                </c:pt>
                <c:pt idx="7">
                  <c:v>0.9</c:v>
                </c:pt>
                <c:pt idx="8">
                  <c:v>0.98</c:v>
                </c:pt>
                <c:pt idx="9">
                  <c:v>0.93</c:v>
                </c:pt>
                <c:pt idx="10">
                  <c:v>0.91</c:v>
                </c:pt>
                <c:pt idx="11">
                  <c:v>0.94</c:v>
                </c:pt>
                <c:pt idx="12">
                  <c:v>0.92</c:v>
                </c:pt>
                <c:pt idx="13">
                  <c:v>0.92</c:v>
                </c:pt>
                <c:pt idx="14">
                  <c:v>0.94</c:v>
                </c:pt>
                <c:pt idx="15">
                  <c:v>0.75</c:v>
                </c:pt>
                <c:pt idx="16">
                  <c:v>0.7</c:v>
                </c:pt>
                <c:pt idx="17">
                  <c:v>0.8</c:v>
                </c:pt>
                <c:pt idx="18">
                  <c:v>0.84</c:v>
                </c:pt>
                <c:pt idx="19">
                  <c:v>0.86</c:v>
                </c:pt>
                <c:pt idx="20">
                  <c:v>0.87</c:v>
                </c:pt>
              </c:numCache>
            </c:numRef>
          </c:val>
          <c:extLst xmlns:c16r2="http://schemas.microsoft.com/office/drawing/2015/06/chart">
            <c:ext xmlns:c16="http://schemas.microsoft.com/office/drawing/2014/chart" uri="{C3380CC4-5D6E-409C-BE32-E72D297353CC}">
              <c16:uniqueId val="{00000001-B633-4F2A-8BD7-9D85058E6666}"/>
            </c:ext>
          </c:extLst>
        </c:ser>
        <c:dLbls>
          <c:dLblPos val="ctr"/>
          <c:showLegendKey val="0"/>
          <c:showVal val="1"/>
          <c:showCatName val="0"/>
          <c:showSerName val="0"/>
          <c:showPercent val="0"/>
          <c:showBubbleSize val="0"/>
        </c:dLbls>
        <c:gapWidth val="50"/>
        <c:overlap val="100"/>
        <c:axId val="94907392"/>
        <c:axId val="94913280"/>
      </c:barChart>
      <c:catAx>
        <c:axId val="9490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4913280"/>
        <c:crosses val="autoZero"/>
        <c:auto val="1"/>
        <c:lblAlgn val="ctr"/>
        <c:lblOffset val="100"/>
        <c:noMultiLvlLbl val="0"/>
      </c:catAx>
      <c:valAx>
        <c:axId val="9491328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49073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59715709108837E-2"/>
          <c:y val="3.6092590282788446E-2"/>
          <c:w val="0.92262677954960537"/>
          <c:h val="0.86969880212387374"/>
        </c:manualLayout>
      </c:layout>
      <c:barChart>
        <c:barDir val="col"/>
        <c:grouping val="clustered"/>
        <c:varyColors val="0"/>
        <c:ser>
          <c:idx val="0"/>
          <c:order val="0"/>
          <c:tx>
            <c:strRef>
              <c:f>Sheet1!$C$1</c:f>
              <c:strCache>
                <c:ptCount val="1"/>
                <c:pt idx="0">
                  <c:v>Column %</c:v>
                </c:pt>
              </c:strCache>
            </c:strRef>
          </c:tx>
          <c:spPr>
            <a:solidFill>
              <a:srgbClr val="002D86"/>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7B94-40B4-8F3B-18D4A13D8622}"/>
              </c:ext>
            </c:extLst>
          </c:dPt>
          <c:dPt>
            <c:idx val="1"/>
            <c:invertIfNegative val="1"/>
            <c:bubble3D val="0"/>
            <c:extLst xmlns:c16r2="http://schemas.microsoft.com/office/drawing/2015/06/chart">
              <c:ext xmlns:c16="http://schemas.microsoft.com/office/drawing/2014/chart" uri="{C3380CC4-5D6E-409C-BE32-E72D297353CC}">
                <c16:uniqueId val="{00000001-7B94-40B4-8F3B-18D4A13D862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&lt;12m</c:v>
                </c:pt>
                <c:pt idx="1">
                  <c:v>&gt;12m &lt;2 yrs</c:v>
                </c:pt>
                <c:pt idx="2">
                  <c:v>&gt;2 yrs &lt;3 yrs</c:v>
                </c:pt>
                <c:pt idx="3">
                  <c:v>&gt;3yrs &lt;5yrs</c:v>
                </c:pt>
                <c:pt idx="4">
                  <c:v>&gt;5yrs &lt;10yrs</c:v>
                </c:pt>
                <c:pt idx="5">
                  <c:v>&gt;10yrs &lt;20yrs</c:v>
                </c:pt>
                <c:pt idx="6">
                  <c:v>20yrs +</c:v>
                </c:pt>
              </c:strCache>
            </c:strRef>
          </c:cat>
          <c:val>
            <c:numRef>
              <c:f>'Sheet1'!$C$2:$C$8</c:f>
              <c:numCache>
                <c:formatCode>0%</c:formatCode>
                <c:ptCount val="7"/>
                <c:pt idx="0">
                  <c:v>0.03</c:v>
                </c:pt>
                <c:pt idx="1">
                  <c:v>0.03</c:v>
                </c:pt>
                <c:pt idx="2">
                  <c:v>0.04</c:v>
                </c:pt>
                <c:pt idx="3">
                  <c:v>0.08</c:v>
                </c:pt>
                <c:pt idx="4">
                  <c:v>0.14000000000000001</c:v>
                </c:pt>
                <c:pt idx="5">
                  <c:v>0.25</c:v>
                </c:pt>
                <c:pt idx="6">
                  <c:v>0.43</c:v>
                </c:pt>
              </c:numCache>
            </c:numRef>
          </c:val>
          <c:extLst xmlns:c16r2="http://schemas.microsoft.com/office/drawing/2015/06/chart">
            <c:ext xmlns:c16="http://schemas.microsoft.com/office/drawing/2014/chart" uri="{C3380CC4-5D6E-409C-BE32-E72D297353CC}">
              <c16:uniqueId val="{00000002-7B94-40B4-8F3B-18D4A13D8622}"/>
            </c:ext>
          </c:extLst>
        </c:ser>
        <c:dLbls>
          <c:showLegendKey val="0"/>
          <c:showVal val="0"/>
          <c:showCatName val="0"/>
          <c:showSerName val="0"/>
          <c:showPercent val="0"/>
          <c:showBubbleSize val="0"/>
        </c:dLbls>
        <c:gapWidth val="100"/>
        <c:axId val="75977856"/>
        <c:axId val="75979392"/>
      </c:barChart>
      <c:catAx>
        <c:axId val="75977856"/>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000"/>
            </a:pPr>
            <a:endParaRPr lang="en-US"/>
          </a:p>
        </c:txPr>
        <c:crossAx val="75979392"/>
        <c:crosses val="autoZero"/>
        <c:auto val="0"/>
        <c:lblAlgn val="ctr"/>
        <c:lblOffset val="100"/>
        <c:noMultiLvlLbl val="0"/>
      </c:catAx>
      <c:valAx>
        <c:axId val="75979392"/>
        <c:scaling>
          <c:orientation val="minMax"/>
          <c:min val="0"/>
        </c:scaling>
        <c:delete val="0"/>
        <c:axPos val="l"/>
        <c:numFmt formatCode="0%" sourceLinked="1"/>
        <c:majorTickMark val="out"/>
        <c:minorTickMark val="none"/>
        <c:tickLblPos val="nextTo"/>
        <c:spPr>
          <a:ln>
            <a:solidFill>
              <a:schemeClr val="tx1"/>
            </a:solidFill>
          </a:ln>
        </c:spPr>
        <c:txPr>
          <a:bodyPr rot="0" vert="horz"/>
          <a:lstStyle/>
          <a:p>
            <a:pPr>
              <a:defRPr sz="800"/>
            </a:pPr>
            <a:endParaRPr lang="en-US"/>
          </a:p>
        </c:txPr>
        <c:crossAx val="7597785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13606793855307E-2"/>
          <c:y val="8.2517607236476637E-2"/>
          <c:w val="0.83717993434123905"/>
          <c:h val="0.77076687851703507"/>
        </c:manualLayout>
      </c:layout>
      <c:barChart>
        <c:barDir val="col"/>
        <c:grouping val="percentStacked"/>
        <c:varyColors val="0"/>
        <c:ser>
          <c:idx val="0"/>
          <c:order val="0"/>
          <c:tx>
            <c:strRef>
              <c:f>Sheet1!$C$1</c:f>
              <c:strCache>
                <c:ptCount val="1"/>
                <c:pt idx="0">
                  <c:v>Yes</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0.03</c:v>
                </c:pt>
                <c:pt idx="1">
                  <c:v>0.02</c:v>
                </c:pt>
                <c:pt idx="2">
                  <c:v>0.03</c:v>
                </c:pt>
                <c:pt idx="3">
                  <c:v>0.02</c:v>
                </c:pt>
                <c:pt idx="4">
                  <c:v>0.03</c:v>
                </c:pt>
                <c:pt idx="5">
                  <c:v>0.02</c:v>
                </c:pt>
                <c:pt idx="6">
                  <c:v>0.01</c:v>
                </c:pt>
              </c:numCache>
            </c:numRef>
          </c:val>
          <c:extLst xmlns:c16r2="http://schemas.microsoft.com/office/drawing/2015/06/chart">
            <c:ext xmlns:c16="http://schemas.microsoft.com/office/drawing/2014/chart" uri="{C3380CC4-5D6E-409C-BE32-E72D297353CC}">
              <c16:uniqueId val="{00000002-1FFD-46E9-9D3C-A451977CAF56}"/>
            </c:ext>
          </c:extLst>
        </c:ser>
        <c:ser>
          <c:idx val="1"/>
          <c:order val="1"/>
          <c:tx>
            <c:strRef>
              <c:f>Sheet1!$D$1</c:f>
              <c:strCache>
                <c:ptCount val="1"/>
                <c:pt idx="0">
                  <c:v>No</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0.97</c:v>
                </c:pt>
                <c:pt idx="1">
                  <c:v>0.98</c:v>
                </c:pt>
                <c:pt idx="2">
                  <c:v>0.97</c:v>
                </c:pt>
                <c:pt idx="3">
                  <c:v>0.98</c:v>
                </c:pt>
                <c:pt idx="4">
                  <c:v>0.97</c:v>
                </c:pt>
                <c:pt idx="5">
                  <c:v>0.98</c:v>
                </c:pt>
                <c:pt idx="6">
                  <c:v>0.99</c:v>
                </c:pt>
              </c:numCache>
            </c:numRef>
          </c:val>
          <c:extLst xmlns:c16r2="http://schemas.microsoft.com/office/drawing/2015/06/chart">
            <c:ext xmlns:c16="http://schemas.microsoft.com/office/drawing/2014/chart" uri="{C3380CC4-5D6E-409C-BE32-E72D297353CC}">
              <c16:uniqueId val="{00000005-1FFD-46E9-9D3C-A451977CAF56}"/>
            </c:ext>
          </c:extLst>
        </c:ser>
        <c:dLbls>
          <c:showLegendKey val="0"/>
          <c:showVal val="0"/>
          <c:showCatName val="0"/>
          <c:showSerName val="0"/>
          <c:showPercent val="0"/>
          <c:showBubbleSize val="0"/>
        </c:dLbls>
        <c:gapWidth val="100"/>
        <c:overlap val="100"/>
        <c:axId val="94959104"/>
        <c:axId val="94960640"/>
      </c:barChart>
      <c:catAx>
        <c:axId val="94959104"/>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sz="1000">
                <a:solidFill>
                  <a:schemeClr val="tx1"/>
                </a:solidFill>
              </a:defRPr>
            </a:pPr>
            <a:endParaRPr lang="en-US"/>
          </a:p>
        </c:txPr>
        <c:crossAx val="94960640"/>
        <c:crosses val="autoZero"/>
        <c:auto val="0"/>
        <c:lblAlgn val="ctr"/>
        <c:lblOffset val="100"/>
        <c:noMultiLvlLbl val="0"/>
      </c:catAx>
      <c:valAx>
        <c:axId val="94960640"/>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4959104"/>
        <c:crosses val="autoZero"/>
        <c:crossBetween val="between"/>
      </c:valAx>
      <c:spPr>
        <a:noFill/>
        <a:ln w="3984">
          <a:noFill/>
          <a:prstDash val="solid"/>
        </a:ln>
      </c:spPr>
    </c:plotArea>
    <c:legend>
      <c:legendPos val="r"/>
      <c:layout>
        <c:manualLayout>
          <c:xMode val="edge"/>
          <c:yMode val="edge"/>
          <c:x val="0.93169078623433998"/>
          <c:y val="0.43881914939073668"/>
          <c:w val="5.8083163022171078E-2"/>
          <c:h val="0.2010082863776064"/>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7.2977838383125299E-2"/>
          <c:w val="0.84939174457096689"/>
          <c:h val="0.84250959395449276"/>
        </c:manualLayout>
      </c:layout>
      <c:barChart>
        <c:barDir val="col"/>
        <c:grouping val="percentStacked"/>
        <c:varyColors val="0"/>
        <c:ser>
          <c:idx val="0"/>
          <c:order val="0"/>
          <c:tx>
            <c:strRef>
              <c:f>Sheet1!$C$1</c:f>
              <c:strCache>
                <c:ptCount val="1"/>
                <c:pt idx="0">
                  <c:v>Yes</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0.09</c:v>
                </c:pt>
                <c:pt idx="1">
                  <c:v>0.06</c:v>
                </c:pt>
                <c:pt idx="2">
                  <c:v>0.11</c:v>
                </c:pt>
                <c:pt idx="3">
                  <c:v>0.05</c:v>
                </c:pt>
                <c:pt idx="4">
                  <c:v>0.09</c:v>
                </c:pt>
                <c:pt idx="5">
                  <c:v>7.0000000000000007E-2</c:v>
                </c:pt>
                <c:pt idx="6">
                  <c:v>7.0000000000000007E-2</c:v>
                </c:pt>
              </c:numCache>
            </c:numRef>
          </c:val>
          <c:extLst xmlns:c16r2="http://schemas.microsoft.com/office/drawing/2015/06/chart">
            <c:ext xmlns:c16="http://schemas.microsoft.com/office/drawing/2014/chart" uri="{C3380CC4-5D6E-409C-BE32-E72D297353CC}">
              <c16:uniqueId val="{00000002-6211-4CB3-ADB5-9AC7229F89E8}"/>
            </c:ext>
          </c:extLst>
        </c:ser>
        <c:ser>
          <c:idx val="1"/>
          <c:order val="1"/>
          <c:tx>
            <c:strRef>
              <c:f>Sheet1!$D$1</c:f>
              <c:strCache>
                <c:ptCount val="1"/>
                <c:pt idx="0">
                  <c:v>No</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0.91</c:v>
                </c:pt>
                <c:pt idx="1">
                  <c:v>0.94</c:v>
                </c:pt>
                <c:pt idx="2">
                  <c:v>0.89</c:v>
                </c:pt>
                <c:pt idx="3">
                  <c:v>0.95</c:v>
                </c:pt>
                <c:pt idx="4">
                  <c:v>0.91</c:v>
                </c:pt>
                <c:pt idx="5">
                  <c:v>0.93</c:v>
                </c:pt>
                <c:pt idx="6">
                  <c:v>0.93</c:v>
                </c:pt>
              </c:numCache>
            </c:numRef>
          </c:val>
          <c:extLst xmlns:c16r2="http://schemas.microsoft.com/office/drawing/2015/06/chart">
            <c:ext xmlns:c16="http://schemas.microsoft.com/office/drawing/2014/chart" uri="{C3380CC4-5D6E-409C-BE32-E72D297353CC}">
              <c16:uniqueId val="{00000005-6211-4CB3-ADB5-9AC7229F89E8}"/>
            </c:ext>
          </c:extLst>
        </c:ser>
        <c:dLbls>
          <c:showLegendKey val="0"/>
          <c:showVal val="0"/>
          <c:showCatName val="0"/>
          <c:showSerName val="0"/>
          <c:showPercent val="0"/>
          <c:showBubbleSize val="0"/>
        </c:dLbls>
        <c:gapWidth val="100"/>
        <c:overlap val="100"/>
        <c:axId val="95024256"/>
        <c:axId val="95025792"/>
      </c:barChart>
      <c:catAx>
        <c:axId val="95024256"/>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5025792"/>
        <c:crosses val="autoZero"/>
        <c:auto val="0"/>
        <c:lblAlgn val="ctr"/>
        <c:lblOffset val="100"/>
        <c:noMultiLvlLbl val="0"/>
      </c:catAx>
      <c:valAx>
        <c:axId val="95025792"/>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5024256"/>
        <c:crosses val="autoZero"/>
        <c:crossBetween val="between"/>
      </c:valAx>
      <c:spPr>
        <a:noFill/>
        <a:ln w="3984">
          <a:noFill/>
          <a:prstDash val="solid"/>
        </a:ln>
      </c:spPr>
    </c:plotArea>
    <c:legend>
      <c:legendPos val="r"/>
      <c:layout>
        <c:manualLayout>
          <c:xMode val="edge"/>
          <c:yMode val="edge"/>
          <c:x val="0.91294302653794368"/>
          <c:y val="0.43881914939073668"/>
          <c:w val="7.683092271856741E-2"/>
          <c:h val="0.23639924969919229"/>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0.12803044799448113"/>
          <c:w val="0.82517539428998088"/>
          <c:h val="0.78745698434313693"/>
        </c:manualLayout>
      </c:layout>
      <c:barChart>
        <c:barDir val="col"/>
        <c:grouping val="percentStacked"/>
        <c:varyColors val="0"/>
        <c:ser>
          <c:idx val="0"/>
          <c:order val="0"/>
          <c:tx>
            <c:strRef>
              <c:f>Sheet1!$C$1</c:f>
              <c:strCache>
                <c:ptCount val="1"/>
                <c:pt idx="0">
                  <c:v>Yes</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c:v>
                </c:pt>
                <c:pt idx="1">
                  <c:v>7.0000000000000007E-2</c:v>
                </c:pt>
                <c:pt idx="2">
                  <c:v>7.0000000000000007E-2</c:v>
                </c:pt>
                <c:pt idx="3">
                  <c:v>0.02</c:v>
                </c:pt>
                <c:pt idx="4">
                  <c:v>0.06</c:v>
                </c:pt>
                <c:pt idx="5">
                  <c:v>0.06</c:v>
                </c:pt>
                <c:pt idx="6">
                  <c:v>0.06</c:v>
                </c:pt>
              </c:numCache>
            </c:numRef>
          </c:val>
          <c:extLst xmlns:c16r2="http://schemas.microsoft.com/office/drawing/2015/06/chart">
            <c:ext xmlns:c16="http://schemas.microsoft.com/office/drawing/2014/chart" uri="{C3380CC4-5D6E-409C-BE32-E72D297353CC}">
              <c16:uniqueId val="{00000002-3830-4FC3-A363-0D4CEB96812A}"/>
            </c:ext>
          </c:extLst>
        </c:ser>
        <c:ser>
          <c:idx val="1"/>
          <c:order val="1"/>
          <c:tx>
            <c:strRef>
              <c:f>Sheet1!$D$1</c:f>
              <c:strCache>
                <c:ptCount val="1"/>
                <c:pt idx="0">
                  <c:v>No</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0.9</c:v>
                </c:pt>
                <c:pt idx="1">
                  <c:v>0.93</c:v>
                </c:pt>
                <c:pt idx="2">
                  <c:v>0.93</c:v>
                </c:pt>
                <c:pt idx="3">
                  <c:v>0.98</c:v>
                </c:pt>
                <c:pt idx="4">
                  <c:v>0.94</c:v>
                </c:pt>
                <c:pt idx="5">
                  <c:v>0.94</c:v>
                </c:pt>
                <c:pt idx="6">
                  <c:v>0.94</c:v>
                </c:pt>
              </c:numCache>
            </c:numRef>
          </c:val>
          <c:extLst xmlns:c16r2="http://schemas.microsoft.com/office/drawing/2015/06/chart">
            <c:ext xmlns:c16="http://schemas.microsoft.com/office/drawing/2014/chart" uri="{C3380CC4-5D6E-409C-BE32-E72D297353CC}">
              <c16:uniqueId val="{00000005-3830-4FC3-A363-0D4CEB96812A}"/>
            </c:ext>
          </c:extLst>
        </c:ser>
        <c:dLbls>
          <c:showLegendKey val="0"/>
          <c:showVal val="0"/>
          <c:showCatName val="0"/>
          <c:showSerName val="0"/>
          <c:showPercent val="0"/>
          <c:showBubbleSize val="0"/>
        </c:dLbls>
        <c:gapWidth val="100"/>
        <c:overlap val="100"/>
        <c:axId val="94704768"/>
        <c:axId val="94706304"/>
      </c:barChart>
      <c:catAx>
        <c:axId val="9470476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4706304"/>
        <c:crosses val="autoZero"/>
        <c:auto val="0"/>
        <c:lblAlgn val="ctr"/>
        <c:lblOffset val="100"/>
        <c:noMultiLvlLbl val="0"/>
      </c:catAx>
      <c:valAx>
        <c:axId val="9470630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4704768"/>
        <c:crosses val="autoZero"/>
        <c:crossBetween val="between"/>
      </c:valAx>
      <c:spPr>
        <a:noFill/>
        <a:ln w="3984">
          <a:noFill/>
          <a:prstDash val="solid"/>
        </a:ln>
      </c:spPr>
    </c:plotArea>
    <c:legend>
      <c:legendPos val="r"/>
      <c:layout>
        <c:manualLayout>
          <c:xMode val="edge"/>
          <c:yMode val="edge"/>
          <c:x val="0.92204440790391895"/>
          <c:y val="0.43881914939073668"/>
          <c:w val="6.7579849982019477E-2"/>
          <c:h val="0.16561732305602053"/>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0.12803044799448113"/>
          <c:w val="0.82517539428998088"/>
          <c:h val="0.78745698434313693"/>
        </c:manualLayout>
      </c:layout>
      <c:barChart>
        <c:barDir val="col"/>
        <c:grouping val="percentStacked"/>
        <c:varyColors val="0"/>
        <c:ser>
          <c:idx val="0"/>
          <c:order val="0"/>
          <c:tx>
            <c:strRef>
              <c:f>Sheet1!$C$1</c:f>
              <c:strCache>
                <c:ptCount val="1"/>
                <c:pt idx="0">
                  <c:v>Yes</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0.09</c:v>
                </c:pt>
                <c:pt idx="1">
                  <c:v>0.06</c:v>
                </c:pt>
                <c:pt idx="2">
                  <c:v>0.1</c:v>
                </c:pt>
                <c:pt idx="3">
                  <c:v>0.06</c:v>
                </c:pt>
                <c:pt idx="4">
                  <c:v>7.0000000000000007E-2</c:v>
                </c:pt>
                <c:pt idx="5">
                  <c:v>0.08</c:v>
                </c:pt>
                <c:pt idx="6">
                  <c:v>7.0000000000000007E-2</c:v>
                </c:pt>
              </c:numCache>
            </c:numRef>
          </c:val>
          <c:extLst xmlns:c16r2="http://schemas.microsoft.com/office/drawing/2015/06/chart">
            <c:ext xmlns:c16="http://schemas.microsoft.com/office/drawing/2014/chart" uri="{C3380CC4-5D6E-409C-BE32-E72D297353CC}">
              <c16:uniqueId val="{00000002-1C7F-4659-BA16-C728F2420717}"/>
            </c:ext>
          </c:extLst>
        </c:ser>
        <c:ser>
          <c:idx val="1"/>
          <c:order val="1"/>
          <c:tx>
            <c:strRef>
              <c:f>Sheet1!$D$1</c:f>
              <c:strCache>
                <c:ptCount val="1"/>
                <c:pt idx="0">
                  <c:v>No</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0.91</c:v>
                </c:pt>
                <c:pt idx="1">
                  <c:v>0.94</c:v>
                </c:pt>
                <c:pt idx="2">
                  <c:v>0.9</c:v>
                </c:pt>
                <c:pt idx="3">
                  <c:v>0.94</c:v>
                </c:pt>
                <c:pt idx="4">
                  <c:v>0.93</c:v>
                </c:pt>
                <c:pt idx="5">
                  <c:v>0.92</c:v>
                </c:pt>
                <c:pt idx="6">
                  <c:v>0.93</c:v>
                </c:pt>
              </c:numCache>
            </c:numRef>
          </c:val>
          <c:extLst xmlns:c16r2="http://schemas.microsoft.com/office/drawing/2015/06/chart">
            <c:ext xmlns:c16="http://schemas.microsoft.com/office/drawing/2014/chart" uri="{C3380CC4-5D6E-409C-BE32-E72D297353CC}">
              <c16:uniqueId val="{00000005-1C7F-4659-BA16-C728F2420717}"/>
            </c:ext>
          </c:extLst>
        </c:ser>
        <c:dLbls>
          <c:showLegendKey val="0"/>
          <c:showVal val="0"/>
          <c:showCatName val="0"/>
          <c:showSerName val="0"/>
          <c:showPercent val="0"/>
          <c:showBubbleSize val="0"/>
        </c:dLbls>
        <c:gapWidth val="100"/>
        <c:overlap val="100"/>
        <c:axId val="94618752"/>
        <c:axId val="94620288"/>
      </c:barChart>
      <c:catAx>
        <c:axId val="9461875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4620288"/>
        <c:crosses val="autoZero"/>
        <c:auto val="0"/>
        <c:lblAlgn val="ctr"/>
        <c:lblOffset val="100"/>
        <c:noMultiLvlLbl val="0"/>
      </c:catAx>
      <c:valAx>
        <c:axId val="94620288"/>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4618752"/>
        <c:crosses val="autoZero"/>
        <c:crossBetween val="between"/>
      </c:valAx>
      <c:spPr>
        <a:noFill/>
        <a:ln w="3984">
          <a:noFill/>
          <a:prstDash val="solid"/>
        </a:ln>
      </c:spPr>
    </c:plotArea>
    <c:legend>
      <c:legendPos val="r"/>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Yes</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0.08</c:v>
                </c:pt>
                <c:pt idx="1">
                  <c:v>7.0000000000000007E-2</c:v>
                </c:pt>
                <c:pt idx="2">
                  <c:v>0.12</c:v>
                </c:pt>
                <c:pt idx="3">
                  <c:v>0.06</c:v>
                </c:pt>
                <c:pt idx="4">
                  <c:v>0.1</c:v>
                </c:pt>
                <c:pt idx="5">
                  <c:v>0.08</c:v>
                </c:pt>
                <c:pt idx="6">
                  <c:v>0.06</c:v>
                </c:pt>
              </c:numCache>
            </c:numRef>
          </c:val>
          <c:extLst xmlns:c16r2="http://schemas.microsoft.com/office/drawing/2015/06/chart">
            <c:ext xmlns:c16="http://schemas.microsoft.com/office/drawing/2014/chart" uri="{C3380CC4-5D6E-409C-BE32-E72D297353CC}">
              <c16:uniqueId val="{00000002-BE36-4493-9756-D237765F132C}"/>
            </c:ext>
          </c:extLst>
        </c:ser>
        <c:ser>
          <c:idx val="1"/>
          <c:order val="1"/>
          <c:tx>
            <c:strRef>
              <c:f>Sheet1!$D$1</c:f>
              <c:strCache>
                <c:ptCount val="1"/>
                <c:pt idx="0">
                  <c:v>No</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0.92</c:v>
                </c:pt>
                <c:pt idx="1">
                  <c:v>0.93</c:v>
                </c:pt>
                <c:pt idx="2">
                  <c:v>0.88</c:v>
                </c:pt>
                <c:pt idx="3">
                  <c:v>0.94</c:v>
                </c:pt>
                <c:pt idx="4">
                  <c:v>0.9</c:v>
                </c:pt>
                <c:pt idx="5">
                  <c:v>0.92</c:v>
                </c:pt>
                <c:pt idx="6">
                  <c:v>0.94</c:v>
                </c:pt>
              </c:numCache>
            </c:numRef>
          </c:val>
          <c:extLst xmlns:c16r2="http://schemas.microsoft.com/office/drawing/2015/06/chart">
            <c:ext xmlns:c16="http://schemas.microsoft.com/office/drawing/2014/chart" uri="{C3380CC4-5D6E-409C-BE32-E72D297353CC}">
              <c16:uniqueId val="{00000005-BE36-4493-9756-D237765F132C}"/>
            </c:ext>
          </c:extLst>
        </c:ser>
        <c:dLbls>
          <c:showLegendKey val="0"/>
          <c:showVal val="0"/>
          <c:showCatName val="0"/>
          <c:showSerName val="0"/>
          <c:showPercent val="0"/>
          <c:showBubbleSize val="0"/>
        </c:dLbls>
        <c:gapWidth val="100"/>
        <c:overlap val="100"/>
        <c:axId val="94410240"/>
        <c:axId val="94411776"/>
      </c:barChart>
      <c:catAx>
        <c:axId val="94410240"/>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4411776"/>
        <c:crosses val="autoZero"/>
        <c:auto val="0"/>
        <c:lblAlgn val="ctr"/>
        <c:lblOffset val="100"/>
        <c:noMultiLvlLbl val="0"/>
      </c:catAx>
      <c:valAx>
        <c:axId val="94411776"/>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4410240"/>
        <c:crosses val="autoZero"/>
        <c:crossBetween val="between"/>
      </c:valAx>
      <c:spPr>
        <a:noFill/>
        <a:ln w="3984">
          <a:noFill/>
          <a:prstDash val="solid"/>
        </a:ln>
      </c:spPr>
    </c:plotArea>
    <c:legend>
      <c:legendPos val="r"/>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1694733317112"/>
          <c:y val="0.20106104906706174"/>
          <c:w val="0.68339492688783532"/>
          <c:h val="0.72312929761395894"/>
        </c:manualLayout>
      </c:layout>
      <c:barChart>
        <c:barDir val="col"/>
        <c:grouping val="percentStacked"/>
        <c:varyColors val="0"/>
        <c:ser>
          <c:idx val="0"/>
          <c:order val="0"/>
          <c:tx>
            <c:strRef>
              <c:f>Sheet1!$C$1</c:f>
              <c:strCache>
                <c:ptCount val="1"/>
                <c:pt idx="0">
                  <c:v>Yes</c:v>
                </c:pt>
              </c:strCache>
            </c:strRef>
          </c:tx>
          <c:spPr>
            <a:solidFill>
              <a:srgbClr val="FF000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Boston Borough</c:v>
                </c:pt>
                <c:pt idx="1">
                  <c:v>Lincoln City</c:v>
                </c:pt>
              </c:strCache>
            </c:strRef>
          </c:cat>
          <c:val>
            <c:numRef>
              <c:f>'Sheet1'!$C$2:$C$3</c:f>
              <c:numCache>
                <c:formatCode>0%</c:formatCode>
                <c:ptCount val="2"/>
                <c:pt idx="0">
                  <c:v>0.08</c:v>
                </c:pt>
                <c:pt idx="1">
                  <c:v>0.12</c:v>
                </c:pt>
              </c:numCache>
            </c:numRef>
          </c:val>
          <c:extLst xmlns:c16r2="http://schemas.microsoft.com/office/drawing/2015/06/chart">
            <c:ext xmlns:c16="http://schemas.microsoft.com/office/drawing/2014/chart" uri="{C3380CC4-5D6E-409C-BE32-E72D297353CC}">
              <c16:uniqueId val="{00000000-B96F-4F58-ACBF-91E647351CAE}"/>
            </c:ext>
          </c:extLst>
        </c:ser>
        <c:ser>
          <c:idx val="1"/>
          <c:order val="1"/>
          <c:tx>
            <c:strRef>
              <c:f>Sheet1!$D$1</c:f>
              <c:strCache>
                <c:ptCount val="1"/>
                <c:pt idx="0">
                  <c:v>No</c:v>
                </c:pt>
              </c:strCache>
            </c:strRef>
          </c:tx>
          <c:spPr>
            <a:solidFill>
              <a:srgbClr val="00B05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Boston Borough</c:v>
                </c:pt>
                <c:pt idx="1">
                  <c:v>Lincoln City</c:v>
                </c:pt>
              </c:strCache>
            </c:strRef>
          </c:cat>
          <c:val>
            <c:numRef>
              <c:f>'Sheet1'!$D$2:$D$3</c:f>
              <c:numCache>
                <c:formatCode>0%</c:formatCode>
                <c:ptCount val="2"/>
                <c:pt idx="0">
                  <c:v>0.92</c:v>
                </c:pt>
                <c:pt idx="1">
                  <c:v>0.88</c:v>
                </c:pt>
              </c:numCache>
            </c:numRef>
          </c:val>
          <c:extLst xmlns:c16r2="http://schemas.microsoft.com/office/drawing/2015/06/chart">
            <c:ext xmlns:c16="http://schemas.microsoft.com/office/drawing/2014/chart" uri="{C3380CC4-5D6E-409C-BE32-E72D297353CC}">
              <c16:uniqueId val="{00000001-B96F-4F58-ACBF-91E647351CAE}"/>
            </c:ext>
          </c:extLst>
        </c:ser>
        <c:dLbls>
          <c:showLegendKey val="0"/>
          <c:showVal val="0"/>
          <c:showCatName val="0"/>
          <c:showSerName val="0"/>
          <c:showPercent val="0"/>
          <c:showBubbleSize val="0"/>
        </c:dLbls>
        <c:gapWidth val="100"/>
        <c:overlap val="100"/>
        <c:axId val="94492160"/>
        <c:axId val="94493696"/>
      </c:barChart>
      <c:catAx>
        <c:axId val="94492160"/>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4493696"/>
        <c:crosses val="autoZero"/>
        <c:auto val="0"/>
        <c:lblAlgn val="ctr"/>
        <c:lblOffset val="100"/>
        <c:noMultiLvlLbl val="0"/>
      </c:catAx>
      <c:valAx>
        <c:axId val="94493696"/>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94492160"/>
        <c:crosses val="autoZero"/>
        <c:crossBetween val="between"/>
      </c:valAx>
      <c:spPr>
        <a:noFill/>
        <a:ln w="3984">
          <a:noFill/>
          <a:prstDash val="solid"/>
        </a:ln>
      </c:spPr>
    </c:plotArea>
    <c:legend>
      <c:legendPos val="r"/>
      <c:layout>
        <c:manualLayout>
          <c:xMode val="edge"/>
          <c:yMode val="edge"/>
          <c:x val="0.78511763900018583"/>
          <c:y val="0.44511927705790388"/>
          <c:w val="0.14462097160320936"/>
          <c:h val="0.21848255840286515"/>
        </c:manualLayout>
      </c:layout>
      <c:overlay val="0"/>
    </c:legend>
    <c:plotVisOnly val="1"/>
    <c:dispBlanksAs val="gap"/>
    <c:showDLblsOverMax val="1"/>
  </c:chart>
  <c:spPr>
    <a:noFill/>
    <a:ln>
      <a:solidFill>
        <a:srgbClr val="133884"/>
      </a:solidFill>
      <a:round/>
    </a:ln>
    <a:effectLst>
      <a:outerShdw blurRad="50800" dist="38100" dir="2700000" algn="tl" rotWithShape="0">
        <a:prstClr val="black">
          <a:alpha val="40000"/>
        </a:prstClr>
      </a:outerShdw>
    </a:effectLst>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3355080080769"/>
          <c:y val="0.20106099322297522"/>
          <c:w val="0.52630150344444138"/>
          <c:h val="0.72312937451394288"/>
        </c:manualLayout>
      </c:layout>
      <c:barChart>
        <c:barDir val="col"/>
        <c:grouping val="percentStacked"/>
        <c:varyColors val="0"/>
        <c:ser>
          <c:idx val="0"/>
          <c:order val="0"/>
          <c:tx>
            <c:strRef>
              <c:f>Sheet1!$C$1</c:f>
              <c:strCache>
                <c:ptCount val="1"/>
                <c:pt idx="0">
                  <c:v>A very big problem</c:v>
                </c:pt>
              </c:strCache>
            </c:strRef>
          </c:tx>
          <c:spPr>
            <a:solidFill>
              <a:srgbClr val="FF000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Boston Borough</c:v>
                </c:pt>
                <c:pt idx="1">
                  <c:v>Lincoln City</c:v>
                </c:pt>
              </c:strCache>
            </c:strRef>
          </c:cat>
          <c:val>
            <c:numRef>
              <c:f>'Sheet1'!$C$2:$C$3</c:f>
              <c:numCache>
                <c:formatCode>0%</c:formatCode>
                <c:ptCount val="2"/>
                <c:pt idx="0">
                  <c:v>0.26</c:v>
                </c:pt>
                <c:pt idx="1">
                  <c:v>0.06</c:v>
                </c:pt>
              </c:numCache>
            </c:numRef>
          </c:val>
          <c:extLst xmlns:c16r2="http://schemas.microsoft.com/office/drawing/2015/06/chart">
            <c:ext xmlns:c16="http://schemas.microsoft.com/office/drawing/2014/chart" uri="{C3380CC4-5D6E-409C-BE32-E72D297353CC}">
              <c16:uniqueId val="{00000000-3099-46F0-BA0A-A5909DAC26A3}"/>
            </c:ext>
          </c:extLst>
        </c:ser>
        <c:ser>
          <c:idx val="1"/>
          <c:order val="1"/>
          <c:tx>
            <c:strRef>
              <c:f>Sheet1!$D$1</c:f>
              <c:strCache>
                <c:ptCount val="1"/>
                <c:pt idx="0">
                  <c:v>A fairly big problem</c:v>
                </c:pt>
              </c:strCache>
            </c:strRef>
          </c:tx>
          <c:spPr>
            <a:solidFill>
              <a:srgbClr val="FF3F3F"/>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Boston Borough</c:v>
                </c:pt>
                <c:pt idx="1">
                  <c:v>Lincoln City</c:v>
                </c:pt>
              </c:strCache>
            </c:strRef>
          </c:cat>
          <c:val>
            <c:numRef>
              <c:f>'Sheet1'!$D$2:$D$3</c:f>
              <c:numCache>
                <c:formatCode>0%</c:formatCode>
                <c:ptCount val="2"/>
                <c:pt idx="0">
                  <c:v>0.35</c:v>
                </c:pt>
                <c:pt idx="1">
                  <c:v>0.23</c:v>
                </c:pt>
              </c:numCache>
            </c:numRef>
          </c:val>
          <c:extLst xmlns:c16r2="http://schemas.microsoft.com/office/drawing/2015/06/chart">
            <c:ext xmlns:c16="http://schemas.microsoft.com/office/drawing/2014/chart" uri="{C3380CC4-5D6E-409C-BE32-E72D297353CC}">
              <c16:uniqueId val="{00000001-3099-46F0-BA0A-A5909DAC26A3}"/>
            </c:ext>
          </c:extLst>
        </c:ser>
        <c:ser>
          <c:idx val="2"/>
          <c:order val="2"/>
          <c:tx>
            <c:strRef>
              <c:f>Sheet1!$E$1</c:f>
              <c:strCache>
                <c:ptCount val="1"/>
                <c:pt idx="0">
                  <c:v>Not a very big problem</c:v>
                </c:pt>
              </c:strCache>
            </c:strRef>
          </c:tx>
          <c:spPr>
            <a:solidFill>
              <a:srgbClr val="00B050"/>
            </a:solidFill>
            <a:scene3d>
              <a:camera prst="orthographicFront"/>
              <a:lightRig rig="threePt" dir="t"/>
            </a:scene3d>
            <a:sp3d>
              <a:bevelT/>
            </a:sp3d>
          </c:spPr>
          <c:invertIfNegative val="0"/>
          <c:dPt>
            <c:idx val="0"/>
            <c:invertIfNegative val="0"/>
            <c:bubble3D val="0"/>
            <c:spPr>
              <a:solidFill>
                <a:srgbClr val="5BFFA5"/>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13DE-4FB9-9566-E07764A48D71}"/>
              </c:ext>
            </c:extLst>
          </c:dPt>
          <c:dPt>
            <c:idx val="1"/>
            <c:invertIfNegative val="0"/>
            <c:bubble3D val="0"/>
            <c:spPr>
              <a:solidFill>
                <a:srgbClr val="5BFFA5"/>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13DE-4FB9-9566-E07764A48D71}"/>
              </c:ext>
            </c:extLst>
          </c:dPt>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Boston Borough</c:v>
                </c:pt>
                <c:pt idx="1">
                  <c:v>Lincoln City</c:v>
                </c:pt>
              </c:strCache>
            </c:strRef>
          </c:cat>
          <c:val>
            <c:numRef>
              <c:f>'Sheet1'!$E$2:$E$3</c:f>
              <c:numCache>
                <c:formatCode>0%</c:formatCode>
                <c:ptCount val="2"/>
                <c:pt idx="0">
                  <c:v>0.25</c:v>
                </c:pt>
                <c:pt idx="1">
                  <c:v>0.51</c:v>
                </c:pt>
              </c:numCache>
            </c:numRef>
          </c:val>
          <c:extLst xmlns:c16r2="http://schemas.microsoft.com/office/drawing/2015/06/chart">
            <c:ext xmlns:c16="http://schemas.microsoft.com/office/drawing/2014/chart" uri="{C3380CC4-5D6E-409C-BE32-E72D297353CC}">
              <c16:uniqueId val="{00000002-3099-46F0-BA0A-A5909DAC26A3}"/>
            </c:ext>
          </c:extLst>
        </c:ser>
        <c:ser>
          <c:idx val="3"/>
          <c:order val="3"/>
          <c:tx>
            <c:strRef>
              <c:f>Sheet1!$F$1</c:f>
              <c:strCache>
                <c:ptCount val="1"/>
                <c:pt idx="0">
                  <c:v>No problem at all</c:v>
                </c:pt>
              </c:strCache>
            </c:strRef>
          </c:tx>
          <c:spPr>
            <a:solidFill>
              <a:srgbClr val="00B05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Boston Borough</c:v>
                </c:pt>
                <c:pt idx="1">
                  <c:v>Lincoln City</c:v>
                </c:pt>
              </c:strCache>
            </c:strRef>
          </c:cat>
          <c:val>
            <c:numRef>
              <c:f>'Sheet1'!$F$2:$F$3</c:f>
              <c:numCache>
                <c:formatCode>0%</c:formatCode>
                <c:ptCount val="2"/>
                <c:pt idx="0">
                  <c:v>0.14000000000000001</c:v>
                </c:pt>
                <c:pt idx="1">
                  <c:v>0.2</c:v>
                </c:pt>
              </c:numCache>
            </c:numRef>
          </c:val>
          <c:extLst xmlns:c16r2="http://schemas.microsoft.com/office/drawing/2015/06/chart">
            <c:ext xmlns:c16="http://schemas.microsoft.com/office/drawing/2014/chart" uri="{C3380CC4-5D6E-409C-BE32-E72D297353CC}">
              <c16:uniqueId val="{00000003-3099-46F0-BA0A-A5909DAC26A3}"/>
            </c:ext>
          </c:extLst>
        </c:ser>
        <c:dLbls>
          <c:showLegendKey val="0"/>
          <c:showVal val="0"/>
          <c:showCatName val="0"/>
          <c:showSerName val="0"/>
          <c:showPercent val="0"/>
          <c:showBubbleSize val="0"/>
        </c:dLbls>
        <c:gapWidth val="100"/>
        <c:overlap val="100"/>
        <c:axId val="95307648"/>
        <c:axId val="95309184"/>
      </c:barChart>
      <c:catAx>
        <c:axId val="9530764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5309184"/>
        <c:crosses val="autoZero"/>
        <c:auto val="0"/>
        <c:lblAlgn val="ctr"/>
        <c:lblOffset val="100"/>
        <c:noMultiLvlLbl val="0"/>
      </c:catAx>
      <c:valAx>
        <c:axId val="9530918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95307648"/>
        <c:crosses val="autoZero"/>
        <c:crossBetween val="between"/>
      </c:valAx>
      <c:spPr>
        <a:noFill/>
        <a:ln w="3984">
          <a:noFill/>
          <a:prstDash val="solid"/>
        </a:ln>
      </c:spPr>
    </c:plotArea>
    <c:legend>
      <c:legendPos val="r"/>
      <c:layout>
        <c:manualLayout>
          <c:xMode val="edge"/>
          <c:yMode val="edge"/>
          <c:x val="0.63604776229672688"/>
          <c:y val="0.3902386929893048"/>
          <c:w val="0.34252465446381075"/>
          <c:h val="0.33174246951849329"/>
        </c:manualLayout>
      </c:layout>
      <c:overlay val="0"/>
    </c:legend>
    <c:plotVisOnly val="1"/>
    <c:dispBlanksAs val="gap"/>
    <c:showDLblsOverMax val="1"/>
  </c:chart>
  <c:spPr>
    <a:noFill/>
    <a:ln>
      <a:solidFill>
        <a:srgbClr val="133884"/>
      </a:solidFill>
      <a:round/>
    </a:ln>
    <a:effectLst>
      <a:outerShdw blurRad="50800" dist="38100" dir="2700000" algn="tl" rotWithShape="0">
        <a:prstClr val="black">
          <a:alpha val="40000"/>
        </a:prstClr>
      </a:outerShdw>
    </a:effectLst>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Yes</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0.14000000000000001</c:v>
                </c:pt>
                <c:pt idx="1">
                  <c:v>0.17</c:v>
                </c:pt>
                <c:pt idx="2">
                  <c:v>0.13</c:v>
                </c:pt>
                <c:pt idx="3">
                  <c:v>0.13</c:v>
                </c:pt>
                <c:pt idx="4">
                  <c:v>0.17</c:v>
                </c:pt>
                <c:pt idx="5">
                  <c:v>0.19</c:v>
                </c:pt>
                <c:pt idx="6">
                  <c:v>0.15</c:v>
                </c:pt>
              </c:numCache>
            </c:numRef>
          </c:val>
          <c:extLst xmlns:c16r2="http://schemas.microsoft.com/office/drawing/2015/06/chart">
            <c:ext xmlns:c16="http://schemas.microsoft.com/office/drawing/2014/chart" uri="{C3380CC4-5D6E-409C-BE32-E72D297353CC}">
              <c16:uniqueId val="{00000002-2435-4BD1-B3AE-60B6DEC4C716}"/>
            </c:ext>
          </c:extLst>
        </c:ser>
        <c:ser>
          <c:idx val="1"/>
          <c:order val="1"/>
          <c:tx>
            <c:strRef>
              <c:f>Sheet1!$D$1</c:f>
              <c:strCache>
                <c:ptCount val="1"/>
                <c:pt idx="0">
                  <c:v>No</c:v>
                </c:pt>
              </c:strCache>
            </c:strRef>
          </c:tx>
          <c:spPr>
            <a:solidFill>
              <a:srgbClr val="05BC58"/>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0.86</c:v>
                </c:pt>
                <c:pt idx="1">
                  <c:v>0.83</c:v>
                </c:pt>
                <c:pt idx="2">
                  <c:v>0.87</c:v>
                </c:pt>
                <c:pt idx="3">
                  <c:v>0.87</c:v>
                </c:pt>
                <c:pt idx="4">
                  <c:v>0.83</c:v>
                </c:pt>
                <c:pt idx="5">
                  <c:v>0.81</c:v>
                </c:pt>
                <c:pt idx="6">
                  <c:v>0.85</c:v>
                </c:pt>
              </c:numCache>
            </c:numRef>
          </c:val>
          <c:extLst xmlns:c16r2="http://schemas.microsoft.com/office/drawing/2015/06/chart">
            <c:ext xmlns:c16="http://schemas.microsoft.com/office/drawing/2014/chart" uri="{C3380CC4-5D6E-409C-BE32-E72D297353CC}">
              <c16:uniqueId val="{00000005-2435-4BD1-B3AE-60B6DEC4C716}"/>
            </c:ext>
          </c:extLst>
        </c:ser>
        <c:dLbls>
          <c:showLegendKey val="0"/>
          <c:showVal val="0"/>
          <c:showCatName val="0"/>
          <c:showSerName val="0"/>
          <c:showPercent val="0"/>
          <c:showBubbleSize val="0"/>
        </c:dLbls>
        <c:gapWidth val="100"/>
        <c:overlap val="100"/>
        <c:axId val="107106304"/>
        <c:axId val="107107840"/>
      </c:barChart>
      <c:catAx>
        <c:axId val="107106304"/>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07107840"/>
        <c:crosses val="autoZero"/>
        <c:auto val="0"/>
        <c:lblAlgn val="ctr"/>
        <c:lblOffset val="100"/>
        <c:noMultiLvlLbl val="0"/>
      </c:catAx>
      <c:valAx>
        <c:axId val="107107840"/>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07106304"/>
        <c:crosses val="autoZero"/>
        <c:crossBetween val="between"/>
      </c:valAx>
      <c:spPr>
        <a:noFill/>
        <a:ln w="3984">
          <a:noFill/>
          <a:prstDash val="solid"/>
        </a:ln>
      </c:spPr>
    </c:plotArea>
    <c:legend>
      <c:legendPos val="r"/>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88158174438217E-2"/>
          <c:y val="0.13757021684783249"/>
          <c:w val="0.80127922753740943"/>
          <c:h val="0.67397726248446188"/>
        </c:manualLayout>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or from,  motor vehicles - Across the UK as a whole</c:v>
                </c:pt>
                <c:pt idx="1">
                  <c:v>Theft of, or from,  motor vehicles - In the county of Lincolnshire</c:v>
                </c:pt>
                <c:pt idx="2">
                  <c:v>Theft of, or from,  motor vehicles - In your local area</c:v>
                </c:pt>
              </c:strCache>
            </c:strRef>
          </c:cat>
          <c:val>
            <c:numRef>
              <c:f>'Sheet1'!$C$2:$C$4</c:f>
              <c:numCache>
                <c:formatCode>0%</c:formatCode>
                <c:ptCount val="3"/>
                <c:pt idx="0">
                  <c:v>0.02</c:v>
                </c:pt>
                <c:pt idx="1">
                  <c:v>0.02</c:v>
                </c:pt>
                <c:pt idx="2">
                  <c:v>0.04</c:v>
                </c:pt>
              </c:numCache>
            </c:numRef>
          </c:val>
          <c:extLst xmlns:c16r2="http://schemas.microsoft.com/office/drawing/2015/06/chart">
            <c:ext xmlns:c16="http://schemas.microsoft.com/office/drawing/2014/chart" uri="{C3380CC4-5D6E-409C-BE32-E72D297353CC}">
              <c16:uniqueId val="{00000002-60D4-438F-BD51-8B62F1424CC2}"/>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or from,  motor vehicles - Across the UK as a whole</c:v>
                </c:pt>
                <c:pt idx="1">
                  <c:v>Theft of, or from,  motor vehicles - In the county of Lincolnshire</c:v>
                </c:pt>
                <c:pt idx="2">
                  <c:v>Theft of, or from,  motor vehicles - In your local area</c:v>
                </c:pt>
              </c:strCache>
            </c:strRef>
          </c:cat>
          <c:val>
            <c:numRef>
              <c:f>'Sheet1'!$D$2:$D$4</c:f>
              <c:numCache>
                <c:formatCode>0%</c:formatCode>
                <c:ptCount val="3"/>
                <c:pt idx="0">
                  <c:v>0.2</c:v>
                </c:pt>
                <c:pt idx="1">
                  <c:v>0.24</c:v>
                </c:pt>
                <c:pt idx="2">
                  <c:v>0.23</c:v>
                </c:pt>
              </c:numCache>
            </c:numRef>
          </c:val>
          <c:extLst xmlns:c16r2="http://schemas.microsoft.com/office/drawing/2015/06/chart">
            <c:ext xmlns:c16="http://schemas.microsoft.com/office/drawing/2014/chart" uri="{C3380CC4-5D6E-409C-BE32-E72D297353CC}">
              <c16:uniqueId val="{00000005-60D4-438F-BD51-8B62F1424CC2}"/>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or from,  motor vehicles - Across the UK as a whole</c:v>
                </c:pt>
                <c:pt idx="1">
                  <c:v>Theft of, or from,  motor vehicles - In the county of Lincolnshire</c:v>
                </c:pt>
                <c:pt idx="2">
                  <c:v>Theft of, or from,  motor vehicles - In your local area</c:v>
                </c:pt>
              </c:strCache>
            </c:strRef>
          </c:cat>
          <c:val>
            <c:numRef>
              <c:f>'Sheet1'!$E$2:$E$4</c:f>
              <c:numCache>
                <c:formatCode>0%</c:formatCode>
                <c:ptCount val="3"/>
                <c:pt idx="0">
                  <c:v>0.36</c:v>
                </c:pt>
                <c:pt idx="1">
                  <c:v>0.34</c:v>
                </c:pt>
                <c:pt idx="2">
                  <c:v>0.28999999999999998</c:v>
                </c:pt>
              </c:numCache>
            </c:numRef>
          </c:val>
          <c:extLst xmlns:c16r2="http://schemas.microsoft.com/office/drawing/2015/06/chart">
            <c:ext xmlns:c16="http://schemas.microsoft.com/office/drawing/2014/chart" uri="{C3380CC4-5D6E-409C-BE32-E72D297353CC}">
              <c16:uniqueId val="{00000008-60D4-438F-BD51-8B62F1424CC2}"/>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or from,  motor vehicles - Across the UK as a whole</c:v>
                </c:pt>
                <c:pt idx="1">
                  <c:v>Theft of, or from,  motor vehicles - In the county of Lincolnshire</c:v>
                </c:pt>
                <c:pt idx="2">
                  <c:v>Theft of, or from,  motor vehicles - In your local area</c:v>
                </c:pt>
              </c:strCache>
            </c:strRef>
          </c:cat>
          <c:val>
            <c:numRef>
              <c:f>'Sheet1'!$F$2:$F$4</c:f>
              <c:numCache>
                <c:formatCode>0%</c:formatCode>
                <c:ptCount val="3"/>
                <c:pt idx="0">
                  <c:v>0.23</c:v>
                </c:pt>
                <c:pt idx="1">
                  <c:v>0.2</c:v>
                </c:pt>
                <c:pt idx="2">
                  <c:v>0.19</c:v>
                </c:pt>
              </c:numCache>
            </c:numRef>
          </c:val>
          <c:extLst xmlns:c16r2="http://schemas.microsoft.com/office/drawing/2015/06/chart">
            <c:ext xmlns:c16="http://schemas.microsoft.com/office/drawing/2014/chart" uri="{C3380CC4-5D6E-409C-BE32-E72D297353CC}">
              <c16:uniqueId val="{0000000B-60D4-438F-BD51-8B62F1424CC2}"/>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txPr>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or from,  motor vehicles - Across the UK as a whole</c:v>
                </c:pt>
                <c:pt idx="1">
                  <c:v>Theft of, or from,  motor vehicles - In the county of Lincolnshire</c:v>
                </c:pt>
                <c:pt idx="2">
                  <c:v>Theft of, or from,  motor vehicles - In your local area</c:v>
                </c:pt>
              </c:strCache>
            </c:strRef>
          </c:cat>
          <c:val>
            <c:numRef>
              <c:f>'Sheet1'!$G$2:$G$4</c:f>
              <c:numCache>
                <c:formatCode>0%</c:formatCode>
                <c:ptCount val="3"/>
                <c:pt idx="0">
                  <c:v>0.19</c:v>
                </c:pt>
                <c:pt idx="1">
                  <c:v>0.2</c:v>
                </c:pt>
                <c:pt idx="2">
                  <c:v>0.24</c:v>
                </c:pt>
              </c:numCache>
            </c:numRef>
          </c:val>
          <c:extLst xmlns:c16r2="http://schemas.microsoft.com/office/drawing/2015/06/chart">
            <c:ext xmlns:c16="http://schemas.microsoft.com/office/drawing/2014/chart" uri="{C3380CC4-5D6E-409C-BE32-E72D297353CC}">
              <c16:uniqueId val="{0000000E-60D4-438F-BD51-8B62F1424CC2}"/>
            </c:ext>
          </c:extLst>
        </c:ser>
        <c:dLbls>
          <c:showLegendKey val="0"/>
          <c:showVal val="0"/>
          <c:showCatName val="0"/>
          <c:showSerName val="0"/>
          <c:showPercent val="0"/>
          <c:showBubbleSize val="0"/>
        </c:dLbls>
        <c:gapWidth val="100"/>
        <c:overlap val="100"/>
        <c:axId val="107172608"/>
        <c:axId val="107174144"/>
      </c:barChart>
      <c:catAx>
        <c:axId val="10717260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07174144"/>
        <c:crosses val="autoZero"/>
        <c:auto val="0"/>
        <c:lblAlgn val="ctr"/>
        <c:lblOffset val="100"/>
        <c:noMultiLvlLbl val="0"/>
      </c:catAx>
      <c:valAx>
        <c:axId val="10717414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107172608"/>
        <c:crosses val="autoZero"/>
        <c:crossBetween val="between"/>
      </c:valAx>
      <c:spPr>
        <a:noFill/>
        <a:ln w="3984">
          <a:noFill/>
          <a:prstDash val="solid"/>
        </a:ln>
      </c:spPr>
    </c:plotArea>
    <c:legend>
      <c:legendPos val="r"/>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0.02</c:v>
                </c:pt>
                <c:pt idx="1">
                  <c:v>0.04</c:v>
                </c:pt>
                <c:pt idx="2">
                  <c:v>0.05</c:v>
                </c:pt>
                <c:pt idx="3">
                  <c:v>0.05</c:v>
                </c:pt>
                <c:pt idx="4">
                  <c:v>0.04</c:v>
                </c:pt>
                <c:pt idx="5">
                  <c:v>0.04</c:v>
                </c:pt>
                <c:pt idx="6">
                  <c:v>0.04</c:v>
                </c:pt>
              </c:numCache>
            </c:numRef>
          </c:val>
          <c:extLst xmlns:c16r2="http://schemas.microsoft.com/office/drawing/2015/06/chart">
            <c:ext xmlns:c16="http://schemas.microsoft.com/office/drawing/2014/chart" uri="{C3380CC4-5D6E-409C-BE32-E72D297353CC}">
              <c16:uniqueId val="{00000002-7218-45E7-9145-B7CC158C37EA}"/>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0.17</c:v>
                </c:pt>
                <c:pt idx="1">
                  <c:v>0.24</c:v>
                </c:pt>
                <c:pt idx="2">
                  <c:v>0.26</c:v>
                </c:pt>
                <c:pt idx="3">
                  <c:v>0.26</c:v>
                </c:pt>
                <c:pt idx="4">
                  <c:v>0.22</c:v>
                </c:pt>
                <c:pt idx="5">
                  <c:v>0.24</c:v>
                </c:pt>
                <c:pt idx="6">
                  <c:v>0.2</c:v>
                </c:pt>
              </c:numCache>
            </c:numRef>
          </c:val>
          <c:extLst xmlns:c16r2="http://schemas.microsoft.com/office/drawing/2015/06/chart">
            <c:ext xmlns:c16="http://schemas.microsoft.com/office/drawing/2014/chart" uri="{C3380CC4-5D6E-409C-BE32-E72D297353CC}">
              <c16:uniqueId val="{00000005-7218-45E7-9145-B7CC158C37EA}"/>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0.3</c:v>
                </c:pt>
                <c:pt idx="1">
                  <c:v>0.28000000000000003</c:v>
                </c:pt>
                <c:pt idx="2">
                  <c:v>0.3</c:v>
                </c:pt>
                <c:pt idx="3">
                  <c:v>0.28999999999999998</c:v>
                </c:pt>
                <c:pt idx="4">
                  <c:v>0.32</c:v>
                </c:pt>
                <c:pt idx="5">
                  <c:v>0.28000000000000003</c:v>
                </c:pt>
                <c:pt idx="6">
                  <c:v>0.3</c:v>
                </c:pt>
              </c:numCache>
            </c:numRef>
          </c:val>
          <c:extLst xmlns:c16r2="http://schemas.microsoft.com/office/drawing/2015/06/chart">
            <c:ext xmlns:c16="http://schemas.microsoft.com/office/drawing/2014/chart" uri="{C3380CC4-5D6E-409C-BE32-E72D297353CC}">
              <c16:uniqueId val="{00000008-7218-45E7-9145-B7CC158C37EA}"/>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0.25</c:v>
                </c:pt>
                <c:pt idx="1">
                  <c:v>0.19</c:v>
                </c:pt>
                <c:pt idx="2">
                  <c:v>0.2</c:v>
                </c:pt>
                <c:pt idx="3">
                  <c:v>0.17</c:v>
                </c:pt>
                <c:pt idx="4">
                  <c:v>0.25</c:v>
                </c:pt>
                <c:pt idx="5">
                  <c:v>0.2</c:v>
                </c:pt>
                <c:pt idx="6">
                  <c:v>0.16</c:v>
                </c:pt>
              </c:numCache>
            </c:numRef>
          </c:val>
          <c:extLst xmlns:c16r2="http://schemas.microsoft.com/office/drawing/2015/06/chart">
            <c:ext xmlns:c16="http://schemas.microsoft.com/office/drawing/2014/chart" uri="{C3380CC4-5D6E-409C-BE32-E72D297353CC}">
              <c16:uniqueId val="{0000000B-7218-45E7-9145-B7CC158C37EA}"/>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0.26</c:v>
                </c:pt>
                <c:pt idx="1">
                  <c:v>0.26</c:v>
                </c:pt>
                <c:pt idx="2">
                  <c:v>0.19</c:v>
                </c:pt>
                <c:pt idx="3">
                  <c:v>0.23</c:v>
                </c:pt>
                <c:pt idx="4">
                  <c:v>0.18</c:v>
                </c:pt>
                <c:pt idx="5">
                  <c:v>0.25</c:v>
                </c:pt>
                <c:pt idx="6">
                  <c:v>0.28999999999999998</c:v>
                </c:pt>
              </c:numCache>
            </c:numRef>
          </c:val>
          <c:extLst xmlns:c16r2="http://schemas.microsoft.com/office/drawing/2015/06/chart">
            <c:ext xmlns:c16="http://schemas.microsoft.com/office/drawing/2014/chart" uri="{C3380CC4-5D6E-409C-BE32-E72D297353CC}">
              <c16:uniqueId val="{0000000E-7218-45E7-9145-B7CC158C37EA}"/>
            </c:ext>
          </c:extLst>
        </c:ser>
        <c:dLbls>
          <c:showLegendKey val="0"/>
          <c:showVal val="0"/>
          <c:showCatName val="0"/>
          <c:showSerName val="0"/>
          <c:showPercent val="0"/>
          <c:showBubbleSize val="0"/>
        </c:dLbls>
        <c:gapWidth val="100"/>
        <c:overlap val="100"/>
        <c:axId val="107247488"/>
        <c:axId val="107249024"/>
      </c:barChart>
      <c:catAx>
        <c:axId val="10724748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7249024"/>
        <c:crosses val="autoZero"/>
        <c:auto val="0"/>
        <c:lblAlgn val="ctr"/>
        <c:lblOffset val="100"/>
        <c:noMultiLvlLbl val="0"/>
      </c:catAx>
      <c:valAx>
        <c:axId val="10724902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107247488"/>
        <c:crosses val="autoZero"/>
        <c:crossBetween val="between"/>
      </c:valAx>
      <c:spPr>
        <a:noFill/>
        <a:ln w="3984">
          <a:noFill/>
          <a:prstDash val="solid"/>
        </a:ln>
      </c:spPr>
    </c:plotArea>
    <c:legend>
      <c:legendPos val="r"/>
      <c:layout>
        <c:manualLayout>
          <c:xMode val="edge"/>
          <c:yMode val="edge"/>
          <c:x val="0.79081779674727759"/>
          <c:y val="0.2919952638654858"/>
          <c:w val="0.19860004424509003"/>
          <c:h val="0.49072372817015403"/>
        </c:manualLayout>
      </c:layout>
      <c:overlay val="0"/>
      <c:txPr>
        <a:bodyPr/>
        <a:lstStyle/>
        <a:p>
          <a:pPr>
            <a:defRPr sz="1000"/>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59715709108837E-2"/>
          <c:y val="4.4113165901185879E-2"/>
          <c:w val="0.92262677954960537"/>
          <c:h val="0.86969880212387374"/>
        </c:manualLayout>
      </c:layout>
      <c:barChart>
        <c:barDir val="col"/>
        <c:grouping val="clustered"/>
        <c:varyColors val="0"/>
        <c:ser>
          <c:idx val="0"/>
          <c:order val="0"/>
          <c:tx>
            <c:strRef>
              <c:f>Sheet1!$C$1</c:f>
              <c:strCache>
                <c:ptCount val="1"/>
                <c:pt idx="0">
                  <c:v>Column %</c:v>
                </c:pt>
              </c:strCache>
            </c:strRef>
          </c:tx>
          <c:spPr>
            <a:solidFill>
              <a:srgbClr val="002D86"/>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408A-42B3-916B-FF6AB636979C}"/>
              </c:ext>
            </c:extLst>
          </c:dPt>
          <c:dPt>
            <c:idx val="1"/>
            <c:invertIfNegative val="1"/>
            <c:bubble3D val="0"/>
            <c:extLst xmlns:c16r2="http://schemas.microsoft.com/office/drawing/2015/06/chart">
              <c:ext xmlns:c16="http://schemas.microsoft.com/office/drawing/2014/chart" uri="{C3380CC4-5D6E-409C-BE32-E72D297353CC}">
                <c16:uniqueId val="{00000001-408A-42B3-916B-FF6AB636979C}"/>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'Sheet1'!$C$2:$C$11</c:f>
              <c:numCache>
                <c:formatCode>0%</c:formatCode>
                <c:ptCount val="10"/>
                <c:pt idx="0">
                  <c:v>0.11</c:v>
                </c:pt>
                <c:pt idx="1">
                  <c:v>0.19</c:v>
                </c:pt>
                <c:pt idx="2">
                  <c:v>0.18</c:v>
                </c:pt>
                <c:pt idx="3">
                  <c:v>0.1</c:v>
                </c:pt>
                <c:pt idx="4">
                  <c:v>0.13</c:v>
                </c:pt>
                <c:pt idx="5">
                  <c:v>0.09</c:v>
                </c:pt>
                <c:pt idx="6">
                  <c:v>0.08</c:v>
                </c:pt>
                <c:pt idx="7">
                  <c:v>0.08</c:v>
                </c:pt>
                <c:pt idx="8">
                  <c:v>0.02</c:v>
                </c:pt>
                <c:pt idx="9">
                  <c:v>0.02</c:v>
                </c:pt>
              </c:numCache>
            </c:numRef>
          </c:val>
          <c:extLst xmlns:c16r2="http://schemas.microsoft.com/office/drawing/2015/06/chart">
            <c:ext xmlns:c16="http://schemas.microsoft.com/office/drawing/2014/chart" uri="{C3380CC4-5D6E-409C-BE32-E72D297353CC}">
              <c16:uniqueId val="{00000002-408A-42B3-916B-FF6AB636979C}"/>
            </c:ext>
          </c:extLst>
        </c:ser>
        <c:dLbls>
          <c:showLegendKey val="0"/>
          <c:showVal val="0"/>
          <c:showCatName val="0"/>
          <c:showSerName val="0"/>
          <c:showPercent val="0"/>
          <c:showBubbleSize val="0"/>
        </c:dLbls>
        <c:gapWidth val="100"/>
        <c:axId val="77254656"/>
        <c:axId val="77256192"/>
      </c:barChart>
      <c:catAx>
        <c:axId val="77254656"/>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77256192"/>
        <c:crosses val="autoZero"/>
        <c:auto val="0"/>
        <c:lblAlgn val="ctr"/>
        <c:lblOffset val="100"/>
        <c:noMultiLvlLbl val="0"/>
      </c:catAx>
      <c:valAx>
        <c:axId val="77256192"/>
        <c:scaling>
          <c:orientation val="minMax"/>
          <c:min val="0"/>
        </c:scaling>
        <c:delete val="0"/>
        <c:axPos val="l"/>
        <c:numFmt formatCode="0%" sourceLinked="1"/>
        <c:majorTickMark val="out"/>
        <c:minorTickMark val="none"/>
        <c:tickLblPos val="nextTo"/>
        <c:spPr>
          <a:ln>
            <a:solidFill>
              <a:schemeClr val="tx1"/>
            </a:solidFill>
          </a:ln>
        </c:spPr>
        <c:txPr>
          <a:bodyPr rot="0" vert="horz"/>
          <a:lstStyle/>
          <a:p>
            <a:pPr>
              <a:defRPr sz="800"/>
            </a:pPr>
            <a:endParaRPr lang="en-US"/>
          </a:p>
        </c:txPr>
        <c:crossAx val="7725465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20739823083542E-2"/>
          <c:y val="7.3232024552894973E-2"/>
          <c:w val="0.7944970604640722"/>
          <c:h val="0.69185527964908777"/>
        </c:manualLayout>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dLbl>
              <c:idx val="0"/>
              <c:layout>
                <c:manualLayout>
                  <c:x val="1.8228748401216762E-3"/>
                  <c:y val="-3.932329257953990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770609430119088E-2"/>
                      <c:h val="4.9763781575520222E-2"/>
                    </c:manualLayout>
                  </c15:layout>
                </c:ext>
                <c:ext xmlns:c16="http://schemas.microsoft.com/office/drawing/2014/chart" uri="{C3380CC4-5D6E-409C-BE32-E72D297353CC}">
                  <c16:uniqueId val="{00000000-1BFC-4747-9228-08BE02A712B2}"/>
                </c:ext>
              </c:extLst>
            </c:dLbl>
            <c:dLbl>
              <c:idx val="1"/>
              <c:layout>
                <c:manualLayout>
                  <c:x val="-3.6457496802433523E-3"/>
                  <c:y val="-7.864658515908118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BFC-4747-9228-08BE02A712B2}"/>
                </c:ext>
              </c:extLst>
            </c:dLbl>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from property (e.g. burglary) - Across the UK as a whole</c:v>
                </c:pt>
                <c:pt idx="1">
                  <c:v>Theft from property (e.g. burglary) - In the county of Lincolnshire</c:v>
                </c:pt>
                <c:pt idx="2">
                  <c:v>Theft from property (e.g. burglary) - In your local area</c:v>
                </c:pt>
              </c:strCache>
            </c:strRef>
          </c:cat>
          <c:val>
            <c:numRef>
              <c:f>'Sheet1'!$C$2:$C$4</c:f>
              <c:numCache>
                <c:formatCode>0%</c:formatCode>
                <c:ptCount val="3"/>
                <c:pt idx="0">
                  <c:v>0.01</c:v>
                </c:pt>
                <c:pt idx="1">
                  <c:v>0.01</c:v>
                </c:pt>
                <c:pt idx="2">
                  <c:v>0.03</c:v>
                </c:pt>
              </c:numCache>
            </c:numRef>
          </c:val>
          <c:extLst xmlns:c16r2="http://schemas.microsoft.com/office/drawing/2015/06/chart">
            <c:ext xmlns:c16="http://schemas.microsoft.com/office/drawing/2014/chart" uri="{C3380CC4-5D6E-409C-BE32-E72D297353CC}">
              <c16:uniqueId val="{00000002-1BFC-4747-9228-08BE02A712B2}"/>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from property (e.g. burglary) - Across the UK as a whole</c:v>
                </c:pt>
                <c:pt idx="1">
                  <c:v>Theft from property (e.g. burglary) - In the county of Lincolnshire</c:v>
                </c:pt>
                <c:pt idx="2">
                  <c:v>Theft from property (e.g. burglary) - In your local area</c:v>
                </c:pt>
              </c:strCache>
            </c:strRef>
          </c:cat>
          <c:val>
            <c:numRef>
              <c:f>'Sheet1'!$D$2:$D$4</c:f>
              <c:numCache>
                <c:formatCode>0%</c:formatCode>
                <c:ptCount val="3"/>
                <c:pt idx="0">
                  <c:v>0.2</c:v>
                </c:pt>
                <c:pt idx="1">
                  <c:v>0.23</c:v>
                </c:pt>
                <c:pt idx="2">
                  <c:v>0.23</c:v>
                </c:pt>
              </c:numCache>
            </c:numRef>
          </c:val>
          <c:extLst xmlns:c16r2="http://schemas.microsoft.com/office/drawing/2015/06/chart">
            <c:ext xmlns:c16="http://schemas.microsoft.com/office/drawing/2014/chart" uri="{C3380CC4-5D6E-409C-BE32-E72D297353CC}">
              <c16:uniqueId val="{00000005-1BFC-4747-9228-08BE02A712B2}"/>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from property (e.g. burglary) - Across the UK as a whole</c:v>
                </c:pt>
                <c:pt idx="1">
                  <c:v>Theft from property (e.g. burglary) - In the county of Lincolnshire</c:v>
                </c:pt>
                <c:pt idx="2">
                  <c:v>Theft from property (e.g. burglary) - In your local area</c:v>
                </c:pt>
              </c:strCache>
            </c:strRef>
          </c:cat>
          <c:val>
            <c:numRef>
              <c:f>'Sheet1'!$E$2:$E$4</c:f>
              <c:numCache>
                <c:formatCode>0%</c:formatCode>
                <c:ptCount val="3"/>
                <c:pt idx="0">
                  <c:v>0.39</c:v>
                </c:pt>
                <c:pt idx="1">
                  <c:v>0.37</c:v>
                </c:pt>
                <c:pt idx="2">
                  <c:v>0.33</c:v>
                </c:pt>
              </c:numCache>
            </c:numRef>
          </c:val>
          <c:extLst xmlns:c16r2="http://schemas.microsoft.com/office/drawing/2015/06/chart">
            <c:ext xmlns:c16="http://schemas.microsoft.com/office/drawing/2014/chart" uri="{C3380CC4-5D6E-409C-BE32-E72D297353CC}">
              <c16:uniqueId val="{00000008-1BFC-4747-9228-08BE02A712B2}"/>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from property (e.g. burglary) - Across the UK as a whole</c:v>
                </c:pt>
                <c:pt idx="1">
                  <c:v>Theft from property (e.g. burglary) - In the county of Lincolnshire</c:v>
                </c:pt>
                <c:pt idx="2">
                  <c:v>Theft from property (e.g. burglary) - In your local area</c:v>
                </c:pt>
              </c:strCache>
            </c:strRef>
          </c:cat>
          <c:val>
            <c:numRef>
              <c:f>'Sheet1'!$F$2:$F$4</c:f>
              <c:numCache>
                <c:formatCode>0%</c:formatCode>
                <c:ptCount val="3"/>
                <c:pt idx="0">
                  <c:v>0.24</c:v>
                </c:pt>
                <c:pt idx="1">
                  <c:v>0.22</c:v>
                </c:pt>
                <c:pt idx="2">
                  <c:v>0.21</c:v>
                </c:pt>
              </c:numCache>
            </c:numRef>
          </c:val>
          <c:extLst xmlns:c16r2="http://schemas.microsoft.com/office/drawing/2015/06/chart">
            <c:ext xmlns:c16="http://schemas.microsoft.com/office/drawing/2014/chart" uri="{C3380CC4-5D6E-409C-BE32-E72D297353CC}">
              <c16:uniqueId val="{0000000B-1BFC-4747-9228-08BE02A712B2}"/>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from property (e.g. burglary) - Across the UK as a whole</c:v>
                </c:pt>
                <c:pt idx="1">
                  <c:v>Theft from property (e.g. burglary) - In the county of Lincolnshire</c:v>
                </c:pt>
                <c:pt idx="2">
                  <c:v>Theft from property (e.g. burglary) - In your local area</c:v>
                </c:pt>
              </c:strCache>
            </c:strRef>
          </c:cat>
          <c:val>
            <c:numRef>
              <c:f>'Sheet1'!$G$2:$G$4</c:f>
              <c:numCache>
                <c:formatCode>0%</c:formatCode>
                <c:ptCount val="3"/>
                <c:pt idx="0">
                  <c:v>0.16</c:v>
                </c:pt>
                <c:pt idx="1">
                  <c:v>0.16</c:v>
                </c:pt>
                <c:pt idx="2">
                  <c:v>0.2</c:v>
                </c:pt>
              </c:numCache>
            </c:numRef>
          </c:val>
          <c:extLst xmlns:c16r2="http://schemas.microsoft.com/office/drawing/2015/06/chart">
            <c:ext xmlns:c16="http://schemas.microsoft.com/office/drawing/2014/chart" uri="{C3380CC4-5D6E-409C-BE32-E72D297353CC}">
              <c16:uniqueId val="{0000000E-1BFC-4747-9228-08BE02A712B2}"/>
            </c:ext>
          </c:extLst>
        </c:ser>
        <c:dLbls>
          <c:showLegendKey val="0"/>
          <c:showVal val="0"/>
          <c:showCatName val="0"/>
          <c:showSerName val="0"/>
          <c:showPercent val="0"/>
          <c:showBubbleSize val="0"/>
        </c:dLbls>
        <c:gapWidth val="100"/>
        <c:overlap val="100"/>
        <c:axId val="107367808"/>
        <c:axId val="107385984"/>
      </c:barChart>
      <c:catAx>
        <c:axId val="10736780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7385984"/>
        <c:crosses val="autoZero"/>
        <c:auto val="0"/>
        <c:lblAlgn val="ctr"/>
        <c:lblOffset val="100"/>
        <c:noMultiLvlLbl val="0"/>
      </c:catAx>
      <c:valAx>
        <c:axId val="10738598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107367808"/>
        <c:crosses val="autoZero"/>
        <c:crossBetween val="between"/>
      </c:valAx>
      <c:spPr>
        <a:noFill/>
        <a:ln w="3984">
          <a:noFill/>
          <a:prstDash val="solid"/>
        </a:ln>
      </c:spPr>
    </c:plotArea>
    <c:legend>
      <c:legendPos val="r"/>
      <c:layout>
        <c:manualLayout>
          <c:xMode val="edge"/>
          <c:yMode val="edge"/>
          <c:x val="0.81127970832719343"/>
          <c:y val="0.33131855644502567"/>
          <c:w val="0.18105525635114278"/>
          <c:h val="0.34107929588096353"/>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0.01</c:v>
                </c:pt>
                <c:pt idx="1">
                  <c:v>0.03</c:v>
                </c:pt>
                <c:pt idx="2">
                  <c:v>0.05</c:v>
                </c:pt>
                <c:pt idx="3">
                  <c:v>0.04</c:v>
                </c:pt>
                <c:pt idx="4">
                  <c:v>0.02</c:v>
                </c:pt>
                <c:pt idx="5">
                  <c:v>0.03</c:v>
                </c:pt>
                <c:pt idx="6">
                  <c:v>0.02</c:v>
                </c:pt>
              </c:numCache>
            </c:numRef>
          </c:val>
          <c:extLst xmlns:c16r2="http://schemas.microsoft.com/office/drawing/2015/06/chart">
            <c:ext xmlns:c16="http://schemas.microsoft.com/office/drawing/2014/chart" uri="{C3380CC4-5D6E-409C-BE32-E72D297353CC}">
              <c16:uniqueId val="{00000002-C62B-49A3-BEE9-632ADFB316AA}"/>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0.17</c:v>
                </c:pt>
                <c:pt idx="1">
                  <c:v>0.26</c:v>
                </c:pt>
                <c:pt idx="2">
                  <c:v>0.26</c:v>
                </c:pt>
                <c:pt idx="3">
                  <c:v>0.28000000000000003</c:v>
                </c:pt>
                <c:pt idx="4">
                  <c:v>0.23</c:v>
                </c:pt>
                <c:pt idx="5">
                  <c:v>0.18</c:v>
                </c:pt>
                <c:pt idx="6">
                  <c:v>0.18</c:v>
                </c:pt>
              </c:numCache>
            </c:numRef>
          </c:val>
          <c:extLst xmlns:c16r2="http://schemas.microsoft.com/office/drawing/2015/06/chart">
            <c:ext xmlns:c16="http://schemas.microsoft.com/office/drawing/2014/chart" uri="{C3380CC4-5D6E-409C-BE32-E72D297353CC}">
              <c16:uniqueId val="{00000005-C62B-49A3-BEE9-632ADFB316AA}"/>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0.37</c:v>
                </c:pt>
                <c:pt idx="1">
                  <c:v>0.31</c:v>
                </c:pt>
                <c:pt idx="2">
                  <c:v>0.32</c:v>
                </c:pt>
                <c:pt idx="3">
                  <c:v>0.33</c:v>
                </c:pt>
                <c:pt idx="4">
                  <c:v>0.34</c:v>
                </c:pt>
                <c:pt idx="5">
                  <c:v>0.34</c:v>
                </c:pt>
                <c:pt idx="6">
                  <c:v>0.36</c:v>
                </c:pt>
              </c:numCache>
            </c:numRef>
          </c:val>
          <c:extLst xmlns:c16r2="http://schemas.microsoft.com/office/drawing/2015/06/chart">
            <c:ext xmlns:c16="http://schemas.microsoft.com/office/drawing/2014/chart" uri="{C3380CC4-5D6E-409C-BE32-E72D297353CC}">
              <c16:uniqueId val="{00000008-C62B-49A3-BEE9-632ADFB316AA}"/>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0.25</c:v>
                </c:pt>
                <c:pt idx="1">
                  <c:v>0.2</c:v>
                </c:pt>
                <c:pt idx="2">
                  <c:v>0.19</c:v>
                </c:pt>
                <c:pt idx="3">
                  <c:v>0.15</c:v>
                </c:pt>
                <c:pt idx="4">
                  <c:v>0.26</c:v>
                </c:pt>
                <c:pt idx="5">
                  <c:v>0.25</c:v>
                </c:pt>
                <c:pt idx="6">
                  <c:v>0.21</c:v>
                </c:pt>
              </c:numCache>
            </c:numRef>
          </c:val>
          <c:extLst xmlns:c16r2="http://schemas.microsoft.com/office/drawing/2015/06/chart">
            <c:ext xmlns:c16="http://schemas.microsoft.com/office/drawing/2014/chart" uri="{C3380CC4-5D6E-409C-BE32-E72D297353CC}">
              <c16:uniqueId val="{0000000B-C62B-49A3-BEE9-632ADFB316AA}"/>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0.2</c:v>
                </c:pt>
                <c:pt idx="1">
                  <c:v>0.19</c:v>
                </c:pt>
                <c:pt idx="2">
                  <c:v>0.18</c:v>
                </c:pt>
                <c:pt idx="3">
                  <c:v>0.2</c:v>
                </c:pt>
                <c:pt idx="4">
                  <c:v>0.15</c:v>
                </c:pt>
                <c:pt idx="5">
                  <c:v>0.21</c:v>
                </c:pt>
                <c:pt idx="6">
                  <c:v>0.24</c:v>
                </c:pt>
              </c:numCache>
            </c:numRef>
          </c:val>
          <c:extLst xmlns:c16r2="http://schemas.microsoft.com/office/drawing/2015/06/chart">
            <c:ext xmlns:c16="http://schemas.microsoft.com/office/drawing/2014/chart" uri="{C3380CC4-5D6E-409C-BE32-E72D297353CC}">
              <c16:uniqueId val="{0000000E-C62B-49A3-BEE9-632ADFB316AA}"/>
            </c:ext>
          </c:extLst>
        </c:ser>
        <c:dLbls>
          <c:showLegendKey val="0"/>
          <c:showVal val="0"/>
          <c:showCatName val="0"/>
          <c:showSerName val="0"/>
          <c:showPercent val="0"/>
          <c:showBubbleSize val="0"/>
        </c:dLbls>
        <c:gapWidth val="100"/>
        <c:overlap val="100"/>
        <c:axId val="106975232"/>
        <c:axId val="106976768"/>
      </c:barChart>
      <c:catAx>
        <c:axId val="10697523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6976768"/>
        <c:crosses val="autoZero"/>
        <c:auto val="0"/>
        <c:lblAlgn val="ctr"/>
        <c:lblOffset val="100"/>
        <c:noMultiLvlLbl val="0"/>
      </c:catAx>
      <c:valAx>
        <c:axId val="106976768"/>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106975232"/>
        <c:crosses val="autoZero"/>
        <c:crossBetween val="between"/>
      </c:valAx>
      <c:spPr>
        <a:noFill/>
        <a:ln w="3984">
          <a:noFill/>
          <a:prstDash val="solid"/>
        </a:ln>
      </c:spPr>
    </c:plotArea>
    <c:legend>
      <c:legendPos val="r"/>
      <c:layout/>
      <c:overlay val="0"/>
    </c:legend>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1858289409113"/>
          <c:y val="5.211449719872395E-2"/>
          <c:w val="0.75849463487896596"/>
          <c:h val="0.6027348647769295"/>
        </c:manualLayout>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personal possessions (e.g. robbery or pick-pocketing) - Across the UK as a whole</c:v>
                </c:pt>
                <c:pt idx="1">
                  <c:v>Theft of personal possessions (e.g. robbery or pick-pocketing) - In the county of Lincolnshire</c:v>
                </c:pt>
                <c:pt idx="2">
                  <c:v>Theft of personal possessions (e.g. robbery or pick-pocketing) - In your local area</c:v>
                </c:pt>
              </c:strCache>
            </c:strRef>
          </c:cat>
          <c:val>
            <c:numRef>
              <c:f>'Sheet1'!$C$2:$C$4</c:f>
              <c:numCache>
                <c:formatCode>0%</c:formatCode>
                <c:ptCount val="3"/>
                <c:pt idx="0">
                  <c:v>0.02</c:v>
                </c:pt>
                <c:pt idx="1">
                  <c:v>0.02</c:v>
                </c:pt>
                <c:pt idx="2">
                  <c:v>0.04</c:v>
                </c:pt>
              </c:numCache>
            </c:numRef>
          </c:val>
          <c:extLst xmlns:c16r2="http://schemas.microsoft.com/office/drawing/2015/06/chart">
            <c:ext xmlns:c16="http://schemas.microsoft.com/office/drawing/2014/chart" uri="{C3380CC4-5D6E-409C-BE32-E72D297353CC}">
              <c16:uniqueId val="{00000002-81F2-4F84-998E-925D7E532AD0}"/>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personal possessions (e.g. robbery or pick-pocketing) - Across the UK as a whole</c:v>
                </c:pt>
                <c:pt idx="1">
                  <c:v>Theft of personal possessions (e.g. robbery or pick-pocketing) - In the county of Lincolnshire</c:v>
                </c:pt>
                <c:pt idx="2">
                  <c:v>Theft of personal possessions (e.g. robbery or pick-pocketing) - In your local area</c:v>
                </c:pt>
              </c:strCache>
            </c:strRef>
          </c:cat>
          <c:val>
            <c:numRef>
              <c:f>'Sheet1'!$D$2:$D$4</c:f>
              <c:numCache>
                <c:formatCode>0%</c:formatCode>
                <c:ptCount val="3"/>
                <c:pt idx="0">
                  <c:v>0.2</c:v>
                </c:pt>
                <c:pt idx="1">
                  <c:v>0.24</c:v>
                </c:pt>
                <c:pt idx="2">
                  <c:v>0.23</c:v>
                </c:pt>
              </c:numCache>
            </c:numRef>
          </c:val>
          <c:extLst xmlns:c16r2="http://schemas.microsoft.com/office/drawing/2015/06/chart">
            <c:ext xmlns:c16="http://schemas.microsoft.com/office/drawing/2014/chart" uri="{C3380CC4-5D6E-409C-BE32-E72D297353CC}">
              <c16:uniqueId val="{00000005-81F2-4F84-998E-925D7E532AD0}"/>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personal possessions (e.g. robbery or pick-pocketing) - Across the UK as a whole</c:v>
                </c:pt>
                <c:pt idx="1">
                  <c:v>Theft of personal possessions (e.g. robbery or pick-pocketing) - In the county of Lincolnshire</c:v>
                </c:pt>
                <c:pt idx="2">
                  <c:v>Theft of personal possessions (e.g. robbery or pick-pocketing) - In your local area</c:v>
                </c:pt>
              </c:strCache>
            </c:strRef>
          </c:cat>
          <c:val>
            <c:numRef>
              <c:f>'Sheet1'!$E$2:$E$4</c:f>
              <c:numCache>
                <c:formatCode>0%</c:formatCode>
                <c:ptCount val="3"/>
                <c:pt idx="0">
                  <c:v>0.36</c:v>
                </c:pt>
                <c:pt idx="1">
                  <c:v>0.34</c:v>
                </c:pt>
                <c:pt idx="2">
                  <c:v>0.28000000000000003</c:v>
                </c:pt>
              </c:numCache>
            </c:numRef>
          </c:val>
          <c:extLst xmlns:c16r2="http://schemas.microsoft.com/office/drawing/2015/06/chart">
            <c:ext xmlns:c16="http://schemas.microsoft.com/office/drawing/2014/chart" uri="{C3380CC4-5D6E-409C-BE32-E72D297353CC}">
              <c16:uniqueId val="{00000008-81F2-4F84-998E-925D7E532AD0}"/>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personal possessions (e.g. robbery or pick-pocketing) - Across the UK as a whole</c:v>
                </c:pt>
                <c:pt idx="1">
                  <c:v>Theft of personal possessions (e.g. robbery or pick-pocketing) - In the county of Lincolnshire</c:v>
                </c:pt>
                <c:pt idx="2">
                  <c:v>Theft of personal possessions (e.g. robbery or pick-pocketing) - In your local area</c:v>
                </c:pt>
              </c:strCache>
            </c:strRef>
          </c:cat>
          <c:val>
            <c:numRef>
              <c:f>'Sheet1'!$F$2:$F$4</c:f>
              <c:numCache>
                <c:formatCode>0%</c:formatCode>
                <c:ptCount val="3"/>
                <c:pt idx="0">
                  <c:v>0.23</c:v>
                </c:pt>
                <c:pt idx="1">
                  <c:v>0.19</c:v>
                </c:pt>
                <c:pt idx="2">
                  <c:v>0.19</c:v>
                </c:pt>
              </c:numCache>
            </c:numRef>
          </c:val>
          <c:extLst xmlns:c16r2="http://schemas.microsoft.com/office/drawing/2015/06/chart">
            <c:ext xmlns:c16="http://schemas.microsoft.com/office/drawing/2014/chart" uri="{C3380CC4-5D6E-409C-BE32-E72D297353CC}">
              <c16:uniqueId val="{0000000B-81F2-4F84-998E-925D7E532AD0}"/>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Theft of personal possessions (e.g. robbery or pick-pocketing) - Across the UK as a whole</c:v>
                </c:pt>
                <c:pt idx="1">
                  <c:v>Theft of personal possessions (e.g. robbery or pick-pocketing) - In the county of Lincolnshire</c:v>
                </c:pt>
                <c:pt idx="2">
                  <c:v>Theft of personal possessions (e.g. robbery or pick-pocketing) - In your local area</c:v>
                </c:pt>
              </c:strCache>
            </c:strRef>
          </c:cat>
          <c:val>
            <c:numRef>
              <c:f>'Sheet1'!$G$2:$G$4</c:f>
              <c:numCache>
                <c:formatCode>0%</c:formatCode>
                <c:ptCount val="3"/>
                <c:pt idx="0">
                  <c:v>0.19</c:v>
                </c:pt>
                <c:pt idx="1">
                  <c:v>0.21</c:v>
                </c:pt>
                <c:pt idx="2">
                  <c:v>0.26</c:v>
                </c:pt>
              </c:numCache>
            </c:numRef>
          </c:val>
          <c:extLst xmlns:c16r2="http://schemas.microsoft.com/office/drawing/2015/06/chart">
            <c:ext xmlns:c16="http://schemas.microsoft.com/office/drawing/2014/chart" uri="{C3380CC4-5D6E-409C-BE32-E72D297353CC}">
              <c16:uniqueId val="{0000000E-81F2-4F84-998E-925D7E532AD0}"/>
            </c:ext>
          </c:extLst>
        </c:ser>
        <c:dLbls>
          <c:showLegendKey val="0"/>
          <c:showVal val="0"/>
          <c:showCatName val="0"/>
          <c:showSerName val="0"/>
          <c:showPercent val="0"/>
          <c:showBubbleSize val="0"/>
        </c:dLbls>
        <c:gapWidth val="100"/>
        <c:overlap val="100"/>
        <c:axId val="107721472"/>
        <c:axId val="107723008"/>
      </c:barChart>
      <c:catAx>
        <c:axId val="10772147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7723008"/>
        <c:crosses val="autoZero"/>
        <c:auto val="0"/>
        <c:lblAlgn val="ctr"/>
        <c:lblOffset val="100"/>
        <c:noMultiLvlLbl val="0"/>
      </c:catAx>
      <c:valAx>
        <c:axId val="107723008"/>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107721472"/>
        <c:crosses val="autoZero"/>
        <c:crossBetween val="between"/>
      </c:valAx>
      <c:spPr>
        <a:noFill/>
        <a:ln w="3984">
          <a:noFill/>
          <a:prstDash val="solid"/>
        </a:ln>
      </c:spPr>
    </c:plotArea>
    <c:legend>
      <c:legendPos val="r"/>
      <c:layout>
        <c:manualLayout>
          <c:xMode val="edge"/>
          <c:yMode val="edge"/>
          <c:x val="0.81257457504721697"/>
          <c:y val="0.20171407919871964"/>
          <c:w val="0.18154522744506274"/>
          <c:h val="0.28995141412858882"/>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0.01</c:v>
                </c:pt>
                <c:pt idx="1">
                  <c:v>0.05</c:v>
                </c:pt>
                <c:pt idx="2">
                  <c:v>0.04</c:v>
                </c:pt>
                <c:pt idx="3">
                  <c:v>0.06</c:v>
                </c:pt>
                <c:pt idx="4">
                  <c:v>0.05</c:v>
                </c:pt>
                <c:pt idx="5">
                  <c:v>0.04</c:v>
                </c:pt>
                <c:pt idx="6">
                  <c:v>0.03</c:v>
                </c:pt>
              </c:numCache>
            </c:numRef>
          </c:val>
          <c:extLst xmlns:c16r2="http://schemas.microsoft.com/office/drawing/2015/06/chart">
            <c:ext xmlns:c16="http://schemas.microsoft.com/office/drawing/2014/chart" uri="{C3380CC4-5D6E-409C-BE32-E72D297353CC}">
              <c16:uniqueId val="{00000002-F48A-41BA-8123-3C69F15FA8E7}"/>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0.17</c:v>
                </c:pt>
                <c:pt idx="1">
                  <c:v>0.23</c:v>
                </c:pt>
                <c:pt idx="2">
                  <c:v>0.28000000000000003</c:v>
                </c:pt>
                <c:pt idx="3">
                  <c:v>0.27</c:v>
                </c:pt>
                <c:pt idx="4">
                  <c:v>0.24</c:v>
                </c:pt>
                <c:pt idx="5">
                  <c:v>0.18</c:v>
                </c:pt>
                <c:pt idx="6">
                  <c:v>0.19</c:v>
                </c:pt>
              </c:numCache>
            </c:numRef>
          </c:val>
          <c:extLst xmlns:c16r2="http://schemas.microsoft.com/office/drawing/2015/06/chart">
            <c:ext xmlns:c16="http://schemas.microsoft.com/office/drawing/2014/chart" uri="{C3380CC4-5D6E-409C-BE32-E72D297353CC}">
              <c16:uniqueId val="{00000005-F48A-41BA-8123-3C69F15FA8E7}"/>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0.3</c:v>
                </c:pt>
                <c:pt idx="1">
                  <c:v>0.28000000000000003</c:v>
                </c:pt>
                <c:pt idx="2">
                  <c:v>0.28000000000000003</c:v>
                </c:pt>
                <c:pt idx="3">
                  <c:v>0.25</c:v>
                </c:pt>
                <c:pt idx="4">
                  <c:v>0.32</c:v>
                </c:pt>
                <c:pt idx="5">
                  <c:v>0.31</c:v>
                </c:pt>
                <c:pt idx="6">
                  <c:v>0.27</c:v>
                </c:pt>
              </c:numCache>
            </c:numRef>
          </c:val>
          <c:extLst xmlns:c16r2="http://schemas.microsoft.com/office/drawing/2015/06/chart">
            <c:ext xmlns:c16="http://schemas.microsoft.com/office/drawing/2014/chart" uri="{C3380CC4-5D6E-409C-BE32-E72D297353CC}">
              <c16:uniqueId val="{00000008-F48A-41BA-8123-3C69F15FA8E7}"/>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0.25</c:v>
                </c:pt>
                <c:pt idx="1">
                  <c:v>0.17</c:v>
                </c:pt>
                <c:pt idx="2">
                  <c:v>0.2</c:v>
                </c:pt>
                <c:pt idx="3">
                  <c:v>0.12</c:v>
                </c:pt>
                <c:pt idx="4">
                  <c:v>0.22</c:v>
                </c:pt>
                <c:pt idx="5">
                  <c:v>0.2</c:v>
                </c:pt>
                <c:pt idx="6">
                  <c:v>0.18</c:v>
                </c:pt>
              </c:numCache>
            </c:numRef>
          </c:val>
          <c:extLst xmlns:c16r2="http://schemas.microsoft.com/office/drawing/2015/06/chart">
            <c:ext xmlns:c16="http://schemas.microsoft.com/office/drawing/2014/chart" uri="{C3380CC4-5D6E-409C-BE32-E72D297353CC}">
              <c16:uniqueId val="{0000000B-F48A-41BA-8123-3C69F15FA8E7}"/>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0.27</c:v>
                </c:pt>
                <c:pt idx="1">
                  <c:v>0.27</c:v>
                </c:pt>
                <c:pt idx="2">
                  <c:v>0.2</c:v>
                </c:pt>
                <c:pt idx="3">
                  <c:v>0.28999999999999998</c:v>
                </c:pt>
                <c:pt idx="4">
                  <c:v>0.18</c:v>
                </c:pt>
                <c:pt idx="5">
                  <c:v>0.27</c:v>
                </c:pt>
                <c:pt idx="6">
                  <c:v>0.32</c:v>
                </c:pt>
              </c:numCache>
            </c:numRef>
          </c:val>
          <c:extLst xmlns:c16r2="http://schemas.microsoft.com/office/drawing/2015/06/chart">
            <c:ext xmlns:c16="http://schemas.microsoft.com/office/drawing/2014/chart" uri="{C3380CC4-5D6E-409C-BE32-E72D297353CC}">
              <c16:uniqueId val="{0000000E-F48A-41BA-8123-3C69F15FA8E7}"/>
            </c:ext>
          </c:extLst>
        </c:ser>
        <c:dLbls>
          <c:showLegendKey val="0"/>
          <c:showVal val="0"/>
          <c:showCatName val="0"/>
          <c:showSerName val="0"/>
          <c:showPercent val="0"/>
          <c:showBubbleSize val="0"/>
        </c:dLbls>
        <c:gapWidth val="100"/>
        <c:overlap val="100"/>
        <c:axId val="107750528"/>
        <c:axId val="107752064"/>
      </c:barChart>
      <c:catAx>
        <c:axId val="10775052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7752064"/>
        <c:crosses val="autoZero"/>
        <c:auto val="0"/>
        <c:lblAlgn val="ctr"/>
        <c:lblOffset val="100"/>
        <c:noMultiLvlLbl val="0"/>
      </c:catAx>
      <c:valAx>
        <c:axId val="10775206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107750528"/>
        <c:crosses val="autoZero"/>
        <c:crossBetween val="between"/>
      </c:valAx>
      <c:spPr>
        <a:noFill/>
        <a:ln w="3984">
          <a:noFill/>
          <a:prstDash val="solid"/>
        </a:ln>
      </c:spPr>
    </c:plotArea>
    <c:legend>
      <c:legendPos val="r"/>
      <c:layout/>
      <c:overlay val="0"/>
      <c:txPr>
        <a:bodyPr/>
        <a:lstStyle/>
        <a:p>
          <a:pPr>
            <a:defRPr sz="1000"/>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2.3881076011584557E-2"/>
          <c:w val="0.79203447091737278"/>
          <c:h val="0.79398213709847032"/>
        </c:manualLayout>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Physical attacks (e.g. assault or rape) - Across the UK as a whole</c:v>
                </c:pt>
                <c:pt idx="1">
                  <c:v>Physical attacks (e.g. assault or rape) - In the county of Lincolnshire</c:v>
                </c:pt>
                <c:pt idx="2">
                  <c:v>Physical attacks (e.g. assault or rape) - In your local area</c:v>
                </c:pt>
              </c:strCache>
            </c:strRef>
          </c:cat>
          <c:val>
            <c:numRef>
              <c:f>'Sheet1'!$C$2:$C$4</c:f>
              <c:numCache>
                <c:formatCode>0%</c:formatCode>
                <c:ptCount val="3"/>
                <c:pt idx="0">
                  <c:v>0.04</c:v>
                </c:pt>
                <c:pt idx="1">
                  <c:v>0.04</c:v>
                </c:pt>
                <c:pt idx="2">
                  <c:v>0.08</c:v>
                </c:pt>
              </c:numCache>
            </c:numRef>
          </c:val>
          <c:extLst xmlns:c16r2="http://schemas.microsoft.com/office/drawing/2015/06/chart">
            <c:ext xmlns:c16="http://schemas.microsoft.com/office/drawing/2014/chart" uri="{C3380CC4-5D6E-409C-BE32-E72D297353CC}">
              <c16:uniqueId val="{00000002-9BDA-452E-A51B-933CBCA0370E}"/>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Physical attacks (e.g. assault or rape) - Across the UK as a whole</c:v>
                </c:pt>
                <c:pt idx="1">
                  <c:v>Physical attacks (e.g. assault or rape) - In the county of Lincolnshire</c:v>
                </c:pt>
                <c:pt idx="2">
                  <c:v>Physical attacks (e.g. assault or rape) - In your local area</c:v>
                </c:pt>
              </c:strCache>
            </c:strRef>
          </c:cat>
          <c:val>
            <c:numRef>
              <c:f>'Sheet1'!$D$2:$D$4</c:f>
              <c:numCache>
                <c:formatCode>0%</c:formatCode>
                <c:ptCount val="3"/>
                <c:pt idx="0">
                  <c:v>0.39</c:v>
                </c:pt>
                <c:pt idx="1">
                  <c:v>0.41</c:v>
                </c:pt>
                <c:pt idx="2">
                  <c:v>0.37</c:v>
                </c:pt>
              </c:numCache>
            </c:numRef>
          </c:val>
          <c:extLst xmlns:c16r2="http://schemas.microsoft.com/office/drawing/2015/06/chart">
            <c:ext xmlns:c16="http://schemas.microsoft.com/office/drawing/2014/chart" uri="{C3380CC4-5D6E-409C-BE32-E72D297353CC}">
              <c16:uniqueId val="{00000005-9BDA-452E-A51B-933CBCA0370E}"/>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Physical attacks (e.g. assault or rape) - Across the UK as a whole</c:v>
                </c:pt>
                <c:pt idx="1">
                  <c:v>Physical attacks (e.g. assault or rape) - In the county of Lincolnshire</c:v>
                </c:pt>
                <c:pt idx="2">
                  <c:v>Physical attacks (e.g. assault or rape) - In your local area</c:v>
                </c:pt>
              </c:strCache>
            </c:strRef>
          </c:cat>
          <c:val>
            <c:numRef>
              <c:f>'Sheet1'!$E$2:$E$4</c:f>
              <c:numCache>
                <c:formatCode>0%</c:formatCode>
                <c:ptCount val="3"/>
                <c:pt idx="0">
                  <c:v>0.28000000000000003</c:v>
                </c:pt>
                <c:pt idx="1">
                  <c:v>0.23</c:v>
                </c:pt>
                <c:pt idx="2">
                  <c:v>0.18</c:v>
                </c:pt>
              </c:numCache>
            </c:numRef>
          </c:val>
          <c:extLst xmlns:c16r2="http://schemas.microsoft.com/office/drawing/2015/06/chart">
            <c:ext xmlns:c16="http://schemas.microsoft.com/office/drawing/2014/chart" uri="{C3380CC4-5D6E-409C-BE32-E72D297353CC}">
              <c16:uniqueId val="{00000008-9BDA-452E-A51B-933CBCA0370E}"/>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Physical attacks (e.g. assault or rape) - Across the UK as a whole</c:v>
                </c:pt>
                <c:pt idx="1">
                  <c:v>Physical attacks (e.g. assault or rape) - In the county of Lincolnshire</c:v>
                </c:pt>
                <c:pt idx="2">
                  <c:v>Physical attacks (e.g. assault or rape) - In your local area</c:v>
                </c:pt>
              </c:strCache>
            </c:strRef>
          </c:cat>
          <c:val>
            <c:numRef>
              <c:f>'Sheet1'!$F$2:$F$4</c:f>
              <c:numCache>
                <c:formatCode>0%</c:formatCode>
                <c:ptCount val="3"/>
                <c:pt idx="0">
                  <c:v>0.11</c:v>
                </c:pt>
                <c:pt idx="1">
                  <c:v>0.1</c:v>
                </c:pt>
                <c:pt idx="2">
                  <c:v>0.09</c:v>
                </c:pt>
              </c:numCache>
            </c:numRef>
          </c:val>
          <c:extLst xmlns:c16r2="http://schemas.microsoft.com/office/drawing/2015/06/chart">
            <c:ext xmlns:c16="http://schemas.microsoft.com/office/drawing/2014/chart" uri="{C3380CC4-5D6E-409C-BE32-E72D297353CC}">
              <c16:uniqueId val="{0000000B-9BDA-452E-A51B-933CBCA0370E}"/>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Physical attacks (e.g. assault or rape) - Across the UK as a whole</c:v>
                </c:pt>
                <c:pt idx="1">
                  <c:v>Physical attacks (e.g. assault or rape) - In the county of Lincolnshire</c:v>
                </c:pt>
                <c:pt idx="2">
                  <c:v>Physical attacks (e.g. assault or rape) - In your local area</c:v>
                </c:pt>
              </c:strCache>
            </c:strRef>
          </c:cat>
          <c:val>
            <c:numRef>
              <c:f>'Sheet1'!$G$2:$G$4</c:f>
              <c:numCache>
                <c:formatCode>0%</c:formatCode>
                <c:ptCount val="3"/>
                <c:pt idx="0">
                  <c:v>0.18</c:v>
                </c:pt>
                <c:pt idx="1">
                  <c:v>0.22</c:v>
                </c:pt>
                <c:pt idx="2">
                  <c:v>0.28000000000000003</c:v>
                </c:pt>
              </c:numCache>
            </c:numRef>
          </c:val>
          <c:extLst xmlns:c16r2="http://schemas.microsoft.com/office/drawing/2015/06/chart">
            <c:ext xmlns:c16="http://schemas.microsoft.com/office/drawing/2014/chart" uri="{C3380CC4-5D6E-409C-BE32-E72D297353CC}">
              <c16:uniqueId val="{0000000E-9BDA-452E-A51B-933CBCA0370E}"/>
            </c:ext>
          </c:extLst>
        </c:ser>
        <c:dLbls>
          <c:showLegendKey val="0"/>
          <c:showVal val="0"/>
          <c:showCatName val="0"/>
          <c:showSerName val="0"/>
          <c:showPercent val="0"/>
          <c:showBubbleSize val="0"/>
        </c:dLbls>
        <c:gapWidth val="100"/>
        <c:overlap val="100"/>
        <c:axId val="107554688"/>
        <c:axId val="107556224"/>
      </c:barChart>
      <c:catAx>
        <c:axId val="10755468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7556224"/>
        <c:crosses val="autoZero"/>
        <c:auto val="0"/>
        <c:lblAlgn val="ctr"/>
        <c:lblOffset val="100"/>
        <c:noMultiLvlLbl val="0"/>
      </c:catAx>
      <c:valAx>
        <c:axId val="107556224"/>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107554688"/>
        <c:crosses val="autoZero"/>
        <c:crossBetween val="between"/>
      </c:valAx>
      <c:spPr>
        <a:noFill/>
        <a:ln w="3984">
          <a:noFill/>
          <a:prstDash val="solid"/>
        </a:ln>
      </c:spPr>
    </c:plotArea>
    <c:legend>
      <c:legendPos val="r"/>
      <c:layout>
        <c:manualLayout>
          <c:xMode val="edge"/>
          <c:yMode val="edge"/>
          <c:x val="0.80604666260426727"/>
          <c:y val="0.33527572524221477"/>
          <c:w val="0.1772178231599407"/>
          <c:h val="0.38108863058877779"/>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Very successful</c:v>
                </c:pt>
              </c:strCache>
            </c:strRef>
          </c:tx>
          <c:spPr>
            <a:solidFill>
              <a:srgbClr val="00206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0.05</c:v>
                </c:pt>
                <c:pt idx="1">
                  <c:v>0.09</c:v>
                </c:pt>
                <c:pt idx="2">
                  <c:v>0.09</c:v>
                </c:pt>
                <c:pt idx="3">
                  <c:v>0.09</c:v>
                </c:pt>
                <c:pt idx="4">
                  <c:v>0.09</c:v>
                </c:pt>
                <c:pt idx="5">
                  <c:v>0.05</c:v>
                </c:pt>
                <c:pt idx="6">
                  <c:v>0.05</c:v>
                </c:pt>
              </c:numCache>
            </c:numRef>
          </c:val>
          <c:extLst xmlns:c16r2="http://schemas.microsoft.com/office/drawing/2015/06/chart">
            <c:ext xmlns:c16="http://schemas.microsoft.com/office/drawing/2014/chart" uri="{C3380CC4-5D6E-409C-BE32-E72D297353CC}">
              <c16:uniqueId val="{00000002-9385-4D95-A4C6-8BC1D97FA297}"/>
            </c:ext>
          </c:extLst>
        </c:ser>
        <c:ser>
          <c:idx val="1"/>
          <c:order val="1"/>
          <c:tx>
            <c:strRef>
              <c:f>Sheet1!$D$1</c:f>
              <c:strCache>
                <c:ptCount val="1"/>
                <c:pt idx="0">
                  <c:v>Fairly successful</c:v>
                </c:pt>
              </c:strCache>
            </c:strRef>
          </c:tx>
          <c:spPr>
            <a:solidFill>
              <a:srgbClr val="002D86"/>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0.32</c:v>
                </c:pt>
                <c:pt idx="1">
                  <c:v>0.37</c:v>
                </c:pt>
                <c:pt idx="2">
                  <c:v>0.39</c:v>
                </c:pt>
                <c:pt idx="3">
                  <c:v>0.36</c:v>
                </c:pt>
                <c:pt idx="4">
                  <c:v>0.4</c:v>
                </c:pt>
                <c:pt idx="5">
                  <c:v>0.42</c:v>
                </c:pt>
                <c:pt idx="6">
                  <c:v>0.34</c:v>
                </c:pt>
              </c:numCache>
            </c:numRef>
          </c:val>
          <c:extLst xmlns:c16r2="http://schemas.microsoft.com/office/drawing/2015/06/chart">
            <c:ext xmlns:c16="http://schemas.microsoft.com/office/drawing/2014/chart" uri="{C3380CC4-5D6E-409C-BE32-E72D297353CC}">
              <c16:uniqueId val="{00000005-9385-4D95-A4C6-8BC1D97FA297}"/>
            </c:ext>
          </c:extLst>
        </c:ser>
        <c:ser>
          <c:idx val="2"/>
          <c:order val="2"/>
          <c:tx>
            <c:strRef>
              <c:f>Sheet1!$E$1</c:f>
              <c:strCache>
                <c:ptCount val="1"/>
                <c:pt idx="0">
                  <c:v>Fairly unsuccessful</c:v>
                </c:pt>
              </c:strCache>
            </c:strRef>
          </c:tx>
          <c:spPr>
            <a:solidFill>
              <a:srgbClr val="0053FA"/>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c:v>
                </c:pt>
                <c:pt idx="1">
                  <c:v>0.16</c:v>
                </c:pt>
                <c:pt idx="2">
                  <c:v>0.2</c:v>
                </c:pt>
                <c:pt idx="3">
                  <c:v>0.16</c:v>
                </c:pt>
                <c:pt idx="4">
                  <c:v>0.19</c:v>
                </c:pt>
                <c:pt idx="5">
                  <c:v>0.14000000000000001</c:v>
                </c:pt>
                <c:pt idx="6">
                  <c:v>0.2</c:v>
                </c:pt>
              </c:numCache>
            </c:numRef>
          </c:val>
          <c:extLst xmlns:c16r2="http://schemas.microsoft.com/office/drawing/2015/06/chart">
            <c:ext xmlns:c16="http://schemas.microsoft.com/office/drawing/2014/chart" uri="{C3380CC4-5D6E-409C-BE32-E72D297353CC}">
              <c16:uniqueId val="{00000008-9385-4D95-A4C6-8BC1D97FA297}"/>
            </c:ext>
          </c:extLst>
        </c:ser>
        <c:ser>
          <c:idx val="3"/>
          <c:order val="3"/>
          <c:tx>
            <c:strRef>
              <c:f>Sheet1!$F$1</c:f>
              <c:strCache>
                <c:ptCount val="1"/>
                <c:pt idx="0">
                  <c:v>Very unsuccessful</c:v>
                </c:pt>
              </c:strCache>
            </c:strRef>
          </c:tx>
          <c:spPr>
            <a:solidFill>
              <a:srgbClr val="81ABFF"/>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0.18</c:v>
                </c:pt>
                <c:pt idx="1">
                  <c:v>0.09</c:v>
                </c:pt>
                <c:pt idx="2">
                  <c:v>0.11</c:v>
                </c:pt>
                <c:pt idx="3">
                  <c:v>7.0000000000000007E-2</c:v>
                </c:pt>
                <c:pt idx="4">
                  <c:v>0.1</c:v>
                </c:pt>
                <c:pt idx="5">
                  <c:v>0.08</c:v>
                </c:pt>
                <c:pt idx="6">
                  <c:v>0.06</c:v>
                </c:pt>
              </c:numCache>
            </c:numRef>
          </c:val>
          <c:extLst xmlns:c16r2="http://schemas.microsoft.com/office/drawing/2015/06/chart">
            <c:ext xmlns:c16="http://schemas.microsoft.com/office/drawing/2014/chart" uri="{C3380CC4-5D6E-409C-BE32-E72D297353CC}">
              <c16:uniqueId val="{0000000B-9385-4D95-A4C6-8BC1D97FA297}"/>
            </c:ext>
          </c:extLst>
        </c:ser>
        <c:ser>
          <c:idx val="4"/>
          <c:order val="4"/>
          <c:tx>
            <c:strRef>
              <c:f>Sheet1!$G$1</c:f>
              <c:strCache>
                <c:ptCount val="1"/>
                <c:pt idx="0">
                  <c:v>Don't know</c:v>
                </c:pt>
              </c:strCache>
            </c:strRef>
          </c:tx>
          <c:spPr>
            <a:solidFill>
              <a:srgbClr val="D1E0F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0.25</c:v>
                </c:pt>
                <c:pt idx="1">
                  <c:v>0.28999999999999998</c:v>
                </c:pt>
                <c:pt idx="2">
                  <c:v>0.21</c:v>
                </c:pt>
                <c:pt idx="3">
                  <c:v>0.32</c:v>
                </c:pt>
                <c:pt idx="4">
                  <c:v>0.22</c:v>
                </c:pt>
                <c:pt idx="5">
                  <c:v>0.31</c:v>
                </c:pt>
                <c:pt idx="6">
                  <c:v>0.35</c:v>
                </c:pt>
              </c:numCache>
            </c:numRef>
          </c:val>
          <c:extLst xmlns:c16r2="http://schemas.microsoft.com/office/drawing/2015/06/chart">
            <c:ext xmlns:c16="http://schemas.microsoft.com/office/drawing/2014/chart" uri="{C3380CC4-5D6E-409C-BE32-E72D297353CC}">
              <c16:uniqueId val="{0000000E-9385-4D95-A4C6-8BC1D97FA297}"/>
            </c:ext>
          </c:extLst>
        </c:ser>
        <c:dLbls>
          <c:showLegendKey val="0"/>
          <c:showVal val="0"/>
          <c:showCatName val="0"/>
          <c:showSerName val="0"/>
          <c:showPercent val="0"/>
          <c:showBubbleSize val="0"/>
        </c:dLbls>
        <c:gapWidth val="100"/>
        <c:overlap val="100"/>
        <c:axId val="107649280"/>
        <c:axId val="107651072"/>
      </c:barChart>
      <c:catAx>
        <c:axId val="107649280"/>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7651072"/>
        <c:crosses val="autoZero"/>
        <c:auto val="0"/>
        <c:lblAlgn val="ctr"/>
        <c:lblOffset val="100"/>
        <c:noMultiLvlLbl val="0"/>
      </c:catAx>
      <c:valAx>
        <c:axId val="107651072"/>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107649280"/>
        <c:crosses val="autoZero"/>
        <c:crossBetween val="between"/>
      </c:valAx>
      <c:spPr>
        <a:noFill/>
        <a:ln w="3984">
          <a:noFill/>
          <a:prstDash val="solid"/>
        </a:ln>
      </c:spPr>
    </c:plotArea>
    <c:legend>
      <c:legendPos val="r"/>
      <c:layout/>
      <c:overlay val="0"/>
    </c:legend>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 Valid Cases (Mentions / Valid Cases)</c:v>
                </c:pt>
              </c:strCache>
            </c:strRef>
          </c:tx>
          <c:spPr>
            <a:solidFill>
              <a:srgbClr val="002D86"/>
            </a:solidFill>
            <a:scene3d>
              <a:camera prst="orthographicFront"/>
              <a:lightRig rig="threePt" dir="t"/>
            </a:scene3d>
            <a:sp3d>
              <a:bevelT/>
            </a:sp3d>
          </c:spPr>
          <c:invertIfNegative val="0"/>
          <c:dPt>
            <c:idx val="0"/>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4-96EA-45EC-8842-D42A8B267487}"/>
              </c:ext>
            </c:extLst>
          </c:dPt>
          <c:dPt>
            <c:idx val="1"/>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96EA-45EC-8842-D42A8B267487}"/>
              </c:ext>
            </c:extLst>
          </c:dPt>
          <c:dPt>
            <c:idx val="2"/>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96EA-45EC-8842-D42A8B267487}"/>
              </c:ext>
            </c:extLst>
          </c:dPt>
          <c:dPt>
            <c:idx val="3"/>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96EA-45EC-8842-D42A8B267487}"/>
              </c:ext>
            </c:extLst>
          </c:dPt>
          <c:dPt>
            <c:idx val="4"/>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96EA-45EC-8842-D42A8B267487}"/>
              </c:ext>
            </c:extLst>
          </c:dPt>
          <c:dLbls>
            <c:spPr>
              <a:noFill/>
              <a:ln w="31909">
                <a:noFill/>
              </a:ln>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'Sheet1'!$B$2:$B$16</c:f>
              <c:strCache>
                <c:ptCount val="15"/>
                <c:pt idx="0">
                  <c:v>Neighbourhood policing</c:v>
                </c:pt>
                <c:pt idx="1">
                  <c:v>Drug abuse and dealing</c:v>
                </c:pt>
                <c:pt idx="2">
                  <c:v>Violence, disorder &amp; antisocial behaviour</c:v>
                </c:pt>
                <c:pt idx="3">
                  <c:v>Theft &amp; burglary</c:v>
                </c:pt>
                <c:pt idx="4">
                  <c:v>Traffic offences &amp; road safety</c:v>
                </c:pt>
                <c:pt idx="5">
                  <c:v>Rural crime (e.g. hare coursing, poaching, etc)</c:v>
                </c:pt>
                <c:pt idx="6">
                  <c:v>Child abuse</c:v>
                </c:pt>
                <c:pt idx="7">
                  <c:v>Domestic abuse</c:v>
                </c:pt>
                <c:pt idx="8">
                  <c:v>Rape or other sexual crimes</c:v>
                </c:pt>
                <c:pt idx="9">
                  <c:v>Serious organised crime</c:v>
                </c:pt>
                <c:pt idx="10">
                  <c:v>Human traffiking &amp; missing persons</c:v>
                </c:pt>
                <c:pt idx="11">
                  <c:v>Terrorism &amp; extremism</c:v>
                </c:pt>
                <c:pt idx="12">
                  <c:v>Hate crime</c:v>
                </c:pt>
                <c:pt idx="13">
                  <c:v>Fraud &amp; money laundering</c:v>
                </c:pt>
                <c:pt idx="14">
                  <c:v>Firearms offences</c:v>
                </c:pt>
              </c:strCache>
            </c:strRef>
          </c:cat>
          <c:val>
            <c:numRef>
              <c:f>'Sheet1'!$C$2:$C$16</c:f>
              <c:numCache>
                <c:formatCode>0%</c:formatCode>
                <c:ptCount val="15"/>
                <c:pt idx="0">
                  <c:v>0.64</c:v>
                </c:pt>
                <c:pt idx="1">
                  <c:v>0.63</c:v>
                </c:pt>
                <c:pt idx="2">
                  <c:v>0.61</c:v>
                </c:pt>
                <c:pt idx="3">
                  <c:v>0.61</c:v>
                </c:pt>
                <c:pt idx="4">
                  <c:v>0.53</c:v>
                </c:pt>
                <c:pt idx="5">
                  <c:v>0.41</c:v>
                </c:pt>
                <c:pt idx="6">
                  <c:v>0.31</c:v>
                </c:pt>
                <c:pt idx="7">
                  <c:v>0.24</c:v>
                </c:pt>
                <c:pt idx="8">
                  <c:v>0.24</c:v>
                </c:pt>
                <c:pt idx="9">
                  <c:v>0.19</c:v>
                </c:pt>
                <c:pt idx="10">
                  <c:v>0.16</c:v>
                </c:pt>
                <c:pt idx="11">
                  <c:v>0.14000000000000001</c:v>
                </c:pt>
                <c:pt idx="12">
                  <c:v>0.13</c:v>
                </c:pt>
                <c:pt idx="13">
                  <c:v>0.12</c:v>
                </c:pt>
                <c:pt idx="14">
                  <c:v>0.05</c:v>
                </c:pt>
              </c:numCache>
            </c:numRef>
          </c:val>
          <c:extLst xmlns:c16r2="http://schemas.microsoft.com/office/drawing/2015/06/chart">
            <c:ext xmlns:c16="http://schemas.microsoft.com/office/drawing/2014/chart" uri="{C3380CC4-5D6E-409C-BE32-E72D297353CC}">
              <c16:uniqueId val="{00000002-98A6-4060-8F58-DE19F1AF8118}"/>
            </c:ext>
          </c:extLst>
        </c:ser>
        <c:dLbls>
          <c:showLegendKey val="0"/>
          <c:showVal val="0"/>
          <c:showCatName val="0"/>
          <c:showSerName val="0"/>
          <c:showPercent val="0"/>
          <c:showBubbleSize val="0"/>
        </c:dLbls>
        <c:gapWidth val="50"/>
        <c:axId val="95114368"/>
        <c:axId val="95115904"/>
      </c:barChart>
      <c:catAx>
        <c:axId val="95114368"/>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a:pPr>
            <a:endParaRPr lang="en-US"/>
          </a:p>
        </c:txPr>
        <c:crossAx val="95115904"/>
        <c:crosses val="autoZero"/>
        <c:auto val="0"/>
        <c:lblAlgn val="ctr"/>
        <c:lblOffset val="100"/>
        <c:noMultiLvlLbl val="0"/>
      </c:catAx>
      <c:valAx>
        <c:axId val="95115904"/>
        <c:scaling>
          <c:orientation val="minMax"/>
          <c:min val="0"/>
        </c:scaling>
        <c:delete val="0"/>
        <c:axPos val="b"/>
        <c:numFmt formatCode="0%" sourceLinked="1"/>
        <c:majorTickMark val="out"/>
        <c:minorTickMark val="none"/>
        <c:tickLblPos val="nextTo"/>
        <c:spPr>
          <a:ln>
            <a:solidFill>
              <a:schemeClr val="tx1"/>
            </a:solidFill>
          </a:ln>
        </c:spPr>
        <c:txPr>
          <a:bodyPr rot="0" vert="horz"/>
          <a:lstStyle/>
          <a:p>
            <a:pPr>
              <a:defRPr/>
            </a:pPr>
            <a:endParaRPr lang="en-US"/>
          </a:p>
        </c:txPr>
        <c:crossAx val="95114368"/>
        <c:crosses val="autoZero"/>
        <c:crossBetween val="between"/>
      </c:valAx>
      <c:spPr>
        <a:noFill/>
        <a:ln w="3989">
          <a:noFill/>
          <a:prstDash val="solid"/>
        </a:ln>
      </c:spPr>
    </c:plotArea>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1072476402099"/>
          <c:y val="0.12812616933834989"/>
          <c:w val="0.59633990363582423"/>
          <c:h val="0.67412653879006146"/>
        </c:manualLayout>
      </c:layout>
      <c:barChart>
        <c:barDir val="bar"/>
        <c:grouping val="clustered"/>
        <c:varyColors val="0"/>
        <c:ser>
          <c:idx val="0"/>
          <c:order val="0"/>
          <c:tx>
            <c:strRef>
              <c:f>Sheet1!$C$1</c:f>
              <c:strCache>
                <c:ptCount val="1"/>
                <c:pt idx="0">
                  <c:v>Sum</c:v>
                </c:pt>
              </c:strCache>
            </c:strRef>
          </c:tx>
          <c:spPr>
            <a:solidFill>
              <a:srgbClr val="133884"/>
            </a:solidFill>
            <a:scene3d>
              <a:camera prst="orthographicFront"/>
              <a:lightRig rig="threePt" dir="t"/>
            </a:scene3d>
            <a:sp3d>
              <a:bevelT/>
            </a:sp3d>
          </c:spPr>
          <c:invertIfNegative val="0"/>
          <c:dLbls>
            <c:numFmt formatCode="#,##0" sourceLinked="0"/>
            <c:spPr>
              <a:noFill/>
              <a:ln>
                <a:noFill/>
                <a:round/>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Sheet1!$B$2:$B$16</c:f>
              <c:strCache>
                <c:ptCount val="15"/>
                <c:pt idx="0">
                  <c:v>Neighbourhood policing</c:v>
                </c:pt>
                <c:pt idx="1">
                  <c:v>Drug abuse and dealing</c:v>
                </c:pt>
                <c:pt idx="2">
                  <c:v>Violence, disorder &amp; antisocial behaviour</c:v>
                </c:pt>
                <c:pt idx="3">
                  <c:v>Theft &amp; burglary</c:v>
                </c:pt>
                <c:pt idx="4">
                  <c:v>Traffic offences &amp; road safety</c:v>
                </c:pt>
                <c:pt idx="5">
                  <c:v>Rural crime (e.g. hare coursing, poaching, etc)</c:v>
                </c:pt>
                <c:pt idx="6">
                  <c:v>Child abuse</c:v>
                </c:pt>
                <c:pt idx="7">
                  <c:v>Rape or other sexual crimes</c:v>
                </c:pt>
                <c:pt idx="8">
                  <c:v>Domestic abuse</c:v>
                </c:pt>
                <c:pt idx="9">
                  <c:v>Serious organised crime</c:v>
                </c:pt>
                <c:pt idx="10">
                  <c:v>Terrorism &amp; extremism</c:v>
                </c:pt>
                <c:pt idx="11">
                  <c:v>Human traffiking &amp; missing persons</c:v>
                </c:pt>
                <c:pt idx="12">
                  <c:v>Hate crime</c:v>
                </c:pt>
                <c:pt idx="13">
                  <c:v>Fraud &amp; money laundering</c:v>
                </c:pt>
                <c:pt idx="14">
                  <c:v>Firearms offences</c:v>
                </c:pt>
              </c:strCache>
            </c:strRef>
          </c:cat>
          <c:val>
            <c:numRef>
              <c:f>Sheet1!$C$2:$C$16</c:f>
              <c:numCache>
                <c:formatCode>0.00</c:formatCode>
                <c:ptCount val="15"/>
                <c:pt idx="0">
                  <c:v>4405</c:v>
                </c:pt>
                <c:pt idx="1">
                  <c:v>3904</c:v>
                </c:pt>
                <c:pt idx="2">
                  <c:v>3812</c:v>
                </c:pt>
                <c:pt idx="3">
                  <c:v>3699</c:v>
                </c:pt>
                <c:pt idx="4">
                  <c:v>3293</c:v>
                </c:pt>
                <c:pt idx="5">
                  <c:v>2299</c:v>
                </c:pt>
                <c:pt idx="6">
                  <c:v>1945</c:v>
                </c:pt>
                <c:pt idx="7">
                  <c:v>1409</c:v>
                </c:pt>
                <c:pt idx="8">
                  <c:v>1234</c:v>
                </c:pt>
                <c:pt idx="9">
                  <c:v>1077</c:v>
                </c:pt>
                <c:pt idx="10">
                  <c:v>894</c:v>
                </c:pt>
                <c:pt idx="11">
                  <c:v>889</c:v>
                </c:pt>
                <c:pt idx="12">
                  <c:v>632</c:v>
                </c:pt>
                <c:pt idx="13">
                  <c:v>534</c:v>
                </c:pt>
                <c:pt idx="14">
                  <c:v>229</c:v>
                </c:pt>
              </c:numCache>
            </c:numRef>
          </c:val>
          <c:extLst xmlns:c16r2="http://schemas.microsoft.com/office/drawing/2015/06/chart">
            <c:ext xmlns:c16="http://schemas.microsoft.com/office/drawing/2014/chart" uri="{C3380CC4-5D6E-409C-BE32-E72D297353CC}">
              <c16:uniqueId val="{00000000-75D8-4A8A-957D-D330F8BC88B6}"/>
            </c:ext>
          </c:extLst>
        </c:ser>
        <c:dLbls>
          <c:showLegendKey val="0"/>
          <c:showVal val="0"/>
          <c:showCatName val="0"/>
          <c:showSerName val="0"/>
          <c:showPercent val="0"/>
          <c:showBubbleSize val="0"/>
        </c:dLbls>
        <c:gapWidth val="50"/>
        <c:axId val="95165056"/>
        <c:axId val="95175040"/>
      </c:barChart>
      <c:catAx>
        <c:axId val="95165056"/>
        <c:scaling>
          <c:orientation val="minMax"/>
        </c:scaling>
        <c:delete val="0"/>
        <c:axPos val="l"/>
        <c:numFmt formatCode="General" sourceLinked="1"/>
        <c:majorTickMark val="out"/>
        <c:minorTickMark val="none"/>
        <c:tickLblPos val="nextTo"/>
        <c:spPr>
          <a:ln>
            <a:solidFill>
              <a:schemeClr val="tx1"/>
            </a:solidFill>
          </a:ln>
        </c:spPr>
        <c:txPr>
          <a:bodyPr rot="0"/>
          <a:lstStyle/>
          <a:p>
            <a:pPr>
              <a:defRPr/>
            </a:pPr>
            <a:endParaRPr lang="en-US"/>
          </a:p>
        </c:txPr>
        <c:crossAx val="95175040"/>
        <c:crosses val="autoZero"/>
        <c:auto val="0"/>
        <c:lblAlgn val="ctr"/>
        <c:lblOffset val="100"/>
        <c:noMultiLvlLbl val="0"/>
      </c:catAx>
      <c:valAx>
        <c:axId val="95175040"/>
        <c:scaling>
          <c:orientation val="minMax"/>
          <c:min val="0"/>
        </c:scaling>
        <c:delete val="0"/>
        <c:axPos val="b"/>
        <c:numFmt formatCode="0" sourceLinked="0"/>
        <c:majorTickMark val="out"/>
        <c:minorTickMark val="none"/>
        <c:tickLblPos val="nextTo"/>
        <c:spPr>
          <a:ln>
            <a:solidFill>
              <a:schemeClr val="tx1"/>
            </a:solidFill>
          </a:ln>
        </c:spPr>
        <c:txPr>
          <a:bodyPr rot="0"/>
          <a:lstStyle/>
          <a:p>
            <a:pPr>
              <a:defRPr/>
            </a:pPr>
            <a:endParaRPr lang="en-US"/>
          </a:p>
        </c:txPr>
        <c:crossAx val="95165056"/>
        <c:crosses val="autoZero"/>
        <c:crossBetween val="between"/>
      </c:valAx>
      <c:spPr>
        <a:noFill/>
        <a:ln>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Sum</c:v>
                </c:pt>
              </c:strCache>
            </c:strRef>
          </c:tx>
          <c:spPr>
            <a:solidFill>
              <a:srgbClr val="002D86"/>
            </a:solidFill>
            <a:scene3d>
              <a:camera prst="orthographicFront"/>
              <a:lightRig rig="threePt" dir="t"/>
            </a:scene3d>
            <a:sp3d>
              <a:bevelT/>
            </a:sp3d>
          </c:spPr>
          <c:invertIfNegative val="0"/>
          <c:dLbls>
            <c:numFmt formatCode="#,##0" sourceLinked="0"/>
            <c:spPr>
              <a:noFill/>
              <a:ln w="31909">
                <a:noFill/>
              </a:ln>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Sheet1!$B$2:$B$16</c:f>
              <c:strCache>
                <c:ptCount val="15"/>
                <c:pt idx="0">
                  <c:v>Hate crime</c:v>
                </c:pt>
                <c:pt idx="1">
                  <c:v>Fraud &amp; money laundering</c:v>
                </c:pt>
                <c:pt idx="2">
                  <c:v>Rural crime (e.g. hare coursing, poaching, etc)</c:v>
                </c:pt>
                <c:pt idx="3">
                  <c:v>Firearms offences</c:v>
                </c:pt>
                <c:pt idx="4">
                  <c:v>Human traffiking &amp; missing persons</c:v>
                </c:pt>
                <c:pt idx="5">
                  <c:v>Terrorism &amp; extremism</c:v>
                </c:pt>
                <c:pt idx="6">
                  <c:v>Traffic offences &amp; road safety</c:v>
                </c:pt>
                <c:pt idx="7">
                  <c:v>Serious organised crime</c:v>
                </c:pt>
                <c:pt idx="8">
                  <c:v>Domestic abuse</c:v>
                </c:pt>
                <c:pt idx="9">
                  <c:v>Drug abuse and dealing</c:v>
                </c:pt>
                <c:pt idx="10">
                  <c:v>Rape or other sexual crimes</c:v>
                </c:pt>
                <c:pt idx="11">
                  <c:v>Neighbourhood policing</c:v>
                </c:pt>
                <c:pt idx="12">
                  <c:v>Violence, disorder &amp; antisocial behaviour</c:v>
                </c:pt>
                <c:pt idx="13">
                  <c:v>Child abuse</c:v>
                </c:pt>
                <c:pt idx="14">
                  <c:v>Theft &amp; burglary</c:v>
                </c:pt>
              </c:strCache>
            </c:strRef>
          </c:cat>
          <c:val>
            <c:numRef>
              <c:f>Sheet1!$C$2:$C$16</c:f>
              <c:numCache>
                <c:formatCode>0.00</c:formatCode>
                <c:ptCount val="15"/>
                <c:pt idx="0">
                  <c:v>3686</c:v>
                </c:pt>
                <c:pt idx="1">
                  <c:v>3168</c:v>
                </c:pt>
                <c:pt idx="2">
                  <c:v>3084</c:v>
                </c:pt>
                <c:pt idx="3">
                  <c:v>3052</c:v>
                </c:pt>
                <c:pt idx="4">
                  <c:v>2394</c:v>
                </c:pt>
                <c:pt idx="5">
                  <c:v>2328</c:v>
                </c:pt>
                <c:pt idx="6">
                  <c:v>2203</c:v>
                </c:pt>
                <c:pt idx="7">
                  <c:v>2167</c:v>
                </c:pt>
                <c:pt idx="8">
                  <c:v>1681</c:v>
                </c:pt>
                <c:pt idx="9">
                  <c:v>1088</c:v>
                </c:pt>
                <c:pt idx="10">
                  <c:v>1083</c:v>
                </c:pt>
                <c:pt idx="11">
                  <c:v>960</c:v>
                </c:pt>
                <c:pt idx="12">
                  <c:v>881</c:v>
                </c:pt>
                <c:pt idx="13">
                  <c:v>850</c:v>
                </c:pt>
                <c:pt idx="14">
                  <c:v>841</c:v>
                </c:pt>
              </c:numCache>
            </c:numRef>
          </c:val>
          <c:extLst xmlns:c16r2="http://schemas.microsoft.com/office/drawing/2015/06/chart">
            <c:ext xmlns:c16="http://schemas.microsoft.com/office/drawing/2014/chart" uri="{C3380CC4-5D6E-409C-BE32-E72D297353CC}">
              <c16:uniqueId val="{00000002-31FC-475B-BFCC-EB3564561466}"/>
            </c:ext>
          </c:extLst>
        </c:ser>
        <c:dLbls>
          <c:showLegendKey val="0"/>
          <c:showVal val="0"/>
          <c:showCatName val="0"/>
          <c:showSerName val="0"/>
          <c:showPercent val="0"/>
          <c:showBubbleSize val="0"/>
        </c:dLbls>
        <c:gapWidth val="47"/>
        <c:axId val="95236096"/>
        <c:axId val="95237632"/>
      </c:barChart>
      <c:catAx>
        <c:axId val="95236096"/>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a:pPr>
            <a:endParaRPr lang="en-US"/>
          </a:p>
        </c:txPr>
        <c:crossAx val="95237632"/>
        <c:crosses val="autoZero"/>
        <c:auto val="0"/>
        <c:lblAlgn val="ctr"/>
        <c:lblOffset val="100"/>
        <c:noMultiLvlLbl val="0"/>
      </c:catAx>
      <c:valAx>
        <c:axId val="95237632"/>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9523609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Column %</c:v>
                </c:pt>
              </c:strCache>
            </c:strRef>
          </c:tx>
          <c:spPr>
            <a:solidFill>
              <a:srgbClr val="002D86"/>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9623-4B16-836B-D92178AD29B9}"/>
              </c:ext>
            </c:extLst>
          </c:dPt>
          <c:dPt>
            <c:idx val="1"/>
            <c:invertIfNegative val="1"/>
            <c:bubble3D val="0"/>
            <c:extLst xmlns:c16r2="http://schemas.microsoft.com/office/drawing/2015/06/chart">
              <c:ext xmlns:c16="http://schemas.microsoft.com/office/drawing/2014/chart" uri="{C3380CC4-5D6E-409C-BE32-E72D297353CC}">
                <c16:uniqueId val="{00000001-9623-4B16-836B-D92178AD29B9}"/>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Inadequate</c:v>
                </c:pt>
                <c:pt idx="1">
                  <c:v>Restrictive</c:v>
                </c:pt>
                <c:pt idx="2">
                  <c:v>Fair</c:v>
                </c:pt>
                <c:pt idx="3">
                  <c:v>Healthy</c:v>
                </c:pt>
                <c:pt idx="4">
                  <c:v>Generous</c:v>
                </c:pt>
              </c:strCache>
            </c:strRef>
          </c:cat>
          <c:val>
            <c:numRef>
              <c:f>'Sheet1'!$C$2:$C$6</c:f>
              <c:numCache>
                <c:formatCode>0%</c:formatCode>
                <c:ptCount val="5"/>
                <c:pt idx="0">
                  <c:v>0.49</c:v>
                </c:pt>
                <c:pt idx="1">
                  <c:v>0.33</c:v>
                </c:pt>
                <c:pt idx="2">
                  <c:v>0.15</c:v>
                </c:pt>
                <c:pt idx="3">
                  <c:v>0.02</c:v>
                </c:pt>
                <c:pt idx="4">
                  <c:v>0.01</c:v>
                </c:pt>
              </c:numCache>
            </c:numRef>
          </c:val>
          <c:extLst xmlns:c16r2="http://schemas.microsoft.com/office/drawing/2015/06/chart">
            <c:ext xmlns:c16="http://schemas.microsoft.com/office/drawing/2014/chart" uri="{C3380CC4-5D6E-409C-BE32-E72D297353CC}">
              <c16:uniqueId val="{00000002-9623-4B16-836B-D92178AD29B9}"/>
            </c:ext>
          </c:extLst>
        </c:ser>
        <c:dLbls>
          <c:showLegendKey val="0"/>
          <c:showVal val="0"/>
          <c:showCatName val="0"/>
          <c:showSerName val="0"/>
          <c:showPercent val="0"/>
          <c:showBubbleSize val="0"/>
        </c:dLbls>
        <c:gapWidth val="100"/>
        <c:axId val="107862272"/>
        <c:axId val="120266752"/>
      </c:barChart>
      <c:catAx>
        <c:axId val="10786227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20266752"/>
        <c:crosses val="autoZero"/>
        <c:auto val="0"/>
        <c:lblAlgn val="ctr"/>
        <c:lblOffset val="100"/>
        <c:noMultiLvlLbl val="0"/>
      </c:catAx>
      <c:valAx>
        <c:axId val="120266752"/>
        <c:scaling>
          <c:orientation val="minMax"/>
          <c:min val="0"/>
        </c:scaling>
        <c:delete val="0"/>
        <c:axPos val="l"/>
        <c:numFmt formatCode="0%" sourceLinked="1"/>
        <c:majorTickMark val="out"/>
        <c:minorTickMark val="none"/>
        <c:tickLblPos val="nextTo"/>
        <c:spPr>
          <a:ln>
            <a:solidFill>
              <a:schemeClr val="tx1"/>
            </a:solidFill>
          </a:ln>
        </c:spPr>
        <c:txPr>
          <a:bodyPr rot="0" vert="horz"/>
          <a:lstStyle/>
          <a:p>
            <a:pPr>
              <a:defRPr/>
            </a:pPr>
            <a:endParaRPr lang="en-US"/>
          </a:p>
        </c:txPr>
        <c:crossAx val="107862272"/>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Mean</c:v>
                </c:pt>
              </c:strCache>
            </c:strRef>
          </c:tx>
          <c:spPr>
            <a:solidFill>
              <a:srgbClr val="133884"/>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4B02-4266-ABF5-EC433A1219B5}"/>
              </c:ext>
            </c:extLst>
          </c:dPt>
          <c:dPt>
            <c:idx val="1"/>
            <c:invertIfNegative val="1"/>
            <c:bubble3D val="0"/>
            <c:extLst xmlns:c16r2="http://schemas.microsoft.com/office/drawing/2015/06/chart">
              <c:ext xmlns:c16="http://schemas.microsoft.com/office/drawing/2014/chart" uri="{C3380CC4-5D6E-409C-BE32-E72D297353CC}">
                <c16:uniqueId val="{00000001-4B02-4266-ABF5-EC433A1219B5}"/>
              </c:ext>
            </c:extLst>
          </c:dPt>
          <c:dLbls>
            <c:spPr>
              <a:noFill/>
              <a:ln w="31909">
                <a:noFill/>
                <a:round/>
              </a:ln>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South Holland</c:v>
                </c:pt>
                <c:pt idx="2">
                  <c:v>East Lindsey</c:v>
                </c:pt>
                <c:pt idx="3">
                  <c:v>Lincoln City</c:v>
                </c:pt>
                <c:pt idx="4">
                  <c:v>West Lindsey</c:v>
                </c:pt>
                <c:pt idx="5">
                  <c:v>South Kesteven</c:v>
                </c:pt>
                <c:pt idx="6">
                  <c:v>North Kesteven</c:v>
                </c:pt>
              </c:strCache>
            </c:strRef>
          </c:cat>
          <c:val>
            <c:numRef>
              <c:f>'Sheet1'!$C$2:$C$8</c:f>
              <c:numCache>
                <c:formatCode>0.00</c:formatCode>
                <c:ptCount val="7"/>
                <c:pt idx="0">
                  <c:v>5.19</c:v>
                </c:pt>
                <c:pt idx="1">
                  <c:v>4.53</c:v>
                </c:pt>
                <c:pt idx="2">
                  <c:v>4.25</c:v>
                </c:pt>
                <c:pt idx="3">
                  <c:v>4.1399999999999997</c:v>
                </c:pt>
                <c:pt idx="4">
                  <c:v>4.1399999999999997</c:v>
                </c:pt>
                <c:pt idx="5">
                  <c:v>4.13</c:v>
                </c:pt>
                <c:pt idx="6">
                  <c:v>3.52</c:v>
                </c:pt>
              </c:numCache>
            </c:numRef>
          </c:val>
          <c:extLst xmlns:c16r2="http://schemas.microsoft.com/office/drawing/2015/06/chart">
            <c:ext xmlns:c16="http://schemas.microsoft.com/office/drawing/2014/chart" uri="{C3380CC4-5D6E-409C-BE32-E72D297353CC}">
              <c16:uniqueId val="{00000002-4B02-4266-ABF5-EC433A1219B5}"/>
            </c:ext>
          </c:extLst>
        </c:ser>
        <c:dLbls>
          <c:showLegendKey val="0"/>
          <c:showVal val="0"/>
          <c:showCatName val="0"/>
          <c:showSerName val="0"/>
          <c:showPercent val="0"/>
          <c:showBubbleSize val="0"/>
        </c:dLbls>
        <c:gapWidth val="100"/>
        <c:axId val="79599488"/>
        <c:axId val="79601024"/>
      </c:barChart>
      <c:catAx>
        <c:axId val="79599488"/>
        <c:scaling>
          <c:orientation val="minMax"/>
        </c:scaling>
        <c:delete val="0"/>
        <c:axPos val="b"/>
        <c:numFmt formatCode="General" sourceLinked="1"/>
        <c:majorTickMark val="out"/>
        <c:minorTickMark val="none"/>
        <c:tickLblPos val="nextTo"/>
        <c:spPr>
          <a:ln>
            <a:solidFill>
              <a:schemeClr val="tx1"/>
            </a:solidFill>
          </a:ln>
        </c:spPr>
        <c:txPr>
          <a:bodyPr rot="0"/>
          <a:lstStyle/>
          <a:p>
            <a:pPr>
              <a:defRPr sz="1000"/>
            </a:pPr>
            <a:endParaRPr lang="en-US"/>
          </a:p>
        </c:txPr>
        <c:crossAx val="79601024"/>
        <c:crosses val="autoZero"/>
        <c:auto val="0"/>
        <c:lblAlgn val="ctr"/>
        <c:lblOffset val="100"/>
        <c:noMultiLvlLbl val="0"/>
      </c:catAx>
      <c:valAx>
        <c:axId val="79601024"/>
        <c:scaling>
          <c:orientation val="minMax"/>
          <c:min val="3.4100000858306885"/>
        </c:scaling>
        <c:delete val="0"/>
        <c:axPos val="l"/>
        <c:numFmt formatCode="0.00" sourceLinked="1"/>
        <c:majorTickMark val="out"/>
        <c:minorTickMark val="none"/>
        <c:tickLblPos val="nextTo"/>
        <c:spPr>
          <a:ln>
            <a:solidFill>
              <a:schemeClr val="tx1"/>
            </a:solidFill>
          </a:ln>
        </c:spPr>
        <c:txPr>
          <a:bodyPr rot="0"/>
          <a:lstStyle/>
          <a:p>
            <a:pPr>
              <a:defRPr/>
            </a:pPr>
            <a:endParaRPr lang="en-US"/>
          </a:p>
        </c:txPr>
        <c:crossAx val="79599488"/>
        <c:crosses val="autoZero"/>
        <c:crossBetween val="between"/>
      </c:valAx>
      <c:spPr>
        <a:noFill/>
        <a:ln w="3989">
          <a:noFill/>
          <a:round/>
        </a:ln>
      </c:spPr>
    </c:plotArea>
    <c:plotVisOnly val="1"/>
    <c:dispBlanksAs val="gap"/>
    <c:showDLblsOverMax val="1"/>
  </c:chart>
  <c:spPr>
    <a:noFill/>
    <a:ln>
      <a:noFill/>
      <a:round/>
    </a:ln>
  </c:spPr>
  <c:txPr>
    <a:bodyPr/>
    <a:lstStyle/>
    <a:p>
      <a:pPr>
        <a:defRPr sz="8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8026885901566"/>
          <c:y val="2.7016990921771039E-2"/>
          <c:w val="0.84159926674813912"/>
          <c:h val="0.8286720948048194"/>
        </c:manualLayout>
      </c:layout>
      <c:barChart>
        <c:barDir val="bar"/>
        <c:grouping val="stacked"/>
        <c:varyColors val="0"/>
        <c:ser>
          <c:idx val="0"/>
          <c:order val="0"/>
          <c:tx>
            <c:strRef>
              <c:f>Sheet1!$C$1</c:f>
              <c:strCache>
                <c:ptCount val="1"/>
                <c:pt idx="0">
                  <c:v>Generous</c:v>
                </c:pt>
              </c:strCache>
            </c:strRef>
          </c:tx>
          <c:spPr>
            <a:solidFill>
              <a:schemeClr val="accent1"/>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Sheet1!$B$2:$B$17</c:f>
              <c:strCache>
                <c:ptCount val="16"/>
                <c:pt idx="0">
                  <c:v>Female</c:v>
                </c:pt>
                <c:pt idx="1">
                  <c:v>Male</c:v>
                </c:pt>
                <c:pt idx="2">
                  <c:v>ABC1</c:v>
                </c:pt>
                <c:pt idx="3">
                  <c:v>C2DE</c:v>
                </c:pt>
                <c:pt idx="4">
                  <c:v>S</c:v>
                </c:pt>
                <c:pt idx="5">
                  <c:v>16 to 34</c:v>
                </c:pt>
                <c:pt idx="6">
                  <c:v>35 to 49</c:v>
                </c:pt>
                <c:pt idx="7">
                  <c:v>50 to 64</c:v>
                </c:pt>
                <c:pt idx="8">
                  <c:v>65+</c:v>
                </c:pt>
                <c:pt idx="9">
                  <c:v>Boston Borough</c:v>
                </c:pt>
                <c:pt idx="10">
                  <c:v>East Lindsey</c:v>
                </c:pt>
                <c:pt idx="11">
                  <c:v>Lincoln City</c:v>
                </c:pt>
                <c:pt idx="12">
                  <c:v>North Kesteven</c:v>
                </c:pt>
                <c:pt idx="13">
                  <c:v>South Holland</c:v>
                </c:pt>
                <c:pt idx="14">
                  <c:v>South Kesteven</c:v>
                </c:pt>
                <c:pt idx="15">
                  <c:v>West Lindsey</c:v>
                </c:pt>
              </c:strCache>
            </c:strRef>
          </c:cat>
          <c:val>
            <c:numRef>
              <c:f>Sheet1!$C$2:$C$17</c:f>
              <c:numCache>
                <c:formatCode>0%</c:formatCode>
                <c:ptCount val="16"/>
                <c:pt idx="0">
                  <c:v>0.01</c:v>
                </c:pt>
                <c:pt idx="1">
                  <c:v>0.01</c:v>
                </c:pt>
                <c:pt idx="2">
                  <c:v>0.01</c:v>
                </c:pt>
                <c:pt idx="3">
                  <c:v>0.02</c:v>
                </c:pt>
                <c:pt idx="4">
                  <c:v>0.02</c:v>
                </c:pt>
                <c:pt idx="5">
                  <c:v>0.02</c:v>
                </c:pt>
                <c:pt idx="6">
                  <c:v>0.02</c:v>
                </c:pt>
                <c:pt idx="7">
                  <c:v>0.01</c:v>
                </c:pt>
                <c:pt idx="8">
                  <c:v>0.01</c:v>
                </c:pt>
                <c:pt idx="9">
                  <c:v>0.01</c:v>
                </c:pt>
                <c:pt idx="10">
                  <c:v>0.01</c:v>
                </c:pt>
                <c:pt idx="11">
                  <c:v>0.02</c:v>
                </c:pt>
                <c:pt idx="12">
                  <c:v>0.01</c:v>
                </c:pt>
                <c:pt idx="13">
                  <c:v>0.01</c:v>
                </c:pt>
                <c:pt idx="14">
                  <c:v>0.01</c:v>
                </c:pt>
                <c:pt idx="15">
                  <c:v>0.01</c:v>
                </c:pt>
              </c:numCache>
            </c:numRef>
          </c:val>
          <c:extLst xmlns:c16r2="http://schemas.microsoft.com/office/drawing/2015/06/chart">
            <c:ext xmlns:c16="http://schemas.microsoft.com/office/drawing/2014/chart" uri="{C3380CC4-5D6E-409C-BE32-E72D297353CC}">
              <c16:uniqueId val="{00000000-4D18-413A-A562-04700966FA4E}"/>
            </c:ext>
          </c:extLst>
        </c:ser>
        <c:ser>
          <c:idx val="1"/>
          <c:order val="1"/>
          <c:tx>
            <c:strRef>
              <c:f>Sheet1!$D$1</c:f>
              <c:strCache>
                <c:ptCount val="1"/>
                <c:pt idx="0">
                  <c:v>Healthy</c:v>
                </c:pt>
              </c:strCache>
            </c:strRef>
          </c:tx>
          <c:spPr>
            <a:solidFill>
              <a:schemeClr val="accent2"/>
            </a:solidFill>
            <a:ln>
              <a:noFill/>
            </a:ln>
            <a:effectLst/>
            <a:scene3d>
              <a:camera prst="orthographicFront"/>
              <a:lightRig rig="threePt" dir="t"/>
            </a:scene3d>
            <a:sp3d>
              <a:bevelT/>
            </a:sp3d>
          </c:spPr>
          <c:invertIfNegative val="0"/>
          <c:dLbls>
            <c:dLbl>
              <c:idx val="5"/>
              <c:layout>
                <c:manualLayout>
                  <c:x val="-7.0547716920342186E-3"/>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18-413A-A562-04700966FA4E}"/>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Sheet1!$B$2:$B$17</c:f>
              <c:strCache>
                <c:ptCount val="16"/>
                <c:pt idx="0">
                  <c:v>Female</c:v>
                </c:pt>
                <c:pt idx="1">
                  <c:v>Male</c:v>
                </c:pt>
                <c:pt idx="2">
                  <c:v>ABC1</c:v>
                </c:pt>
                <c:pt idx="3">
                  <c:v>C2DE</c:v>
                </c:pt>
                <c:pt idx="4">
                  <c:v>S</c:v>
                </c:pt>
                <c:pt idx="5">
                  <c:v>16 to 34</c:v>
                </c:pt>
                <c:pt idx="6">
                  <c:v>35 to 49</c:v>
                </c:pt>
                <c:pt idx="7">
                  <c:v>50 to 64</c:v>
                </c:pt>
                <c:pt idx="8">
                  <c:v>65+</c:v>
                </c:pt>
                <c:pt idx="9">
                  <c:v>Boston Borough</c:v>
                </c:pt>
                <c:pt idx="10">
                  <c:v>East Lindsey</c:v>
                </c:pt>
                <c:pt idx="11">
                  <c:v>Lincoln City</c:v>
                </c:pt>
                <c:pt idx="12">
                  <c:v>North Kesteven</c:v>
                </c:pt>
                <c:pt idx="13">
                  <c:v>South Holland</c:v>
                </c:pt>
                <c:pt idx="14">
                  <c:v>South Kesteven</c:v>
                </c:pt>
                <c:pt idx="15">
                  <c:v>West Lindsey</c:v>
                </c:pt>
              </c:strCache>
            </c:strRef>
          </c:cat>
          <c:val>
            <c:numRef>
              <c:f>Sheet1!$D$2:$D$17</c:f>
              <c:numCache>
                <c:formatCode>0%</c:formatCode>
                <c:ptCount val="16"/>
                <c:pt idx="0">
                  <c:v>0.02</c:v>
                </c:pt>
                <c:pt idx="1">
                  <c:v>0.02</c:v>
                </c:pt>
                <c:pt idx="2">
                  <c:v>0.02</c:v>
                </c:pt>
                <c:pt idx="3">
                  <c:v>0.03</c:v>
                </c:pt>
                <c:pt idx="4">
                  <c:v>0.04</c:v>
                </c:pt>
                <c:pt idx="5">
                  <c:v>0.04</c:v>
                </c:pt>
                <c:pt idx="6">
                  <c:v>0.02</c:v>
                </c:pt>
                <c:pt idx="7">
                  <c:v>0.01</c:v>
                </c:pt>
                <c:pt idx="8">
                  <c:v>0.02</c:v>
                </c:pt>
                <c:pt idx="9">
                  <c:v>0.01</c:v>
                </c:pt>
                <c:pt idx="10">
                  <c:v>0.03</c:v>
                </c:pt>
                <c:pt idx="11">
                  <c:v>0.04</c:v>
                </c:pt>
                <c:pt idx="12">
                  <c:v>0.02</c:v>
                </c:pt>
                <c:pt idx="13">
                  <c:v>0.01</c:v>
                </c:pt>
                <c:pt idx="14">
                  <c:v>0.02</c:v>
                </c:pt>
                <c:pt idx="15">
                  <c:v>0.01</c:v>
                </c:pt>
              </c:numCache>
            </c:numRef>
          </c:val>
          <c:extLst xmlns:c16r2="http://schemas.microsoft.com/office/drawing/2015/06/chart">
            <c:ext xmlns:c16="http://schemas.microsoft.com/office/drawing/2014/chart" uri="{C3380CC4-5D6E-409C-BE32-E72D297353CC}">
              <c16:uniqueId val="{00000001-4D18-413A-A562-04700966FA4E}"/>
            </c:ext>
          </c:extLst>
        </c:ser>
        <c:ser>
          <c:idx val="2"/>
          <c:order val="2"/>
          <c:tx>
            <c:strRef>
              <c:f>Sheet1!$E$1</c:f>
              <c:strCache>
                <c:ptCount val="1"/>
                <c:pt idx="0">
                  <c:v>Fair</c:v>
                </c:pt>
              </c:strCache>
            </c:strRef>
          </c:tx>
          <c:spPr>
            <a:solidFill>
              <a:schemeClr val="accent3"/>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Sheet1!$B$2:$B$17</c:f>
              <c:strCache>
                <c:ptCount val="16"/>
                <c:pt idx="0">
                  <c:v>Female</c:v>
                </c:pt>
                <c:pt idx="1">
                  <c:v>Male</c:v>
                </c:pt>
                <c:pt idx="2">
                  <c:v>ABC1</c:v>
                </c:pt>
                <c:pt idx="3">
                  <c:v>C2DE</c:v>
                </c:pt>
                <c:pt idx="4">
                  <c:v>S</c:v>
                </c:pt>
                <c:pt idx="5">
                  <c:v>16 to 34</c:v>
                </c:pt>
                <c:pt idx="6">
                  <c:v>35 to 49</c:v>
                </c:pt>
                <c:pt idx="7">
                  <c:v>50 to 64</c:v>
                </c:pt>
                <c:pt idx="8">
                  <c:v>65+</c:v>
                </c:pt>
                <c:pt idx="9">
                  <c:v>Boston Borough</c:v>
                </c:pt>
                <c:pt idx="10">
                  <c:v>East Lindsey</c:v>
                </c:pt>
                <c:pt idx="11">
                  <c:v>Lincoln City</c:v>
                </c:pt>
                <c:pt idx="12">
                  <c:v>North Kesteven</c:v>
                </c:pt>
                <c:pt idx="13">
                  <c:v>South Holland</c:v>
                </c:pt>
                <c:pt idx="14">
                  <c:v>South Kesteven</c:v>
                </c:pt>
                <c:pt idx="15">
                  <c:v>West Lindsey</c:v>
                </c:pt>
              </c:strCache>
            </c:strRef>
          </c:cat>
          <c:val>
            <c:numRef>
              <c:f>Sheet1!$E$2:$E$17</c:f>
              <c:numCache>
                <c:formatCode>0%</c:formatCode>
                <c:ptCount val="16"/>
                <c:pt idx="0">
                  <c:v>0.16</c:v>
                </c:pt>
                <c:pt idx="1">
                  <c:v>0.14000000000000001</c:v>
                </c:pt>
                <c:pt idx="2">
                  <c:v>0.15</c:v>
                </c:pt>
                <c:pt idx="3">
                  <c:v>0.15</c:v>
                </c:pt>
                <c:pt idx="4">
                  <c:v>0.28999999999999998</c:v>
                </c:pt>
                <c:pt idx="5">
                  <c:v>0.21</c:v>
                </c:pt>
                <c:pt idx="6">
                  <c:v>0.16</c:v>
                </c:pt>
                <c:pt idx="7">
                  <c:v>0.13</c:v>
                </c:pt>
                <c:pt idx="8">
                  <c:v>0.12</c:v>
                </c:pt>
                <c:pt idx="9">
                  <c:v>0.11</c:v>
                </c:pt>
                <c:pt idx="10">
                  <c:v>0.15</c:v>
                </c:pt>
                <c:pt idx="11">
                  <c:v>0.17</c:v>
                </c:pt>
                <c:pt idx="12">
                  <c:v>0.16</c:v>
                </c:pt>
                <c:pt idx="13">
                  <c:v>0.12</c:v>
                </c:pt>
                <c:pt idx="14">
                  <c:v>0.18</c:v>
                </c:pt>
                <c:pt idx="15">
                  <c:v>0.13</c:v>
                </c:pt>
              </c:numCache>
            </c:numRef>
          </c:val>
          <c:extLst xmlns:c16r2="http://schemas.microsoft.com/office/drawing/2015/06/chart">
            <c:ext xmlns:c16="http://schemas.microsoft.com/office/drawing/2014/chart" uri="{C3380CC4-5D6E-409C-BE32-E72D297353CC}">
              <c16:uniqueId val="{00000002-4D18-413A-A562-04700966FA4E}"/>
            </c:ext>
          </c:extLst>
        </c:ser>
        <c:ser>
          <c:idx val="3"/>
          <c:order val="3"/>
          <c:tx>
            <c:strRef>
              <c:f>Sheet1!$F$1</c:f>
              <c:strCache>
                <c:ptCount val="1"/>
                <c:pt idx="0">
                  <c:v>Restrictive</c:v>
                </c:pt>
              </c:strCache>
            </c:strRef>
          </c:tx>
          <c:spPr>
            <a:solidFill>
              <a:schemeClr val="accent4"/>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Sheet1!$B$2:$B$17</c:f>
              <c:strCache>
                <c:ptCount val="16"/>
                <c:pt idx="0">
                  <c:v>Female</c:v>
                </c:pt>
                <c:pt idx="1">
                  <c:v>Male</c:v>
                </c:pt>
                <c:pt idx="2">
                  <c:v>ABC1</c:v>
                </c:pt>
                <c:pt idx="3">
                  <c:v>C2DE</c:v>
                </c:pt>
                <c:pt idx="4">
                  <c:v>S</c:v>
                </c:pt>
                <c:pt idx="5">
                  <c:v>16 to 34</c:v>
                </c:pt>
                <c:pt idx="6">
                  <c:v>35 to 49</c:v>
                </c:pt>
                <c:pt idx="7">
                  <c:v>50 to 64</c:v>
                </c:pt>
                <c:pt idx="8">
                  <c:v>65+</c:v>
                </c:pt>
                <c:pt idx="9">
                  <c:v>Boston Borough</c:v>
                </c:pt>
                <c:pt idx="10">
                  <c:v>East Lindsey</c:v>
                </c:pt>
                <c:pt idx="11">
                  <c:v>Lincoln City</c:v>
                </c:pt>
                <c:pt idx="12">
                  <c:v>North Kesteven</c:v>
                </c:pt>
                <c:pt idx="13">
                  <c:v>South Holland</c:v>
                </c:pt>
                <c:pt idx="14">
                  <c:v>South Kesteven</c:v>
                </c:pt>
                <c:pt idx="15">
                  <c:v>West Lindsey</c:v>
                </c:pt>
              </c:strCache>
            </c:strRef>
          </c:cat>
          <c:val>
            <c:numRef>
              <c:f>Sheet1!$F$2:$F$17</c:f>
              <c:numCache>
                <c:formatCode>0%</c:formatCode>
                <c:ptCount val="16"/>
                <c:pt idx="0">
                  <c:v>0.36</c:v>
                </c:pt>
                <c:pt idx="1">
                  <c:v>0.31</c:v>
                </c:pt>
                <c:pt idx="2">
                  <c:v>0.34</c:v>
                </c:pt>
                <c:pt idx="3">
                  <c:v>0.31</c:v>
                </c:pt>
                <c:pt idx="4">
                  <c:v>0.33</c:v>
                </c:pt>
                <c:pt idx="5">
                  <c:v>0.35</c:v>
                </c:pt>
                <c:pt idx="6">
                  <c:v>0.35</c:v>
                </c:pt>
                <c:pt idx="7">
                  <c:v>0.33</c:v>
                </c:pt>
                <c:pt idx="8">
                  <c:v>0.3</c:v>
                </c:pt>
                <c:pt idx="9">
                  <c:v>0.28999999999999998</c:v>
                </c:pt>
                <c:pt idx="10">
                  <c:v>0.28999999999999998</c:v>
                </c:pt>
                <c:pt idx="11">
                  <c:v>0.35</c:v>
                </c:pt>
                <c:pt idx="12">
                  <c:v>0.38</c:v>
                </c:pt>
                <c:pt idx="13">
                  <c:v>0.34</c:v>
                </c:pt>
                <c:pt idx="14">
                  <c:v>0.34</c:v>
                </c:pt>
                <c:pt idx="15">
                  <c:v>0.32</c:v>
                </c:pt>
              </c:numCache>
            </c:numRef>
          </c:val>
          <c:extLst xmlns:c16r2="http://schemas.microsoft.com/office/drawing/2015/06/chart">
            <c:ext xmlns:c16="http://schemas.microsoft.com/office/drawing/2014/chart" uri="{C3380CC4-5D6E-409C-BE32-E72D297353CC}">
              <c16:uniqueId val="{00000003-4D18-413A-A562-04700966FA4E}"/>
            </c:ext>
          </c:extLst>
        </c:ser>
        <c:ser>
          <c:idx val="4"/>
          <c:order val="4"/>
          <c:tx>
            <c:strRef>
              <c:f>Sheet1!$G$1</c:f>
              <c:strCache>
                <c:ptCount val="1"/>
                <c:pt idx="0">
                  <c:v>Inadequate</c:v>
                </c:pt>
              </c:strCache>
            </c:strRef>
          </c:tx>
          <c:spPr>
            <a:solidFill>
              <a:schemeClr val="accent5"/>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Sheet1!$B$2:$B$17</c:f>
              <c:strCache>
                <c:ptCount val="16"/>
                <c:pt idx="0">
                  <c:v>Female</c:v>
                </c:pt>
                <c:pt idx="1">
                  <c:v>Male</c:v>
                </c:pt>
                <c:pt idx="2">
                  <c:v>ABC1</c:v>
                </c:pt>
                <c:pt idx="3">
                  <c:v>C2DE</c:v>
                </c:pt>
                <c:pt idx="4">
                  <c:v>S</c:v>
                </c:pt>
                <c:pt idx="5">
                  <c:v>16 to 34</c:v>
                </c:pt>
                <c:pt idx="6">
                  <c:v>35 to 49</c:v>
                </c:pt>
                <c:pt idx="7">
                  <c:v>50 to 64</c:v>
                </c:pt>
                <c:pt idx="8">
                  <c:v>65+</c:v>
                </c:pt>
                <c:pt idx="9">
                  <c:v>Boston Borough</c:v>
                </c:pt>
                <c:pt idx="10">
                  <c:v>East Lindsey</c:v>
                </c:pt>
                <c:pt idx="11">
                  <c:v>Lincoln City</c:v>
                </c:pt>
                <c:pt idx="12">
                  <c:v>North Kesteven</c:v>
                </c:pt>
                <c:pt idx="13">
                  <c:v>South Holland</c:v>
                </c:pt>
                <c:pt idx="14">
                  <c:v>South Kesteven</c:v>
                </c:pt>
                <c:pt idx="15">
                  <c:v>West Lindsey</c:v>
                </c:pt>
              </c:strCache>
            </c:strRef>
          </c:cat>
          <c:val>
            <c:numRef>
              <c:f>Sheet1!$G$2:$G$17</c:f>
              <c:numCache>
                <c:formatCode>0%</c:formatCode>
                <c:ptCount val="16"/>
                <c:pt idx="0">
                  <c:v>0.46</c:v>
                </c:pt>
                <c:pt idx="1">
                  <c:v>0.51</c:v>
                </c:pt>
                <c:pt idx="2">
                  <c:v>0.49</c:v>
                </c:pt>
                <c:pt idx="3">
                  <c:v>0.5</c:v>
                </c:pt>
                <c:pt idx="4">
                  <c:v>0.33</c:v>
                </c:pt>
                <c:pt idx="5">
                  <c:v>0.37</c:v>
                </c:pt>
                <c:pt idx="6">
                  <c:v>0.45</c:v>
                </c:pt>
                <c:pt idx="7">
                  <c:v>0.52</c:v>
                </c:pt>
                <c:pt idx="8">
                  <c:v>0.55000000000000004</c:v>
                </c:pt>
                <c:pt idx="9">
                  <c:v>0.57999999999999996</c:v>
                </c:pt>
                <c:pt idx="10">
                  <c:v>0.52</c:v>
                </c:pt>
                <c:pt idx="11">
                  <c:v>0.42</c:v>
                </c:pt>
                <c:pt idx="12">
                  <c:v>0.43</c:v>
                </c:pt>
                <c:pt idx="13">
                  <c:v>0.52</c:v>
                </c:pt>
                <c:pt idx="14">
                  <c:v>0.45</c:v>
                </c:pt>
                <c:pt idx="15">
                  <c:v>0.52</c:v>
                </c:pt>
              </c:numCache>
            </c:numRef>
          </c:val>
          <c:extLst xmlns:c16r2="http://schemas.microsoft.com/office/drawing/2015/06/chart">
            <c:ext xmlns:c16="http://schemas.microsoft.com/office/drawing/2014/chart" uri="{C3380CC4-5D6E-409C-BE32-E72D297353CC}">
              <c16:uniqueId val="{00000004-4D18-413A-A562-04700966FA4E}"/>
            </c:ext>
          </c:extLst>
        </c:ser>
        <c:dLbls>
          <c:dLblPos val="ctr"/>
          <c:showLegendKey val="0"/>
          <c:showVal val="1"/>
          <c:showCatName val="0"/>
          <c:showSerName val="0"/>
          <c:showPercent val="0"/>
          <c:showBubbleSize val="0"/>
        </c:dLbls>
        <c:gapWidth val="50"/>
        <c:overlap val="100"/>
        <c:axId val="120363648"/>
        <c:axId val="120381824"/>
      </c:barChart>
      <c:catAx>
        <c:axId val="12036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20381824"/>
        <c:crosses val="autoZero"/>
        <c:auto val="1"/>
        <c:lblAlgn val="ctr"/>
        <c:lblOffset val="100"/>
        <c:noMultiLvlLbl val="0"/>
      </c:catAx>
      <c:valAx>
        <c:axId val="12038182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20363648"/>
        <c:crosses val="autoZero"/>
        <c:crossBetween val="between"/>
      </c:valAx>
      <c:spPr>
        <a:noFill/>
        <a:ln>
          <a:noFill/>
        </a:ln>
        <a:effectLst/>
      </c:spPr>
    </c:plotArea>
    <c:legend>
      <c:legendPos val="b"/>
      <c:layout>
        <c:manualLayout>
          <c:xMode val="edge"/>
          <c:yMode val="edge"/>
          <c:x val="0.27292782152230971"/>
          <c:y val="0.92895335042597271"/>
          <c:w val="0.55376573163743004"/>
          <c:h val="4.39803725505930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8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Mean</c:v>
                </c:pt>
              </c:strCache>
            </c:strRef>
          </c:tx>
          <c:spPr>
            <a:solidFill>
              <a:srgbClr val="002D86"/>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00FF-43A1-A312-91DA5F7DEC49}"/>
              </c:ext>
            </c:extLst>
          </c:dPt>
          <c:dPt>
            <c:idx val="1"/>
            <c:invertIfNegative val="1"/>
            <c:bubble3D val="0"/>
            <c:extLst xmlns:c16r2="http://schemas.microsoft.com/office/drawing/2015/06/chart">
              <c:ext xmlns:c16="http://schemas.microsoft.com/office/drawing/2014/chart" uri="{C3380CC4-5D6E-409C-BE32-E72D297353CC}">
                <c16:uniqueId val="{00000001-00FF-43A1-A312-91DA5F7DEC49}"/>
              </c:ext>
            </c:extLst>
          </c:dPt>
          <c:dLbls>
            <c:spPr>
              <a:noFill/>
              <a:ln w="31909">
                <a:noFill/>
                <a:round/>
              </a:ln>
            </c:spPr>
            <c:txPr>
              <a:bodyPr rot="60000"/>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Personal experience</c:v>
                </c:pt>
                <c:pt idx="1">
                  <c:v>TV news</c:v>
                </c:pt>
                <c:pt idx="2">
                  <c:v>Neighbourhood watch / Lincs Alert</c:v>
                </c:pt>
                <c:pt idx="3">
                  <c:v>Radio news</c:v>
                </c:pt>
                <c:pt idx="4">
                  <c:v>Online news websites</c:v>
                </c:pt>
                <c:pt idx="5">
                  <c:v>Word of mouth</c:v>
                </c:pt>
                <c:pt idx="6">
                  <c:v>Printed media</c:v>
                </c:pt>
                <c:pt idx="7">
                  <c:v>Facebook</c:v>
                </c:pt>
                <c:pt idx="8">
                  <c:v>Twitter</c:v>
                </c:pt>
              </c:strCache>
            </c:strRef>
          </c:cat>
          <c:val>
            <c:numRef>
              <c:f>'Sheet1'!$C$2:$C$10</c:f>
              <c:numCache>
                <c:formatCode>0.00</c:formatCode>
                <c:ptCount val="9"/>
                <c:pt idx="0">
                  <c:v>3.82</c:v>
                </c:pt>
                <c:pt idx="1">
                  <c:v>3.81</c:v>
                </c:pt>
                <c:pt idx="2">
                  <c:v>3.63</c:v>
                </c:pt>
                <c:pt idx="3">
                  <c:v>3.52</c:v>
                </c:pt>
                <c:pt idx="4">
                  <c:v>3.51</c:v>
                </c:pt>
                <c:pt idx="5">
                  <c:v>3.38</c:v>
                </c:pt>
                <c:pt idx="6">
                  <c:v>3.17</c:v>
                </c:pt>
                <c:pt idx="7">
                  <c:v>2.85</c:v>
                </c:pt>
                <c:pt idx="8">
                  <c:v>2.2000000000000002</c:v>
                </c:pt>
              </c:numCache>
            </c:numRef>
          </c:val>
          <c:extLst xmlns:c16r2="http://schemas.microsoft.com/office/drawing/2015/06/chart">
            <c:ext xmlns:c16="http://schemas.microsoft.com/office/drawing/2014/chart" uri="{C3380CC4-5D6E-409C-BE32-E72D297353CC}">
              <c16:uniqueId val="{00000002-00FF-43A1-A312-91DA5F7DEC49}"/>
            </c:ext>
          </c:extLst>
        </c:ser>
        <c:dLbls>
          <c:showLegendKey val="0"/>
          <c:showVal val="0"/>
          <c:showCatName val="0"/>
          <c:showSerName val="0"/>
          <c:showPercent val="0"/>
          <c:showBubbleSize val="0"/>
        </c:dLbls>
        <c:gapWidth val="100"/>
        <c:axId val="120018048"/>
        <c:axId val="120019584"/>
      </c:barChart>
      <c:catAx>
        <c:axId val="120018048"/>
        <c:scaling>
          <c:orientation val="minMax"/>
        </c:scaling>
        <c:delete val="0"/>
        <c:axPos val="l"/>
        <c:numFmt formatCode="General" sourceLinked="1"/>
        <c:majorTickMark val="out"/>
        <c:minorTickMark val="none"/>
        <c:tickLblPos val="nextTo"/>
        <c:spPr>
          <a:ln>
            <a:solidFill>
              <a:schemeClr val="tx1"/>
            </a:solidFill>
          </a:ln>
        </c:spPr>
        <c:txPr>
          <a:bodyPr rot="0"/>
          <a:lstStyle/>
          <a:p>
            <a:pPr>
              <a:defRPr/>
            </a:pPr>
            <a:endParaRPr lang="en-US"/>
          </a:p>
        </c:txPr>
        <c:crossAx val="120019584"/>
        <c:crosses val="autoZero"/>
        <c:auto val="0"/>
        <c:lblAlgn val="ctr"/>
        <c:lblOffset val="100"/>
        <c:noMultiLvlLbl val="0"/>
      </c:catAx>
      <c:valAx>
        <c:axId val="120019584"/>
        <c:scaling>
          <c:orientation val="minMax"/>
          <c:min val="2.0999999046325684"/>
        </c:scaling>
        <c:delete val="0"/>
        <c:axPos val="b"/>
        <c:title>
          <c:tx>
            <c:rich>
              <a:bodyPr/>
              <a:lstStyle/>
              <a:p>
                <a:pPr>
                  <a:defRPr/>
                </a:pPr>
                <a:r>
                  <a:rPr lang="en-GB"/>
                  <a:t>Mean</a:t>
                </a:r>
              </a:p>
            </c:rich>
          </c:tx>
          <c:layout/>
          <c:overlay val="0"/>
        </c:title>
        <c:numFmt formatCode="0.00" sourceLinked="1"/>
        <c:majorTickMark val="out"/>
        <c:minorTickMark val="none"/>
        <c:tickLblPos val="nextTo"/>
        <c:spPr>
          <a:ln>
            <a:solidFill>
              <a:schemeClr val="tx1"/>
            </a:solidFill>
          </a:ln>
        </c:spPr>
        <c:txPr>
          <a:bodyPr rot="0"/>
          <a:lstStyle/>
          <a:p>
            <a:pPr>
              <a:defRPr/>
            </a:pPr>
            <a:endParaRPr lang="en-US"/>
          </a:p>
        </c:txPr>
        <c:crossAx val="120018048"/>
        <c:crosses val="autoZero"/>
        <c:crossBetween val="between"/>
      </c:valAx>
      <c:spPr>
        <a:noFill/>
        <a:ln w="3989">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16 to 34</c:v>
                </c:pt>
              </c:strCache>
            </c:strRef>
          </c:tx>
          <c:invertIfNegative val="0"/>
          <c:dPt>
            <c:idx val="0"/>
            <c:invertIfNegative val="0"/>
            <c:bubble3D val="0"/>
            <c:spPr>
              <a:solidFill>
                <a:srgbClr val="4F7A27"/>
              </a:solidFill>
            </c:spPr>
            <c:extLst xmlns:c16r2="http://schemas.microsoft.com/office/drawing/2015/06/chart">
              <c:ext xmlns:c16="http://schemas.microsoft.com/office/drawing/2014/chart" uri="{C3380CC4-5D6E-409C-BE32-E72D297353CC}">
                <c16:uniqueId val="{00000004-6E27-4024-8B80-259AD4852BCC}"/>
              </c:ext>
            </c:extLst>
          </c:dPt>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7-6E27-4024-8B80-259AD4852BCC}"/>
              </c:ext>
            </c:extLst>
          </c:dPt>
          <c:dPt>
            <c:idx val="2"/>
            <c:invertIfNegative val="0"/>
            <c:bubble3D val="0"/>
            <c:spPr>
              <a:solidFill>
                <a:srgbClr val="4F7A27"/>
              </a:solidFill>
            </c:spPr>
            <c:extLst xmlns:c16r2="http://schemas.microsoft.com/office/drawing/2015/06/chart">
              <c:ext xmlns:c16="http://schemas.microsoft.com/office/drawing/2014/chart" uri="{C3380CC4-5D6E-409C-BE32-E72D297353CC}">
                <c16:uniqueId val="{00000002-6E27-4024-8B80-259AD4852BCC}"/>
              </c:ext>
            </c:extLst>
          </c:dPt>
          <c:dPt>
            <c:idx val="4"/>
            <c:invertIfNegative val="0"/>
            <c:bubble3D val="0"/>
            <c:spPr>
              <a:solidFill>
                <a:srgbClr val="4F7A27"/>
              </a:solidFill>
            </c:spPr>
            <c:extLst xmlns:c16r2="http://schemas.microsoft.com/office/drawing/2015/06/chart">
              <c:ext xmlns:c16="http://schemas.microsoft.com/office/drawing/2014/chart" uri="{C3380CC4-5D6E-409C-BE32-E72D297353CC}">
                <c16:uniqueId val="{00000000-6E27-4024-8B80-259AD4852BCC}"/>
              </c:ext>
            </c:extLst>
          </c:dPt>
          <c:dPt>
            <c:idx val="5"/>
            <c:invertIfNegative val="0"/>
            <c:bubble3D val="0"/>
            <c:spPr>
              <a:solidFill>
                <a:srgbClr val="FF0000"/>
              </a:solidFill>
            </c:spPr>
            <c:extLst xmlns:c16r2="http://schemas.microsoft.com/office/drawing/2015/06/chart">
              <c:ext xmlns:c16="http://schemas.microsoft.com/office/drawing/2014/chart" uri="{C3380CC4-5D6E-409C-BE32-E72D297353CC}">
                <c16:uniqueId val="{00000001-6E27-4024-8B80-259AD4852BCC}"/>
              </c:ext>
            </c:extLst>
          </c:dPt>
          <c:dPt>
            <c:idx val="6"/>
            <c:invertIfNegative val="0"/>
            <c:bubble3D val="0"/>
            <c:spPr>
              <a:solidFill>
                <a:srgbClr val="FF0000"/>
              </a:solidFill>
            </c:spPr>
            <c:extLst xmlns:c16r2="http://schemas.microsoft.com/office/drawing/2015/06/chart">
              <c:ext xmlns:c16="http://schemas.microsoft.com/office/drawing/2014/chart" uri="{C3380CC4-5D6E-409C-BE32-E72D297353CC}">
                <c16:uniqueId val="{00000003-6E27-4024-8B80-259AD4852BCC}"/>
              </c:ext>
            </c:extLst>
          </c:dPt>
          <c:dPt>
            <c:idx val="7"/>
            <c:invertIfNegative val="0"/>
            <c:bubble3D val="0"/>
            <c:spPr>
              <a:solidFill>
                <a:srgbClr val="FF0000"/>
              </a:solidFill>
            </c:spPr>
            <c:extLst xmlns:c16r2="http://schemas.microsoft.com/office/drawing/2015/06/chart">
              <c:ext xmlns:c16="http://schemas.microsoft.com/office/drawing/2014/chart" uri="{C3380CC4-5D6E-409C-BE32-E72D297353CC}">
                <c16:uniqueId val="{00000005-6E27-4024-8B80-259AD4852BCC}"/>
              </c:ext>
            </c:extLst>
          </c:dPt>
          <c:dPt>
            <c:idx val="8"/>
            <c:invertIfNegative val="0"/>
            <c:bubble3D val="0"/>
            <c:spPr>
              <a:solidFill>
                <a:srgbClr val="4F7A27"/>
              </a:solidFill>
            </c:spPr>
            <c:extLst xmlns:c16r2="http://schemas.microsoft.com/office/drawing/2015/06/chart">
              <c:ext xmlns:c16="http://schemas.microsoft.com/office/drawing/2014/chart" uri="{C3380CC4-5D6E-409C-BE32-E72D297353CC}">
                <c16:uniqueId val="{00000006-6E27-4024-8B80-259AD4852BCC}"/>
              </c:ext>
            </c:extLst>
          </c:dPt>
          <c:dLbls>
            <c:spPr>
              <a:noFill/>
              <a:ln>
                <a:noFill/>
                <a:round/>
              </a:ln>
            </c:spPr>
            <c:txPr>
              <a:bodyPr/>
              <a:lstStyle/>
              <a:p>
                <a:pPr>
                  <a:defRPr sz="1000" b="0" i="0" baseline="0">
                    <a:latin typeface="Tahoma"/>
                    <a:ea typeface="Tahoma"/>
                    <a:cs typeface="Tahom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Personal experience</c:v>
                </c:pt>
                <c:pt idx="1">
                  <c:v>TV news</c:v>
                </c:pt>
                <c:pt idx="2">
                  <c:v>Online news websites</c:v>
                </c:pt>
                <c:pt idx="3">
                  <c:v>Word of mouth</c:v>
                </c:pt>
                <c:pt idx="4">
                  <c:v>Facebook</c:v>
                </c:pt>
                <c:pt idx="5">
                  <c:v>Neighbourhood watch / Lincs Alert</c:v>
                </c:pt>
                <c:pt idx="6">
                  <c:v>Radio news</c:v>
                </c:pt>
                <c:pt idx="7">
                  <c:v>Printed media</c:v>
                </c:pt>
                <c:pt idx="8">
                  <c:v>Twitter</c:v>
                </c:pt>
              </c:strCache>
            </c:strRef>
          </c:cat>
          <c:val>
            <c:numRef>
              <c:f>'Sheet1'!$C$2:$C$10</c:f>
              <c:numCache>
                <c:formatCode>0.00</c:formatCode>
                <c:ptCount val="9"/>
                <c:pt idx="0">
                  <c:v>3.98</c:v>
                </c:pt>
                <c:pt idx="1">
                  <c:v>3.67</c:v>
                </c:pt>
                <c:pt idx="2">
                  <c:v>3.66</c:v>
                </c:pt>
                <c:pt idx="3">
                  <c:v>3.48</c:v>
                </c:pt>
                <c:pt idx="4">
                  <c:v>3.42</c:v>
                </c:pt>
                <c:pt idx="5">
                  <c:v>3.33</c:v>
                </c:pt>
                <c:pt idx="6">
                  <c:v>3.25</c:v>
                </c:pt>
                <c:pt idx="7">
                  <c:v>3.01</c:v>
                </c:pt>
                <c:pt idx="8">
                  <c:v>2.69</c:v>
                </c:pt>
              </c:numCache>
            </c:numRef>
          </c:val>
          <c:extLst xmlns:c16r2="http://schemas.microsoft.com/office/drawing/2015/06/chart">
            <c:ext xmlns:c16="http://schemas.microsoft.com/office/drawing/2014/chart" uri="{C3380CC4-5D6E-409C-BE32-E72D297353CC}">
              <c16:uniqueId val="{00000000-2360-496F-B5C1-C197ABADD517}"/>
            </c:ext>
          </c:extLst>
        </c:ser>
        <c:dLbls>
          <c:showLegendKey val="0"/>
          <c:showVal val="0"/>
          <c:showCatName val="0"/>
          <c:showSerName val="0"/>
          <c:showPercent val="0"/>
          <c:showBubbleSize val="0"/>
        </c:dLbls>
        <c:gapWidth val="100"/>
        <c:axId val="119703424"/>
        <c:axId val="119704960"/>
      </c:barChart>
      <c:catAx>
        <c:axId val="119703424"/>
        <c:scaling>
          <c:orientation val="minMax"/>
        </c:scaling>
        <c:delete val="0"/>
        <c:axPos val="l"/>
        <c:numFmt formatCode="General" sourceLinked="1"/>
        <c:majorTickMark val="out"/>
        <c:minorTickMark val="none"/>
        <c:tickLblPos val="nextTo"/>
        <c:spPr>
          <a:ln>
            <a:solidFill>
              <a:schemeClr val="tx1"/>
            </a:solidFill>
          </a:ln>
        </c:spPr>
        <c:txPr>
          <a:bodyPr rot="0"/>
          <a:lstStyle/>
          <a:p>
            <a:pPr>
              <a:defRPr sz="1000" b="0" i="0" baseline="0">
                <a:latin typeface="Tahoma"/>
                <a:ea typeface="Tahoma"/>
                <a:cs typeface="Tahoma"/>
              </a:defRPr>
            </a:pPr>
            <a:endParaRPr lang="en-US"/>
          </a:p>
        </c:txPr>
        <c:crossAx val="119704960"/>
        <c:crosses val="autoZero"/>
        <c:auto val="0"/>
        <c:lblAlgn val="ctr"/>
        <c:lblOffset val="100"/>
        <c:noMultiLvlLbl val="0"/>
      </c:catAx>
      <c:valAx>
        <c:axId val="119704960"/>
        <c:scaling>
          <c:orientation val="minMax"/>
          <c:min val="2.5"/>
        </c:scaling>
        <c:delete val="0"/>
        <c:axPos val="b"/>
        <c:title>
          <c:tx>
            <c:rich>
              <a:bodyPr/>
              <a:lstStyle/>
              <a:p>
                <a:pPr>
                  <a:defRPr/>
                </a:pPr>
                <a:r>
                  <a:rPr lang="en-GB" sz="1000" b="0" i="0" baseline="0">
                    <a:latin typeface="Tahoma"/>
                    <a:ea typeface="Tahoma"/>
                    <a:cs typeface="Tahoma"/>
                  </a:rPr>
                  <a:t>Mean</a:t>
                </a:r>
              </a:p>
            </c:rich>
          </c:tx>
          <c:layout/>
          <c:overlay val="0"/>
          <c:spPr>
            <a:noFill/>
            <a:ln w="31909">
              <a:noFill/>
              <a:round/>
            </a:ln>
          </c:spPr>
        </c:title>
        <c:numFmt formatCode="0.00" sourceLinked="1"/>
        <c:majorTickMark val="out"/>
        <c:minorTickMark val="none"/>
        <c:tickLblPos val="nextTo"/>
        <c:spPr>
          <a:ln>
            <a:solidFill>
              <a:schemeClr val="tx1"/>
            </a:solidFill>
          </a:ln>
        </c:spPr>
        <c:txPr>
          <a:bodyPr rot="0"/>
          <a:lstStyle/>
          <a:p>
            <a:pPr>
              <a:defRPr sz="1000" b="0" i="0" baseline="0">
                <a:latin typeface="Tahoma"/>
                <a:ea typeface="Tahoma"/>
                <a:cs typeface="Tahoma"/>
              </a:defRPr>
            </a:pPr>
            <a:endParaRPr lang="en-US"/>
          </a:p>
        </c:txPr>
        <c:crossAx val="119703424"/>
        <c:crosses val="autoZero"/>
        <c:crossBetween val="between"/>
      </c:valAx>
      <c:spPr>
        <a:noFill/>
        <a:ln>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Mean</c:v>
                </c:pt>
              </c:strCache>
            </c:strRef>
          </c:tx>
          <c:spPr>
            <a:solidFill>
              <a:srgbClr val="002D86"/>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9BC6-4250-804A-6FA4C09E654E}"/>
              </c:ext>
            </c:extLst>
          </c:dPt>
          <c:dPt>
            <c:idx val="1"/>
            <c:invertIfNegative val="1"/>
            <c:bubble3D val="0"/>
            <c:extLst xmlns:c16r2="http://schemas.microsoft.com/office/drawing/2015/06/chart">
              <c:ext xmlns:c16="http://schemas.microsoft.com/office/drawing/2014/chart" uri="{C3380CC4-5D6E-409C-BE32-E72D297353CC}">
                <c16:uniqueId val="{00000001-9BC6-4250-804A-6FA4C09E654E}"/>
              </c:ext>
            </c:extLst>
          </c:dPt>
          <c:dLbls>
            <c:spPr>
              <a:noFill/>
              <a:ln w="31909">
                <a:noFill/>
                <a:round/>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Personal experience</c:v>
                </c:pt>
                <c:pt idx="1">
                  <c:v>Neighbourhood watch / Lincs Alert</c:v>
                </c:pt>
                <c:pt idx="2">
                  <c:v>Radio news</c:v>
                </c:pt>
                <c:pt idx="3">
                  <c:v>TV news</c:v>
                </c:pt>
                <c:pt idx="4">
                  <c:v>Online news websites</c:v>
                </c:pt>
                <c:pt idx="5">
                  <c:v>Word of mouth</c:v>
                </c:pt>
                <c:pt idx="6">
                  <c:v>Printed media</c:v>
                </c:pt>
                <c:pt idx="7">
                  <c:v>Facebook</c:v>
                </c:pt>
                <c:pt idx="8">
                  <c:v>Twitter</c:v>
                </c:pt>
              </c:strCache>
            </c:strRef>
          </c:cat>
          <c:val>
            <c:numRef>
              <c:f>'Sheet1'!$C$2:$C$10</c:f>
              <c:numCache>
                <c:formatCode>0.00</c:formatCode>
                <c:ptCount val="9"/>
                <c:pt idx="0">
                  <c:v>4.1500000000000004</c:v>
                </c:pt>
                <c:pt idx="1">
                  <c:v>3.91</c:v>
                </c:pt>
                <c:pt idx="2">
                  <c:v>3.73</c:v>
                </c:pt>
                <c:pt idx="3">
                  <c:v>3.69</c:v>
                </c:pt>
                <c:pt idx="4">
                  <c:v>3.22</c:v>
                </c:pt>
                <c:pt idx="5">
                  <c:v>3.19</c:v>
                </c:pt>
                <c:pt idx="6">
                  <c:v>3.19</c:v>
                </c:pt>
                <c:pt idx="7">
                  <c:v>2.5299999999999998</c:v>
                </c:pt>
                <c:pt idx="8">
                  <c:v>2.36</c:v>
                </c:pt>
              </c:numCache>
            </c:numRef>
          </c:val>
          <c:extLst xmlns:c16r2="http://schemas.microsoft.com/office/drawing/2015/06/chart">
            <c:ext xmlns:c16="http://schemas.microsoft.com/office/drawing/2014/chart" uri="{C3380CC4-5D6E-409C-BE32-E72D297353CC}">
              <c16:uniqueId val="{00000002-9BC6-4250-804A-6FA4C09E654E}"/>
            </c:ext>
          </c:extLst>
        </c:ser>
        <c:dLbls>
          <c:showLegendKey val="0"/>
          <c:showVal val="0"/>
          <c:showCatName val="0"/>
          <c:showSerName val="0"/>
          <c:showPercent val="0"/>
          <c:showBubbleSize val="0"/>
        </c:dLbls>
        <c:gapWidth val="100"/>
        <c:axId val="119812480"/>
        <c:axId val="119814016"/>
      </c:barChart>
      <c:catAx>
        <c:axId val="119812480"/>
        <c:scaling>
          <c:orientation val="minMax"/>
        </c:scaling>
        <c:delete val="0"/>
        <c:axPos val="l"/>
        <c:numFmt formatCode="General" sourceLinked="1"/>
        <c:majorTickMark val="out"/>
        <c:minorTickMark val="none"/>
        <c:tickLblPos val="nextTo"/>
        <c:spPr>
          <a:ln>
            <a:solidFill>
              <a:schemeClr val="tx1"/>
            </a:solidFill>
          </a:ln>
        </c:spPr>
        <c:txPr>
          <a:bodyPr rot="0"/>
          <a:lstStyle/>
          <a:p>
            <a:pPr>
              <a:defRPr/>
            </a:pPr>
            <a:endParaRPr lang="en-US"/>
          </a:p>
        </c:txPr>
        <c:crossAx val="119814016"/>
        <c:crosses val="autoZero"/>
        <c:auto val="0"/>
        <c:lblAlgn val="ctr"/>
        <c:lblOffset val="100"/>
        <c:noMultiLvlLbl val="0"/>
      </c:catAx>
      <c:valAx>
        <c:axId val="119814016"/>
        <c:scaling>
          <c:orientation val="minMax"/>
          <c:min val="2.2999999523162842"/>
        </c:scaling>
        <c:delete val="0"/>
        <c:axPos val="b"/>
        <c:title>
          <c:tx>
            <c:rich>
              <a:bodyPr/>
              <a:lstStyle/>
              <a:p>
                <a:pPr>
                  <a:defRPr/>
                </a:pPr>
                <a:r>
                  <a:rPr lang="en-GB"/>
                  <a:t>Mean</a:t>
                </a:r>
              </a:p>
            </c:rich>
          </c:tx>
          <c:layout/>
          <c:overlay val="0"/>
          <c:spPr>
            <a:noFill/>
            <a:ln w="31909">
              <a:noFill/>
              <a:round/>
            </a:ln>
          </c:spPr>
        </c:title>
        <c:numFmt formatCode="0.00" sourceLinked="1"/>
        <c:majorTickMark val="out"/>
        <c:minorTickMark val="none"/>
        <c:tickLblPos val="nextTo"/>
        <c:spPr>
          <a:ln>
            <a:solidFill>
              <a:schemeClr val="tx1"/>
            </a:solidFill>
          </a:ln>
        </c:spPr>
        <c:txPr>
          <a:bodyPr rot="0"/>
          <a:lstStyle/>
          <a:p>
            <a:pPr>
              <a:defRPr/>
            </a:pPr>
            <a:endParaRPr lang="en-US"/>
          </a:p>
        </c:txPr>
        <c:crossAx val="119812480"/>
        <c:crosses val="autoZero"/>
        <c:crossBetween val="between"/>
      </c:valAx>
      <c:spPr>
        <a:noFill/>
        <a:ln w="3989">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Total</c:v>
                </c:pt>
              </c:strCache>
            </c:strRef>
          </c:tx>
          <c:spPr>
            <a:solidFill>
              <a:srgbClr val="00823B"/>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930E-43BA-8437-F465DC140AB3}"/>
              </c:ext>
            </c:extLst>
          </c:dPt>
          <c:dPt>
            <c:idx val="1"/>
            <c:invertIfNegative val="1"/>
            <c:bubble3D val="0"/>
            <c:extLst xmlns:c16r2="http://schemas.microsoft.com/office/drawing/2015/06/chart">
              <c:ext xmlns:c16="http://schemas.microsoft.com/office/drawing/2014/chart" uri="{C3380CC4-5D6E-409C-BE32-E72D297353CC}">
                <c16:uniqueId val="{00000001-930E-43BA-8437-F465DC140AB3}"/>
              </c:ext>
            </c:extLst>
          </c:dPt>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'Sheet1'!$C$2:$C$11</c:f>
              <c:numCache>
                <c:formatCode>0%</c:formatCode>
                <c:ptCount val="10"/>
                <c:pt idx="0">
                  <c:v>0.11</c:v>
                </c:pt>
                <c:pt idx="1">
                  <c:v>0.19</c:v>
                </c:pt>
                <c:pt idx="2">
                  <c:v>0.18</c:v>
                </c:pt>
                <c:pt idx="3">
                  <c:v>0.1</c:v>
                </c:pt>
                <c:pt idx="4">
                  <c:v>0.13</c:v>
                </c:pt>
                <c:pt idx="5">
                  <c:v>0.09</c:v>
                </c:pt>
                <c:pt idx="6">
                  <c:v>0.08</c:v>
                </c:pt>
                <c:pt idx="7">
                  <c:v>0.08</c:v>
                </c:pt>
                <c:pt idx="8">
                  <c:v>0.02</c:v>
                </c:pt>
                <c:pt idx="9">
                  <c:v>0.02</c:v>
                </c:pt>
              </c:numCache>
            </c:numRef>
          </c:val>
          <c:extLst xmlns:c16r2="http://schemas.microsoft.com/office/drawing/2015/06/chart">
            <c:ext xmlns:c16="http://schemas.microsoft.com/office/drawing/2014/chart" uri="{C3380CC4-5D6E-409C-BE32-E72D297353CC}">
              <c16:uniqueId val="{00000002-930E-43BA-8437-F465DC140AB3}"/>
            </c:ext>
          </c:extLst>
        </c:ser>
        <c:ser>
          <c:idx val="1"/>
          <c:order val="1"/>
          <c:tx>
            <c:strRef>
              <c:f>Sheet1!$D$1</c:f>
              <c:strCache>
                <c:ptCount val="1"/>
                <c:pt idx="0">
                  <c:v>ABC1</c:v>
                </c:pt>
              </c:strCache>
            </c:strRef>
          </c:tx>
          <c:spPr>
            <a:solidFill>
              <a:schemeClr val="bg1"/>
            </a:solidFill>
            <a:ln w="3175">
              <a:solidFill>
                <a:srgbClr val="002060"/>
              </a:solidFill>
            </a:ln>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3-930E-43BA-8437-F465DC140AB3}"/>
              </c:ext>
            </c:extLst>
          </c:dPt>
          <c:dPt>
            <c:idx val="1"/>
            <c:invertIfNegative val="1"/>
            <c:bubble3D val="0"/>
            <c:extLst xmlns:c16r2="http://schemas.microsoft.com/office/drawing/2015/06/chart">
              <c:ext xmlns:c16="http://schemas.microsoft.com/office/drawing/2014/chart" uri="{C3380CC4-5D6E-409C-BE32-E72D297353CC}">
                <c16:uniqueId val="{00000004-930E-43BA-8437-F465DC140AB3}"/>
              </c:ext>
            </c:extLst>
          </c:dPt>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'Sheet1'!$D$2:$D$11</c:f>
              <c:numCache>
                <c:formatCode>0%</c:formatCode>
                <c:ptCount val="10"/>
                <c:pt idx="0">
                  <c:v>0.12</c:v>
                </c:pt>
                <c:pt idx="1">
                  <c:v>0.21</c:v>
                </c:pt>
                <c:pt idx="2">
                  <c:v>0.19</c:v>
                </c:pt>
                <c:pt idx="3">
                  <c:v>0.1</c:v>
                </c:pt>
                <c:pt idx="4">
                  <c:v>0.13</c:v>
                </c:pt>
                <c:pt idx="5">
                  <c:v>0.08</c:v>
                </c:pt>
                <c:pt idx="6">
                  <c:v>7.0000000000000007E-2</c:v>
                </c:pt>
                <c:pt idx="7">
                  <c:v>7.0000000000000007E-2</c:v>
                </c:pt>
                <c:pt idx="8">
                  <c:v>0.02</c:v>
                </c:pt>
                <c:pt idx="9">
                  <c:v>0.02</c:v>
                </c:pt>
              </c:numCache>
            </c:numRef>
          </c:val>
          <c:extLst xmlns:c16r2="http://schemas.microsoft.com/office/drawing/2015/06/chart">
            <c:ext xmlns:c16="http://schemas.microsoft.com/office/drawing/2014/chart" uri="{C3380CC4-5D6E-409C-BE32-E72D297353CC}">
              <c16:uniqueId val="{00000005-930E-43BA-8437-F465DC140AB3}"/>
            </c:ext>
          </c:extLst>
        </c:ser>
        <c:ser>
          <c:idx val="2"/>
          <c:order val="2"/>
          <c:tx>
            <c:strRef>
              <c:f>Sheet1!$E$1</c:f>
              <c:strCache>
                <c:ptCount val="1"/>
                <c:pt idx="0">
                  <c:v>C2DE</c:v>
                </c:pt>
              </c:strCache>
            </c:strRef>
          </c:tx>
          <c:spPr>
            <a:solidFill>
              <a:srgbClr val="0053FA"/>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7-930E-43BA-8437-F465DC140AB3}"/>
              </c:ext>
            </c:extLst>
          </c:dPt>
          <c:dPt>
            <c:idx val="1"/>
            <c:invertIfNegative val="1"/>
            <c:bubble3D val="0"/>
            <c:extLst xmlns:c16r2="http://schemas.microsoft.com/office/drawing/2015/06/chart">
              <c:ext xmlns:c16="http://schemas.microsoft.com/office/drawing/2014/chart" uri="{C3380CC4-5D6E-409C-BE32-E72D297353CC}">
                <c16:uniqueId val="{00000009-930E-43BA-8437-F465DC140AB3}"/>
              </c:ext>
            </c:extLst>
          </c:dPt>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'Sheet1'!$E$2:$E$11</c:f>
              <c:numCache>
                <c:formatCode>0%</c:formatCode>
                <c:ptCount val="10"/>
                <c:pt idx="0">
                  <c:v>0.09</c:v>
                </c:pt>
                <c:pt idx="1">
                  <c:v>0.13</c:v>
                </c:pt>
                <c:pt idx="2">
                  <c:v>0.16</c:v>
                </c:pt>
                <c:pt idx="3">
                  <c:v>0.1</c:v>
                </c:pt>
                <c:pt idx="4">
                  <c:v>0.16</c:v>
                </c:pt>
                <c:pt idx="5">
                  <c:v>0.09</c:v>
                </c:pt>
                <c:pt idx="6">
                  <c:v>0.1</c:v>
                </c:pt>
                <c:pt idx="7">
                  <c:v>0.1</c:v>
                </c:pt>
                <c:pt idx="8">
                  <c:v>0.03</c:v>
                </c:pt>
                <c:pt idx="9">
                  <c:v>0.04</c:v>
                </c:pt>
              </c:numCache>
            </c:numRef>
          </c:val>
          <c:extLst xmlns:c16r2="http://schemas.microsoft.com/office/drawing/2015/06/chart">
            <c:ext xmlns:c16="http://schemas.microsoft.com/office/drawing/2014/chart" uri="{C3380CC4-5D6E-409C-BE32-E72D297353CC}">
              <c16:uniqueId val="{0000000A-930E-43BA-8437-F465DC140AB3}"/>
            </c:ext>
          </c:extLst>
        </c:ser>
        <c:ser>
          <c:idx val="3"/>
          <c:order val="3"/>
          <c:tx>
            <c:strRef>
              <c:f>Sheet1!$F$1</c:f>
              <c:strCache>
                <c:ptCount val="1"/>
                <c:pt idx="0">
                  <c:v>S</c:v>
                </c:pt>
              </c:strCache>
            </c:strRef>
          </c:tx>
          <c:spPr>
            <a:solidFill>
              <a:schemeClr val="bg1">
                <a:lumMod val="65000"/>
              </a:schemeClr>
            </a:solidFill>
            <a:scene3d>
              <a:camera prst="orthographicFront"/>
              <a:lightRig rig="threePt" dir="t"/>
            </a:scene3d>
            <a:sp3d>
              <a:bevelT/>
            </a:sp3d>
          </c:spPr>
          <c:invertIfNegative val="0"/>
          <c:dPt>
            <c:idx val="0"/>
            <c:invertIfNegative val="1"/>
            <c:bubble3D val="0"/>
            <c:spPr>
              <a:solidFill>
                <a:srgbClr val="A5A5A5"/>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C-930E-43BA-8437-F465DC140AB3}"/>
              </c:ext>
            </c:extLst>
          </c:dPt>
          <c:dPt>
            <c:idx val="1"/>
            <c:invertIfNegative val="1"/>
            <c:bubble3D val="0"/>
            <c:spPr>
              <a:solidFill>
                <a:srgbClr val="A5A5A5"/>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E-930E-43BA-8437-F465DC140AB3}"/>
              </c:ext>
            </c:extLst>
          </c:dPt>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'Sheet1'!$F$2:$F$11</c:f>
              <c:numCache>
                <c:formatCode>0%</c:formatCode>
                <c:ptCount val="10"/>
                <c:pt idx="0">
                  <c:v>0.1</c:v>
                </c:pt>
                <c:pt idx="1">
                  <c:v>0.12</c:v>
                </c:pt>
                <c:pt idx="2">
                  <c:v>0.18</c:v>
                </c:pt>
                <c:pt idx="3">
                  <c:v>0.14000000000000001</c:v>
                </c:pt>
                <c:pt idx="4">
                  <c:v>0.12</c:v>
                </c:pt>
                <c:pt idx="5">
                  <c:v>0.14000000000000001</c:v>
                </c:pt>
                <c:pt idx="6">
                  <c:v>0.06</c:v>
                </c:pt>
                <c:pt idx="7">
                  <c:v>0.08</c:v>
                </c:pt>
                <c:pt idx="8">
                  <c:v>0.02</c:v>
                </c:pt>
                <c:pt idx="9">
                  <c:v>0.02</c:v>
                </c:pt>
              </c:numCache>
            </c:numRef>
          </c:val>
          <c:extLst xmlns:c16r2="http://schemas.microsoft.com/office/drawing/2015/06/chart">
            <c:ext xmlns:c16="http://schemas.microsoft.com/office/drawing/2014/chart" uri="{C3380CC4-5D6E-409C-BE32-E72D297353CC}">
              <c16:uniqueId val="{0000000F-930E-43BA-8437-F465DC140AB3}"/>
            </c:ext>
          </c:extLst>
        </c:ser>
        <c:dLbls>
          <c:showLegendKey val="0"/>
          <c:showVal val="0"/>
          <c:showCatName val="0"/>
          <c:showSerName val="0"/>
          <c:showPercent val="0"/>
          <c:showBubbleSize val="0"/>
        </c:dLbls>
        <c:gapWidth val="100"/>
        <c:axId val="119916800"/>
        <c:axId val="119918592"/>
      </c:barChart>
      <c:catAx>
        <c:axId val="119916800"/>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9918592"/>
        <c:crosses val="autoZero"/>
        <c:auto val="0"/>
        <c:lblAlgn val="ctr"/>
        <c:lblOffset val="100"/>
        <c:noMultiLvlLbl val="0"/>
      </c:catAx>
      <c:valAx>
        <c:axId val="119918592"/>
        <c:scaling>
          <c:orientation val="minMax"/>
          <c:min val="0"/>
        </c:scaling>
        <c:delete val="0"/>
        <c:axPos val="l"/>
        <c:numFmt formatCode="0%" sourceLinked="1"/>
        <c:majorTickMark val="out"/>
        <c:minorTickMark val="none"/>
        <c:tickLblPos val="nextTo"/>
        <c:spPr>
          <a:ln>
            <a:solidFill>
              <a:schemeClr val="tx1"/>
            </a:solidFill>
          </a:ln>
        </c:spPr>
        <c:txPr>
          <a:bodyPr rot="0" vert="horz"/>
          <a:lstStyle/>
          <a:p>
            <a:pPr>
              <a:defRPr/>
            </a:pPr>
            <a:endParaRPr lang="en-US"/>
          </a:p>
        </c:txPr>
        <c:crossAx val="119916800"/>
        <c:crosses val="autoZero"/>
        <c:crossBetween val="between"/>
      </c:valAx>
      <c:dTable>
        <c:showHorzBorder val="1"/>
        <c:showVertBorder val="1"/>
        <c:showOutline val="1"/>
        <c:showKeys val="1"/>
      </c:dTable>
      <c:spPr>
        <a:noFill/>
        <a:ln w="3989">
          <a:noFill/>
          <a:prstDash val="solid"/>
        </a:ln>
      </c:spPr>
    </c:plotArea>
    <c:legend>
      <c:legendPos val="t"/>
      <c:layout>
        <c:manualLayout>
          <c:xMode val="edge"/>
          <c:yMode val="edge"/>
          <c:x val="0.37887755226252545"/>
          <c:y val="0.10349924063689871"/>
          <c:w val="0.26459582292844375"/>
          <c:h val="6.6348077609295605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White British</c:v>
                </c:pt>
              </c:strCache>
            </c:strRef>
          </c:tx>
          <c:spPr>
            <a:solidFill>
              <a:srgbClr val="002D86"/>
            </a:solidFill>
            <a:scene3d>
              <a:camera prst="orthographicFront"/>
              <a:lightRig rig="threePt" dir="t"/>
            </a:scene3d>
            <a:sp3d>
              <a:bevelT/>
            </a:sp3d>
          </c:spPr>
          <c:invertIfNegative val="0"/>
          <c:dLbls>
            <c:spPr>
              <a:noFill/>
              <a:ln w="31909">
                <a:noFill/>
              </a:ln>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...been threatened in any way?/Yes</c:v>
                </c:pt>
                <c:pt idx="1">
                  <c:v>...been subject to online crime, cyber crime and/or identity theft?/Yes</c:v>
                </c:pt>
                <c:pt idx="2">
                  <c:v>...been physically attacked by another person?/Yes</c:v>
                </c:pt>
                <c:pt idx="3">
                  <c:v>...had anything stolen, off or from inside, a vehicle?/Yes</c:v>
                </c:pt>
                <c:pt idx="4">
                  <c:v>...had any personal possessions stolen whilst in a public place?/Yes</c:v>
                </c:pt>
                <c:pt idx="5">
                  <c:v>...had anything stolen from your home?/Yes</c:v>
                </c:pt>
                <c:pt idx="6">
                  <c:v>...had a car, van, motorcycle, or other motor vehicle stolen?/Yes</c:v>
                </c:pt>
              </c:strCache>
            </c:strRef>
          </c:cat>
          <c:val>
            <c:numRef>
              <c:f>'Sheet1'!$C$2:$C$8</c:f>
              <c:numCache>
                <c:formatCode>0%</c:formatCode>
                <c:ptCount val="7"/>
                <c:pt idx="0">
                  <c:v>0.24</c:v>
                </c:pt>
                <c:pt idx="1">
                  <c:v>0.15</c:v>
                </c:pt>
                <c:pt idx="2">
                  <c:v>0.08</c:v>
                </c:pt>
                <c:pt idx="3">
                  <c:v>7.0000000000000007E-2</c:v>
                </c:pt>
                <c:pt idx="4">
                  <c:v>7.0000000000000007E-2</c:v>
                </c:pt>
                <c:pt idx="5">
                  <c:v>0.06</c:v>
                </c:pt>
                <c:pt idx="6">
                  <c:v>0.02</c:v>
                </c:pt>
              </c:numCache>
            </c:numRef>
          </c:val>
          <c:extLst xmlns:c16r2="http://schemas.microsoft.com/office/drawing/2015/06/chart">
            <c:ext xmlns:c16="http://schemas.microsoft.com/office/drawing/2014/chart" uri="{C3380CC4-5D6E-409C-BE32-E72D297353CC}">
              <c16:uniqueId val="{00000002-B05B-4186-BCF9-F776405CB978}"/>
            </c:ext>
          </c:extLst>
        </c:ser>
        <c:ser>
          <c:idx val="1"/>
          <c:order val="1"/>
          <c:tx>
            <c:strRef>
              <c:f>Sheet1!$D$1</c:f>
              <c:strCache>
                <c:ptCount val="1"/>
                <c:pt idx="0">
                  <c:v>Not White British</c:v>
                </c:pt>
              </c:strCache>
            </c:strRef>
          </c:tx>
          <c:spPr>
            <a:solidFill>
              <a:srgbClr val="00B0F0"/>
            </a:solidFill>
            <a:scene3d>
              <a:camera prst="orthographicFront"/>
              <a:lightRig rig="threePt" dir="t"/>
            </a:scene3d>
            <a:sp3d>
              <a:bevelT/>
            </a:sp3d>
          </c:spPr>
          <c:invertIfNegative val="0"/>
          <c:dLbls>
            <c:spPr>
              <a:noFill/>
              <a:ln w="31909">
                <a:noFill/>
              </a:ln>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...been threatened in any way?/Yes</c:v>
                </c:pt>
                <c:pt idx="1">
                  <c:v>...been subject to online crime, cyber crime and/or identity theft?/Yes</c:v>
                </c:pt>
                <c:pt idx="2">
                  <c:v>...been physically attacked by another person?/Yes</c:v>
                </c:pt>
                <c:pt idx="3">
                  <c:v>...had anything stolen, off or from inside, a vehicle?/Yes</c:v>
                </c:pt>
                <c:pt idx="4">
                  <c:v>...had any personal possessions stolen whilst in a public place?/Yes</c:v>
                </c:pt>
                <c:pt idx="5">
                  <c:v>...had anything stolen from your home?/Yes</c:v>
                </c:pt>
                <c:pt idx="6">
                  <c:v>...had a car, van, motorcycle, or other motor vehicle stolen?/Yes</c:v>
                </c:pt>
              </c:strCache>
            </c:strRef>
          </c:cat>
          <c:val>
            <c:numRef>
              <c:f>'Sheet1'!$D$2:$D$8</c:f>
              <c:numCache>
                <c:formatCode>0%</c:formatCode>
                <c:ptCount val="7"/>
                <c:pt idx="0">
                  <c:v>0.39</c:v>
                </c:pt>
                <c:pt idx="1">
                  <c:v>0.2</c:v>
                </c:pt>
                <c:pt idx="2">
                  <c:v>0.16</c:v>
                </c:pt>
                <c:pt idx="3">
                  <c:v>0.13</c:v>
                </c:pt>
                <c:pt idx="4">
                  <c:v>0.13</c:v>
                </c:pt>
                <c:pt idx="5">
                  <c:v>0.11</c:v>
                </c:pt>
                <c:pt idx="6">
                  <c:v>0.04</c:v>
                </c:pt>
              </c:numCache>
            </c:numRef>
          </c:val>
          <c:extLst xmlns:c16r2="http://schemas.microsoft.com/office/drawing/2015/06/chart">
            <c:ext xmlns:c16="http://schemas.microsoft.com/office/drawing/2014/chart" uri="{C3380CC4-5D6E-409C-BE32-E72D297353CC}">
              <c16:uniqueId val="{00000005-B05B-4186-BCF9-F776405CB978}"/>
            </c:ext>
          </c:extLst>
        </c:ser>
        <c:dLbls>
          <c:showLegendKey val="0"/>
          <c:showVal val="0"/>
          <c:showCatName val="0"/>
          <c:showSerName val="0"/>
          <c:showPercent val="0"/>
          <c:showBubbleSize val="0"/>
        </c:dLbls>
        <c:gapWidth val="47"/>
        <c:axId val="120192000"/>
        <c:axId val="126292736"/>
      </c:barChart>
      <c:catAx>
        <c:axId val="120192000"/>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a:pPr>
            <a:endParaRPr lang="en-US"/>
          </a:p>
        </c:txPr>
        <c:crossAx val="126292736"/>
        <c:crosses val="autoZero"/>
        <c:auto val="0"/>
        <c:lblAlgn val="ctr"/>
        <c:lblOffset val="100"/>
        <c:noMultiLvlLbl val="0"/>
      </c:catAx>
      <c:valAx>
        <c:axId val="126292736"/>
        <c:scaling>
          <c:orientation val="minMax"/>
          <c:min val="0"/>
        </c:scaling>
        <c:delete val="0"/>
        <c:axPos val="b"/>
        <c:numFmt formatCode="0%" sourceLinked="1"/>
        <c:majorTickMark val="out"/>
        <c:minorTickMark val="none"/>
        <c:tickLblPos val="nextTo"/>
        <c:spPr>
          <a:ln>
            <a:solidFill>
              <a:schemeClr val="tx1"/>
            </a:solidFill>
          </a:ln>
        </c:spPr>
        <c:txPr>
          <a:bodyPr rot="0" vert="horz"/>
          <a:lstStyle/>
          <a:p>
            <a:pPr>
              <a:defRPr/>
            </a:pPr>
            <a:endParaRPr lang="en-US"/>
          </a:p>
        </c:txPr>
        <c:crossAx val="120192000"/>
        <c:crosses val="autoZero"/>
        <c:crossBetween val="between"/>
      </c:valAx>
      <c:spPr>
        <a:noFill/>
        <a:ln w="3989">
          <a:noFill/>
          <a:prstDash val="solid"/>
        </a:ln>
      </c:spPr>
    </c:plotArea>
    <c:legend>
      <c:legendPos val="t"/>
      <c:layout>
        <c:manualLayout>
          <c:xMode val="edge"/>
          <c:yMode val="edge"/>
          <c:x val="0.74740665444600862"/>
          <c:y val="0.45316252243945493"/>
          <c:w val="0.18130209991656535"/>
          <c:h val="0.13858923127203487"/>
        </c:manualLayout>
      </c:layout>
      <c:overlay val="0"/>
      <c:spPr>
        <a:ln>
          <a:noFill/>
          <a:round/>
        </a:ln>
      </c:spPr>
      <c:txPr>
        <a:bodyPr/>
        <a:lstStyle/>
        <a:p>
          <a:pPr>
            <a:defRPr sz="1000"/>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 Valid Cases (Mentions / Valid Cases)</c:v>
                </c:pt>
              </c:strCache>
            </c:strRef>
          </c:tx>
          <c:spPr>
            <a:solidFill>
              <a:srgbClr val="002D86"/>
            </a:solidFill>
            <a:scene3d>
              <a:camera prst="orthographicFront"/>
              <a:lightRig rig="threePt" dir="t"/>
            </a:scene3d>
            <a:sp3d>
              <a:bevelT/>
            </a:sp3d>
          </c:spPr>
          <c:invertIfNegative val="0"/>
          <c:dPt>
            <c:idx val="0"/>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4-96EA-45EC-8842-D42A8B267487}"/>
              </c:ext>
            </c:extLst>
          </c:dPt>
          <c:dPt>
            <c:idx val="1"/>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96EA-45EC-8842-D42A8B267487}"/>
              </c:ext>
            </c:extLst>
          </c:dPt>
          <c:dPt>
            <c:idx val="2"/>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96EA-45EC-8842-D42A8B267487}"/>
              </c:ext>
            </c:extLst>
          </c:dPt>
          <c:dPt>
            <c:idx val="3"/>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96EA-45EC-8842-D42A8B267487}"/>
              </c:ext>
            </c:extLst>
          </c:dPt>
          <c:dPt>
            <c:idx val="4"/>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96EA-45EC-8842-D42A8B267487}"/>
              </c:ext>
            </c:extLst>
          </c:dPt>
          <c:dLbls>
            <c:spPr>
              <a:noFill/>
              <a:ln w="31909">
                <a:noFill/>
              </a:ln>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'Sheet1'!$B$2:$B$16</c:f>
              <c:strCache>
                <c:ptCount val="15"/>
                <c:pt idx="0">
                  <c:v>Neighbourhood policing</c:v>
                </c:pt>
                <c:pt idx="1">
                  <c:v>Drug abuse and dealing</c:v>
                </c:pt>
                <c:pt idx="2">
                  <c:v>Violence, disorder &amp; antisocial behaviour</c:v>
                </c:pt>
                <c:pt idx="3">
                  <c:v>Theft &amp; burglary</c:v>
                </c:pt>
                <c:pt idx="4">
                  <c:v>Traffic offences &amp; road safety</c:v>
                </c:pt>
                <c:pt idx="5">
                  <c:v>Rural crime (e.g. hare coursing, poaching, etc)</c:v>
                </c:pt>
                <c:pt idx="6">
                  <c:v>Child abuse</c:v>
                </c:pt>
                <c:pt idx="7">
                  <c:v>Domestic abuse</c:v>
                </c:pt>
                <c:pt idx="8">
                  <c:v>Rape or other sexual crimes</c:v>
                </c:pt>
                <c:pt idx="9">
                  <c:v>Serious organised crime</c:v>
                </c:pt>
                <c:pt idx="10">
                  <c:v>Human traffiking &amp; missing persons</c:v>
                </c:pt>
                <c:pt idx="11">
                  <c:v>Terrorism &amp; extremism</c:v>
                </c:pt>
                <c:pt idx="12">
                  <c:v>Hate crime</c:v>
                </c:pt>
                <c:pt idx="13">
                  <c:v>Fraud &amp; money laundering</c:v>
                </c:pt>
                <c:pt idx="14">
                  <c:v>Firearms offences</c:v>
                </c:pt>
              </c:strCache>
            </c:strRef>
          </c:cat>
          <c:val>
            <c:numRef>
              <c:f>'Sheet1'!$C$2:$C$16</c:f>
              <c:numCache>
                <c:formatCode>0%</c:formatCode>
                <c:ptCount val="15"/>
                <c:pt idx="0">
                  <c:v>0.64</c:v>
                </c:pt>
                <c:pt idx="1">
                  <c:v>0.63</c:v>
                </c:pt>
                <c:pt idx="2">
                  <c:v>0.61</c:v>
                </c:pt>
                <c:pt idx="3">
                  <c:v>0.61</c:v>
                </c:pt>
                <c:pt idx="4">
                  <c:v>0.53</c:v>
                </c:pt>
                <c:pt idx="5">
                  <c:v>0.41</c:v>
                </c:pt>
                <c:pt idx="6">
                  <c:v>0.31</c:v>
                </c:pt>
                <c:pt idx="7">
                  <c:v>0.24</c:v>
                </c:pt>
                <c:pt idx="8">
                  <c:v>0.24</c:v>
                </c:pt>
                <c:pt idx="9">
                  <c:v>0.19</c:v>
                </c:pt>
                <c:pt idx="10">
                  <c:v>0.16</c:v>
                </c:pt>
                <c:pt idx="11">
                  <c:v>0.14000000000000001</c:v>
                </c:pt>
                <c:pt idx="12">
                  <c:v>0.13</c:v>
                </c:pt>
                <c:pt idx="13">
                  <c:v>0.12</c:v>
                </c:pt>
                <c:pt idx="14">
                  <c:v>0.05</c:v>
                </c:pt>
              </c:numCache>
            </c:numRef>
          </c:val>
          <c:extLst xmlns:c16r2="http://schemas.microsoft.com/office/drawing/2015/06/chart">
            <c:ext xmlns:c16="http://schemas.microsoft.com/office/drawing/2014/chart" uri="{C3380CC4-5D6E-409C-BE32-E72D297353CC}">
              <c16:uniqueId val="{00000002-98A6-4060-8F58-DE19F1AF8118}"/>
            </c:ext>
          </c:extLst>
        </c:ser>
        <c:dLbls>
          <c:showLegendKey val="0"/>
          <c:showVal val="0"/>
          <c:showCatName val="0"/>
          <c:showSerName val="0"/>
          <c:showPercent val="0"/>
          <c:showBubbleSize val="0"/>
        </c:dLbls>
        <c:gapWidth val="50"/>
        <c:axId val="126390656"/>
        <c:axId val="126392192"/>
      </c:barChart>
      <c:catAx>
        <c:axId val="126390656"/>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a:pPr>
            <a:endParaRPr lang="en-US"/>
          </a:p>
        </c:txPr>
        <c:crossAx val="126392192"/>
        <c:crosses val="autoZero"/>
        <c:auto val="0"/>
        <c:lblAlgn val="ctr"/>
        <c:lblOffset val="100"/>
        <c:noMultiLvlLbl val="0"/>
      </c:catAx>
      <c:valAx>
        <c:axId val="126392192"/>
        <c:scaling>
          <c:orientation val="minMax"/>
          <c:min val="0"/>
        </c:scaling>
        <c:delete val="0"/>
        <c:axPos val="b"/>
        <c:numFmt formatCode="0%" sourceLinked="1"/>
        <c:majorTickMark val="out"/>
        <c:minorTickMark val="none"/>
        <c:tickLblPos val="nextTo"/>
        <c:spPr>
          <a:ln>
            <a:solidFill>
              <a:schemeClr val="tx1"/>
            </a:solidFill>
          </a:ln>
        </c:spPr>
        <c:txPr>
          <a:bodyPr rot="0" vert="horz"/>
          <a:lstStyle/>
          <a:p>
            <a:pPr>
              <a:defRPr/>
            </a:pPr>
            <a:endParaRPr lang="en-US"/>
          </a:p>
        </c:txPr>
        <c:crossAx val="12639065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8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1072476402099"/>
          <c:y val="0.12812616933834989"/>
          <c:w val="0.59633990363582423"/>
          <c:h val="0.67412653879006146"/>
        </c:manualLayout>
      </c:layout>
      <c:barChart>
        <c:barDir val="bar"/>
        <c:grouping val="clustered"/>
        <c:varyColors val="0"/>
        <c:ser>
          <c:idx val="0"/>
          <c:order val="0"/>
          <c:tx>
            <c:strRef>
              <c:f>Sheet1!$C$1</c:f>
              <c:strCache>
                <c:ptCount val="1"/>
                <c:pt idx="0">
                  <c:v>Sum</c:v>
                </c:pt>
              </c:strCache>
            </c:strRef>
          </c:tx>
          <c:spPr>
            <a:scene3d>
              <a:camera prst="orthographicFront"/>
              <a:lightRig rig="threePt" dir="t"/>
            </a:scene3d>
            <a:sp3d>
              <a:bevelT/>
            </a:sp3d>
          </c:spPr>
          <c:invertIfNegative val="0"/>
          <c:dPt>
            <c:idx val="0"/>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6-A34B-400C-AFE7-674120977225}"/>
              </c:ext>
            </c:extLst>
          </c:dPt>
          <c:dPt>
            <c:idx val="1"/>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5-A34B-400C-AFE7-674120977225}"/>
              </c:ext>
            </c:extLst>
          </c:dPt>
          <c:dPt>
            <c:idx val="2"/>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4-A34B-400C-AFE7-674120977225}"/>
              </c:ext>
            </c:extLst>
          </c:dPt>
          <c:dPt>
            <c:idx val="3"/>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3-A34B-400C-AFE7-674120977225}"/>
              </c:ext>
            </c:extLst>
          </c:dPt>
          <c:dPt>
            <c:idx val="4"/>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2-A34B-400C-AFE7-674120977225}"/>
              </c:ext>
            </c:extLst>
          </c:dPt>
          <c:dPt>
            <c:idx val="5"/>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1-A34B-400C-AFE7-674120977225}"/>
              </c:ext>
            </c:extLst>
          </c:dPt>
          <c:dPt>
            <c:idx val="6"/>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0-A34B-400C-AFE7-674120977225}"/>
              </c:ext>
            </c:extLst>
          </c:dPt>
          <c:dPt>
            <c:idx val="7"/>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134E-4BB5-B40E-CEEB20D84B36}"/>
              </c:ext>
            </c:extLst>
          </c:dPt>
          <c:dPt>
            <c:idx val="8"/>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8-134E-4BB5-B40E-CEEB20D84B36}"/>
              </c:ext>
            </c:extLst>
          </c:dPt>
          <c:dPt>
            <c:idx val="9"/>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134E-4BB5-B40E-CEEB20D84B36}"/>
              </c:ext>
            </c:extLst>
          </c:dPt>
          <c:dPt>
            <c:idx val="10"/>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A-134E-4BB5-B40E-CEEB20D84B36}"/>
              </c:ext>
            </c:extLst>
          </c:dPt>
          <c:dPt>
            <c:idx val="11"/>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134E-4BB5-B40E-CEEB20D84B36}"/>
              </c:ext>
            </c:extLst>
          </c:dPt>
          <c:dPt>
            <c:idx val="12"/>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C-134E-4BB5-B40E-CEEB20D84B36}"/>
              </c:ext>
            </c:extLst>
          </c:dPt>
          <c:dPt>
            <c:idx val="13"/>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134E-4BB5-B40E-CEEB20D84B36}"/>
              </c:ext>
            </c:extLst>
          </c:dPt>
          <c:dPt>
            <c:idx val="14"/>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E-134E-4BB5-B40E-CEEB20D84B36}"/>
              </c:ext>
            </c:extLst>
          </c:dPt>
          <c:dLbls>
            <c:numFmt formatCode="#,##0_ ;[Red]\-#,##0\ " sourceLinked="0"/>
            <c:spPr>
              <a:noFill/>
              <a:ln>
                <a:noFill/>
                <a:round/>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Sheet1!$B$2:$B$16</c:f>
              <c:strCache>
                <c:ptCount val="15"/>
                <c:pt idx="0">
                  <c:v>Neighbourhood policing</c:v>
                </c:pt>
                <c:pt idx="1">
                  <c:v>Violence, disorder &amp; antisocial behaviour</c:v>
                </c:pt>
                <c:pt idx="2">
                  <c:v>Theft &amp; burglary</c:v>
                </c:pt>
                <c:pt idx="3">
                  <c:v>Drug abuse and dealing</c:v>
                </c:pt>
                <c:pt idx="4">
                  <c:v>Child abuse</c:v>
                </c:pt>
                <c:pt idx="5">
                  <c:v>Traffic offences &amp; road safety</c:v>
                </c:pt>
                <c:pt idx="6">
                  <c:v>Rape or other sexual crimes</c:v>
                </c:pt>
                <c:pt idx="7">
                  <c:v>Domestic abuse</c:v>
                </c:pt>
                <c:pt idx="8">
                  <c:v>Rural crime (e.g. hare coursing, poaching, etc)</c:v>
                </c:pt>
                <c:pt idx="9">
                  <c:v>Serious organised crime</c:v>
                </c:pt>
                <c:pt idx="10">
                  <c:v>Terrorism &amp; extremism</c:v>
                </c:pt>
                <c:pt idx="11">
                  <c:v>Human traffiking &amp; missing persons</c:v>
                </c:pt>
                <c:pt idx="12">
                  <c:v>Fraud &amp; money laundering</c:v>
                </c:pt>
                <c:pt idx="13">
                  <c:v>Firearms offences</c:v>
                </c:pt>
                <c:pt idx="14">
                  <c:v>Hate crime</c:v>
                </c:pt>
              </c:strCache>
            </c:strRef>
          </c:cat>
          <c:val>
            <c:numRef>
              <c:f>Sheet1!$C$2:$C$16</c:f>
              <c:numCache>
                <c:formatCode>0.00</c:formatCode>
                <c:ptCount val="15"/>
                <c:pt idx="0">
                  <c:v>3445</c:v>
                </c:pt>
                <c:pt idx="1">
                  <c:v>2931</c:v>
                </c:pt>
                <c:pt idx="2">
                  <c:v>2858</c:v>
                </c:pt>
                <c:pt idx="3">
                  <c:v>2816</c:v>
                </c:pt>
                <c:pt idx="4">
                  <c:v>1095</c:v>
                </c:pt>
                <c:pt idx="5">
                  <c:v>1090</c:v>
                </c:pt>
                <c:pt idx="6">
                  <c:v>326</c:v>
                </c:pt>
                <c:pt idx="7">
                  <c:v>-447</c:v>
                </c:pt>
                <c:pt idx="8">
                  <c:v>-785</c:v>
                </c:pt>
                <c:pt idx="9">
                  <c:v>-1090</c:v>
                </c:pt>
                <c:pt idx="10">
                  <c:v>-1434</c:v>
                </c:pt>
                <c:pt idx="11">
                  <c:v>-1505</c:v>
                </c:pt>
                <c:pt idx="12">
                  <c:v>-2634</c:v>
                </c:pt>
                <c:pt idx="13">
                  <c:v>-2832</c:v>
                </c:pt>
                <c:pt idx="14">
                  <c:v>-3054</c:v>
                </c:pt>
              </c:numCache>
            </c:numRef>
          </c:val>
          <c:extLst xmlns:c16r2="http://schemas.microsoft.com/office/drawing/2015/06/chart">
            <c:ext xmlns:c16="http://schemas.microsoft.com/office/drawing/2014/chart" uri="{C3380CC4-5D6E-409C-BE32-E72D297353CC}">
              <c16:uniqueId val="{00000000-75D8-4A8A-957D-D330F8BC88B6}"/>
            </c:ext>
          </c:extLst>
        </c:ser>
        <c:dLbls>
          <c:showLegendKey val="0"/>
          <c:showVal val="0"/>
          <c:showCatName val="0"/>
          <c:showSerName val="0"/>
          <c:showPercent val="0"/>
          <c:showBubbleSize val="0"/>
        </c:dLbls>
        <c:gapWidth val="30"/>
        <c:axId val="128063360"/>
        <c:axId val="128064896"/>
      </c:barChart>
      <c:catAx>
        <c:axId val="128063360"/>
        <c:scaling>
          <c:orientation val="minMax"/>
        </c:scaling>
        <c:delete val="0"/>
        <c:axPos val="l"/>
        <c:numFmt formatCode="General" sourceLinked="1"/>
        <c:majorTickMark val="out"/>
        <c:minorTickMark val="none"/>
        <c:tickLblPos val="low"/>
        <c:spPr>
          <a:ln>
            <a:solidFill>
              <a:schemeClr val="tx1"/>
            </a:solidFill>
          </a:ln>
        </c:spPr>
        <c:txPr>
          <a:bodyPr rot="0"/>
          <a:lstStyle/>
          <a:p>
            <a:pPr>
              <a:defRPr/>
            </a:pPr>
            <a:endParaRPr lang="en-US"/>
          </a:p>
        </c:txPr>
        <c:crossAx val="128064896"/>
        <c:crosses val="autoZero"/>
        <c:auto val="0"/>
        <c:lblAlgn val="ctr"/>
        <c:lblOffset val="100"/>
        <c:noMultiLvlLbl val="0"/>
      </c:catAx>
      <c:valAx>
        <c:axId val="128064896"/>
        <c:scaling>
          <c:orientation val="minMax"/>
        </c:scaling>
        <c:delete val="0"/>
        <c:axPos val="b"/>
        <c:numFmt formatCode="0" sourceLinked="0"/>
        <c:majorTickMark val="out"/>
        <c:minorTickMark val="none"/>
        <c:tickLblPos val="nextTo"/>
        <c:spPr>
          <a:ln>
            <a:solidFill>
              <a:schemeClr val="tx1"/>
            </a:solidFill>
          </a:ln>
        </c:spPr>
        <c:txPr>
          <a:bodyPr rot="0"/>
          <a:lstStyle/>
          <a:p>
            <a:pPr>
              <a:defRPr/>
            </a:pPr>
            <a:endParaRPr lang="en-US"/>
          </a:p>
        </c:txPr>
        <c:crossAx val="128063360"/>
        <c:crosses val="autoZero"/>
        <c:crossBetween val="between"/>
      </c:valAx>
      <c:spPr>
        <a:noFill/>
        <a:ln>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Column %</c:v>
                </c:pt>
              </c:strCache>
            </c:strRef>
          </c:tx>
          <c:spPr>
            <a:solidFill>
              <a:srgbClr val="002D86"/>
            </a:solidFill>
            <a:scene3d>
              <a:camera prst="orthographicFront"/>
              <a:lightRig rig="threePt" dir="t"/>
            </a:scene3d>
            <a:sp3d>
              <a:bevelT/>
            </a:sp3d>
          </c:spPr>
          <c:invertIfNegative val="0"/>
          <c:dPt>
            <c:idx val="0"/>
            <c:invertIfNegative val="1"/>
            <c:bubble3D val="0"/>
            <c:spPr>
              <a:solidFill>
                <a:srgbClr val="FFDEDE"/>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260F-4197-99FD-BC9EBB040900}"/>
              </c:ext>
            </c:extLst>
          </c:dPt>
          <c:dPt>
            <c:idx val="1"/>
            <c:invertIfNegative val="1"/>
            <c:bubble3D val="0"/>
            <c:spPr>
              <a:solidFill>
                <a:srgbClr val="FFA2A2"/>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260F-4197-99FD-BC9EBB040900}"/>
              </c:ext>
            </c:extLst>
          </c:dPt>
          <c:dPt>
            <c:idx val="2"/>
            <c:invertIfNegative val="0"/>
            <c:bubble3D val="0"/>
            <c:spPr>
              <a:solidFill>
                <a:srgbClr val="FF2727"/>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BC76-432B-A6D9-47C5BCF5433C}"/>
              </c:ext>
            </c:extLst>
          </c:dPt>
          <c:dPt>
            <c:idx val="3"/>
            <c:invertIfNegative val="0"/>
            <c:bubble3D val="0"/>
            <c:spPr>
              <a:solidFill>
                <a:srgbClr val="BF1414"/>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BC76-432B-A6D9-47C5BCF5433C}"/>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Sheet1!$B$2:$B$5</c:f>
              <c:strCache>
                <c:ptCount val="4"/>
                <c:pt idx="0">
                  <c:v>Little or No Affect (1-2)</c:v>
                </c:pt>
                <c:pt idx="1">
                  <c:v>Minor Anxiety (3-4)</c:v>
                </c:pt>
                <c:pt idx="2">
                  <c:v>Anxious (5-7)</c:v>
                </c:pt>
                <c:pt idx="3">
                  <c:v>Very Fearful (8-10)</c:v>
                </c:pt>
              </c:strCache>
            </c:strRef>
          </c:cat>
          <c:val>
            <c:numRef>
              <c:f>Sheet1!$C$2:$C$5</c:f>
              <c:numCache>
                <c:formatCode>0%</c:formatCode>
                <c:ptCount val="4"/>
                <c:pt idx="0">
                  <c:v>0.3</c:v>
                </c:pt>
                <c:pt idx="1">
                  <c:v>0.28000000000000003</c:v>
                </c:pt>
                <c:pt idx="2">
                  <c:v>0.3</c:v>
                </c:pt>
                <c:pt idx="3">
                  <c:v>0.12</c:v>
                </c:pt>
              </c:numCache>
            </c:numRef>
          </c:val>
          <c:extLst xmlns:c16r2="http://schemas.microsoft.com/office/drawing/2015/06/chart">
            <c:ext xmlns:c16="http://schemas.microsoft.com/office/drawing/2014/chart" uri="{C3380CC4-5D6E-409C-BE32-E72D297353CC}">
              <c16:uniqueId val="{00000002-260F-4197-99FD-BC9EBB040900}"/>
            </c:ext>
          </c:extLst>
        </c:ser>
        <c:dLbls>
          <c:showLegendKey val="0"/>
          <c:showVal val="0"/>
          <c:showCatName val="0"/>
          <c:showSerName val="0"/>
          <c:showPercent val="0"/>
          <c:showBubbleSize val="0"/>
        </c:dLbls>
        <c:gapWidth val="100"/>
        <c:axId val="80728832"/>
        <c:axId val="80730368"/>
      </c:barChart>
      <c:catAx>
        <c:axId val="8072883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80730368"/>
        <c:crosses val="autoZero"/>
        <c:auto val="0"/>
        <c:lblAlgn val="ctr"/>
        <c:lblOffset val="100"/>
        <c:noMultiLvlLbl val="0"/>
      </c:catAx>
      <c:valAx>
        <c:axId val="80730368"/>
        <c:scaling>
          <c:orientation val="minMax"/>
          <c:min val="0"/>
        </c:scaling>
        <c:delete val="0"/>
        <c:axPos val="l"/>
        <c:numFmt formatCode="0%" sourceLinked="1"/>
        <c:majorTickMark val="out"/>
        <c:minorTickMark val="none"/>
        <c:tickLblPos val="nextTo"/>
        <c:spPr>
          <a:ln>
            <a:solidFill>
              <a:schemeClr val="tx1"/>
            </a:solidFill>
          </a:ln>
        </c:spPr>
        <c:txPr>
          <a:bodyPr rot="0" vert="horz"/>
          <a:lstStyle/>
          <a:p>
            <a:pPr>
              <a:defRPr sz="800"/>
            </a:pPr>
            <a:endParaRPr lang="en-US"/>
          </a:p>
        </c:txPr>
        <c:crossAx val="80728832"/>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35042371792685E-2"/>
          <c:y val="0.12803044799448113"/>
          <c:w val="0.78752384270054188"/>
          <c:h val="0.78745698434313693"/>
        </c:manualLayout>
      </c:layout>
      <c:barChart>
        <c:barDir val="col"/>
        <c:grouping val="stacked"/>
        <c:varyColors val="0"/>
        <c:ser>
          <c:idx val="0"/>
          <c:order val="0"/>
          <c:tx>
            <c:strRef>
              <c:f>Sheet1!$C$1</c:f>
              <c:strCache>
                <c:ptCount val="1"/>
                <c:pt idx="0">
                  <c:v>Little or No Affect</c:v>
                </c:pt>
              </c:strCache>
            </c:strRef>
          </c:tx>
          <c:spPr>
            <a:solidFill>
              <a:srgbClr val="FFDEDE"/>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0-5753-4609-8A5F-D3E301F0A5EE}"/>
              </c:ext>
            </c:extLst>
          </c:dPt>
          <c:dPt>
            <c:idx val="1"/>
            <c:invertIfNegative val="1"/>
            <c:bubble3D val="0"/>
            <c:extLst xmlns:c16r2="http://schemas.microsoft.com/office/drawing/2015/06/chart">
              <c:ext xmlns:c16="http://schemas.microsoft.com/office/drawing/2014/chart" uri="{C3380CC4-5D6E-409C-BE32-E72D297353CC}">
                <c16:uniqueId val="{00000001-5753-4609-8A5F-D3E301F0A5EE}"/>
              </c:ext>
            </c:extLst>
          </c:dPt>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0.18</c:v>
                </c:pt>
                <c:pt idx="1">
                  <c:v>0.31</c:v>
                </c:pt>
                <c:pt idx="2">
                  <c:v>0.31</c:v>
                </c:pt>
                <c:pt idx="3">
                  <c:v>0.41</c:v>
                </c:pt>
                <c:pt idx="4">
                  <c:v>0.23</c:v>
                </c:pt>
                <c:pt idx="5">
                  <c:v>0.32</c:v>
                </c:pt>
                <c:pt idx="6">
                  <c:v>0.27</c:v>
                </c:pt>
              </c:numCache>
            </c:numRef>
          </c:val>
          <c:extLst xmlns:c16r2="http://schemas.microsoft.com/office/drawing/2015/06/chart">
            <c:ext xmlns:c16="http://schemas.microsoft.com/office/drawing/2014/chart" uri="{C3380CC4-5D6E-409C-BE32-E72D297353CC}">
              <c16:uniqueId val="{00000002-5753-4609-8A5F-D3E301F0A5EE}"/>
            </c:ext>
          </c:extLst>
        </c:ser>
        <c:ser>
          <c:idx val="1"/>
          <c:order val="1"/>
          <c:tx>
            <c:strRef>
              <c:f>Sheet1!$D$1</c:f>
              <c:strCache>
                <c:ptCount val="1"/>
                <c:pt idx="0">
                  <c:v>Minor Anxiety</c:v>
                </c:pt>
              </c:strCache>
            </c:strRef>
          </c:tx>
          <c:spPr>
            <a:solidFill>
              <a:srgbClr val="FF9797"/>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3-5753-4609-8A5F-D3E301F0A5EE}"/>
              </c:ext>
            </c:extLst>
          </c:dPt>
          <c:dPt>
            <c:idx val="1"/>
            <c:invertIfNegative val="1"/>
            <c:bubble3D val="0"/>
            <c:extLst xmlns:c16r2="http://schemas.microsoft.com/office/drawing/2015/06/chart">
              <c:ext xmlns:c16="http://schemas.microsoft.com/office/drawing/2014/chart" uri="{C3380CC4-5D6E-409C-BE32-E72D297353CC}">
                <c16:uniqueId val="{00000004-5753-4609-8A5F-D3E301F0A5EE}"/>
              </c:ext>
            </c:extLst>
          </c:dPt>
          <c:dPt>
            <c:idx val="5"/>
            <c:invertIfNegative val="0"/>
            <c:bubble3D val="0"/>
            <c:spPr>
              <a:solidFill>
                <a:srgbClr val="FFA2A2"/>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8-6EFC-402B-9359-0CF30F5F87D2}"/>
              </c:ext>
            </c:extLst>
          </c:dPt>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0.24</c:v>
                </c:pt>
                <c:pt idx="1">
                  <c:v>0.26</c:v>
                </c:pt>
                <c:pt idx="2">
                  <c:v>0.27</c:v>
                </c:pt>
                <c:pt idx="3">
                  <c:v>0.3</c:v>
                </c:pt>
                <c:pt idx="4">
                  <c:v>0.28999999999999998</c:v>
                </c:pt>
                <c:pt idx="5">
                  <c:v>0.27</c:v>
                </c:pt>
                <c:pt idx="6">
                  <c:v>0.34</c:v>
                </c:pt>
              </c:numCache>
            </c:numRef>
          </c:val>
          <c:extLst xmlns:c16r2="http://schemas.microsoft.com/office/drawing/2015/06/chart">
            <c:ext xmlns:c16="http://schemas.microsoft.com/office/drawing/2014/chart" uri="{C3380CC4-5D6E-409C-BE32-E72D297353CC}">
              <c16:uniqueId val="{00000005-5753-4609-8A5F-D3E301F0A5EE}"/>
            </c:ext>
          </c:extLst>
        </c:ser>
        <c:ser>
          <c:idx val="2"/>
          <c:order val="2"/>
          <c:tx>
            <c:strRef>
              <c:f>Sheet1!$E$1</c:f>
              <c:strCache>
                <c:ptCount val="1"/>
                <c:pt idx="0">
                  <c:v>Anxious</c:v>
                </c:pt>
              </c:strCache>
            </c:strRef>
          </c:tx>
          <c:spPr>
            <a:solidFill>
              <a:srgbClr val="FF2727"/>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7-5753-4609-8A5F-D3E301F0A5EE}"/>
              </c:ext>
            </c:extLst>
          </c:dPt>
          <c:dPt>
            <c:idx val="1"/>
            <c:invertIfNegative val="1"/>
            <c:bubble3D val="0"/>
            <c:extLst xmlns:c16r2="http://schemas.microsoft.com/office/drawing/2015/06/chart">
              <c:ext xmlns:c16="http://schemas.microsoft.com/office/drawing/2014/chart" uri="{C3380CC4-5D6E-409C-BE32-E72D297353CC}">
                <c16:uniqueId val="{00000009-5753-4609-8A5F-D3E301F0A5EE}"/>
              </c:ext>
            </c:extLst>
          </c:dPt>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0.35</c:v>
                </c:pt>
                <c:pt idx="1">
                  <c:v>0.31</c:v>
                </c:pt>
                <c:pt idx="2">
                  <c:v>0.33</c:v>
                </c:pt>
                <c:pt idx="3">
                  <c:v>0.23</c:v>
                </c:pt>
                <c:pt idx="4">
                  <c:v>0.33</c:v>
                </c:pt>
                <c:pt idx="5">
                  <c:v>0.28000000000000003</c:v>
                </c:pt>
                <c:pt idx="6">
                  <c:v>0.3</c:v>
                </c:pt>
              </c:numCache>
            </c:numRef>
          </c:val>
          <c:extLst xmlns:c16r2="http://schemas.microsoft.com/office/drawing/2015/06/chart">
            <c:ext xmlns:c16="http://schemas.microsoft.com/office/drawing/2014/chart" uri="{C3380CC4-5D6E-409C-BE32-E72D297353CC}">
              <c16:uniqueId val="{0000000A-5753-4609-8A5F-D3E301F0A5EE}"/>
            </c:ext>
          </c:extLst>
        </c:ser>
        <c:ser>
          <c:idx val="3"/>
          <c:order val="3"/>
          <c:tx>
            <c:strRef>
              <c:f>Sheet1!$F$1</c:f>
              <c:strCache>
                <c:ptCount val="1"/>
                <c:pt idx="0">
                  <c:v>Very Fearful</c:v>
                </c:pt>
              </c:strCache>
            </c:strRef>
          </c:tx>
          <c:spPr>
            <a:solidFill>
              <a:srgbClr val="BF1414"/>
            </a:solidFill>
            <a:scene3d>
              <a:camera prst="orthographicFront"/>
              <a:lightRig rig="threePt" dir="t"/>
            </a:scene3d>
            <a:sp3d>
              <a:bevelT/>
            </a:sp3d>
          </c:spPr>
          <c:invertIfNegative val="0"/>
          <c:dPt>
            <c:idx val="0"/>
            <c:invertIfNegative val="1"/>
            <c:bubble3D val="0"/>
            <c:extLst xmlns:c16r2="http://schemas.microsoft.com/office/drawing/2015/06/chart">
              <c:ext xmlns:c16="http://schemas.microsoft.com/office/drawing/2014/chart" uri="{C3380CC4-5D6E-409C-BE32-E72D297353CC}">
                <c16:uniqueId val="{0000000C-5753-4609-8A5F-D3E301F0A5EE}"/>
              </c:ext>
            </c:extLst>
          </c:dPt>
          <c:dPt>
            <c:idx val="1"/>
            <c:invertIfNegative val="1"/>
            <c:bubble3D val="0"/>
            <c:extLst xmlns:c16r2="http://schemas.microsoft.com/office/drawing/2015/06/chart">
              <c:ext xmlns:c16="http://schemas.microsoft.com/office/drawing/2014/chart" uri="{C3380CC4-5D6E-409C-BE32-E72D297353CC}">
                <c16:uniqueId val="{0000000E-5753-4609-8A5F-D3E301F0A5EE}"/>
              </c:ext>
            </c:extLst>
          </c:dPt>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0.23</c:v>
                </c:pt>
                <c:pt idx="1">
                  <c:v>0.13</c:v>
                </c:pt>
                <c:pt idx="2">
                  <c:v>0.1</c:v>
                </c:pt>
                <c:pt idx="3">
                  <c:v>7.0000000000000007E-2</c:v>
                </c:pt>
                <c:pt idx="4">
                  <c:v>0.15</c:v>
                </c:pt>
                <c:pt idx="5">
                  <c:v>0.13</c:v>
                </c:pt>
                <c:pt idx="6">
                  <c:v>0.1</c:v>
                </c:pt>
              </c:numCache>
            </c:numRef>
          </c:val>
          <c:extLst xmlns:c16r2="http://schemas.microsoft.com/office/drawing/2015/06/chart">
            <c:ext xmlns:c16="http://schemas.microsoft.com/office/drawing/2014/chart" uri="{C3380CC4-5D6E-409C-BE32-E72D297353CC}">
              <c16:uniqueId val="{0000000F-5753-4609-8A5F-D3E301F0A5EE}"/>
            </c:ext>
          </c:extLst>
        </c:ser>
        <c:dLbls>
          <c:showLegendKey val="0"/>
          <c:showVal val="0"/>
          <c:showCatName val="0"/>
          <c:showSerName val="0"/>
          <c:showPercent val="0"/>
          <c:showBubbleSize val="0"/>
        </c:dLbls>
        <c:gapWidth val="100"/>
        <c:overlap val="100"/>
        <c:axId val="62573952"/>
        <c:axId val="77268096"/>
      </c:barChart>
      <c:catAx>
        <c:axId val="6257395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sz="900"/>
            </a:pPr>
            <a:endParaRPr lang="en-US"/>
          </a:p>
        </c:txPr>
        <c:crossAx val="77268096"/>
        <c:crosses val="autoZero"/>
        <c:auto val="0"/>
        <c:lblAlgn val="ctr"/>
        <c:lblOffset val="100"/>
        <c:noMultiLvlLbl val="0"/>
      </c:catAx>
      <c:valAx>
        <c:axId val="77268096"/>
        <c:scaling>
          <c:orientation val="minMax"/>
          <c:max val="1"/>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62573952"/>
        <c:crosses val="autoZero"/>
        <c:crossBetween val="between"/>
      </c:valAx>
      <c:spPr>
        <a:noFill/>
        <a:ln w="3984">
          <a:noFill/>
          <a:prstDash val="solid"/>
        </a:ln>
      </c:spPr>
    </c:plotArea>
    <c:legend>
      <c:legendPos val="r"/>
      <c:layout>
        <c:manualLayout>
          <c:xMode val="edge"/>
          <c:yMode val="edge"/>
          <c:x val="0.85449213755164422"/>
          <c:y val="0.34703734598119046"/>
          <c:w val="0.14550786244835562"/>
          <c:h val="0.34918092987511296"/>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80217794353124E-2"/>
          <c:y val="0.12803044799448113"/>
          <c:w val="0.65748046343474575"/>
          <c:h val="0.71152339673982035"/>
        </c:manualLayout>
      </c:layout>
      <c:barChart>
        <c:barDir val="col"/>
        <c:grouping val="percentStacked"/>
        <c:varyColors val="0"/>
        <c:ser>
          <c:idx val="0"/>
          <c:order val="0"/>
          <c:tx>
            <c:strRef>
              <c:f>Sheet1!$C$1</c:f>
              <c:strCache>
                <c:ptCount val="1"/>
                <c:pt idx="0">
                  <c:v>Very worried</c:v>
                </c:pt>
              </c:strCache>
            </c:strRef>
          </c:tx>
          <c:spPr>
            <a:solidFill>
              <a:srgbClr val="C00000"/>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Sheet1!$C$2:$C$9</c:f>
              <c:numCache>
                <c:formatCode>0%</c:formatCode>
                <c:ptCount val="8"/>
                <c:pt idx="0">
                  <c:v>0.23</c:v>
                </c:pt>
                <c:pt idx="1">
                  <c:v>0.13</c:v>
                </c:pt>
                <c:pt idx="2">
                  <c:v>0.11</c:v>
                </c:pt>
                <c:pt idx="3">
                  <c:v>0.12</c:v>
                </c:pt>
                <c:pt idx="4">
                  <c:v>7.0000000000000007E-2</c:v>
                </c:pt>
                <c:pt idx="5">
                  <c:v>0.12</c:v>
                </c:pt>
                <c:pt idx="6">
                  <c:v>0.18</c:v>
                </c:pt>
                <c:pt idx="7">
                  <c:v>0.19</c:v>
                </c:pt>
              </c:numCache>
            </c:numRef>
          </c:val>
          <c:extLst xmlns:c16r2="http://schemas.microsoft.com/office/drawing/2015/06/chart">
            <c:ext xmlns:c16="http://schemas.microsoft.com/office/drawing/2014/chart" uri="{C3380CC4-5D6E-409C-BE32-E72D297353CC}">
              <c16:uniqueId val="{00000002-6512-4C89-87C7-9970BBCE93FB}"/>
            </c:ext>
          </c:extLst>
        </c:ser>
        <c:ser>
          <c:idx val="1"/>
          <c:order val="1"/>
          <c:tx>
            <c:strRef>
              <c:f>Sheet1!$D$1</c:f>
              <c:strCache>
                <c:ptCount val="1"/>
                <c:pt idx="0">
                  <c:v>Fairly worried</c:v>
                </c:pt>
              </c:strCache>
            </c:strRef>
          </c:tx>
          <c:spPr>
            <a:solidFill>
              <a:srgbClr val="D82F36"/>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Sheet1!$D$2:$D$9</c:f>
              <c:numCache>
                <c:formatCode>0%</c:formatCode>
                <c:ptCount val="8"/>
                <c:pt idx="0">
                  <c:v>0.44</c:v>
                </c:pt>
                <c:pt idx="1">
                  <c:v>0.33</c:v>
                </c:pt>
                <c:pt idx="2">
                  <c:v>0.32</c:v>
                </c:pt>
                <c:pt idx="3">
                  <c:v>0.33</c:v>
                </c:pt>
                <c:pt idx="4">
                  <c:v>0.13</c:v>
                </c:pt>
                <c:pt idx="5">
                  <c:v>0.31</c:v>
                </c:pt>
                <c:pt idx="6">
                  <c:v>0.43</c:v>
                </c:pt>
                <c:pt idx="7">
                  <c:v>0.44</c:v>
                </c:pt>
              </c:numCache>
            </c:numRef>
          </c:val>
          <c:extLst xmlns:c16r2="http://schemas.microsoft.com/office/drawing/2015/06/chart">
            <c:ext xmlns:c16="http://schemas.microsoft.com/office/drawing/2014/chart" uri="{C3380CC4-5D6E-409C-BE32-E72D297353CC}">
              <c16:uniqueId val="{00000005-6512-4C89-87C7-9970BBCE93FB}"/>
            </c:ext>
          </c:extLst>
        </c:ser>
        <c:ser>
          <c:idx val="2"/>
          <c:order val="2"/>
          <c:tx>
            <c:strRef>
              <c:f>Sheet1!$E$1</c:f>
              <c:strCache>
                <c:ptCount val="1"/>
                <c:pt idx="0">
                  <c:v>Not very worried</c:v>
                </c:pt>
              </c:strCache>
            </c:strRef>
          </c:tx>
          <c:spPr>
            <a:solidFill>
              <a:schemeClr val="accent6">
                <a:lumMod val="75000"/>
              </a:schemeClr>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Sheet1!$E$2:$E$9</c:f>
              <c:numCache>
                <c:formatCode>0%</c:formatCode>
                <c:ptCount val="8"/>
                <c:pt idx="0">
                  <c:v>0.28999999999999998</c:v>
                </c:pt>
                <c:pt idx="1">
                  <c:v>0.43</c:v>
                </c:pt>
                <c:pt idx="2">
                  <c:v>0.42</c:v>
                </c:pt>
                <c:pt idx="3">
                  <c:v>0.41</c:v>
                </c:pt>
                <c:pt idx="4">
                  <c:v>0.33</c:v>
                </c:pt>
                <c:pt idx="5">
                  <c:v>0.43</c:v>
                </c:pt>
                <c:pt idx="6">
                  <c:v>0.3</c:v>
                </c:pt>
                <c:pt idx="7">
                  <c:v>0.3</c:v>
                </c:pt>
              </c:numCache>
            </c:numRef>
          </c:val>
          <c:extLst xmlns:c16r2="http://schemas.microsoft.com/office/drawing/2015/06/chart">
            <c:ext xmlns:c16="http://schemas.microsoft.com/office/drawing/2014/chart" uri="{C3380CC4-5D6E-409C-BE32-E72D297353CC}">
              <c16:uniqueId val="{00000008-6512-4C89-87C7-9970BBCE93FB}"/>
            </c:ext>
          </c:extLst>
        </c:ser>
        <c:ser>
          <c:idx val="3"/>
          <c:order val="3"/>
          <c:tx>
            <c:strRef>
              <c:f>Sheet1!$F$1</c:f>
              <c:strCache>
                <c:ptCount val="1"/>
                <c:pt idx="0">
                  <c:v>Not at all worried</c:v>
                </c:pt>
              </c:strCache>
            </c:strRef>
          </c:tx>
          <c:spPr>
            <a:solidFill>
              <a:srgbClr val="00B050"/>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Sheet1!$F$2:$F$9</c:f>
              <c:numCache>
                <c:formatCode>0%</c:formatCode>
                <c:ptCount val="8"/>
                <c:pt idx="0">
                  <c:v>0.04</c:v>
                </c:pt>
                <c:pt idx="1">
                  <c:v>0.12</c:v>
                </c:pt>
                <c:pt idx="2">
                  <c:v>0.15</c:v>
                </c:pt>
                <c:pt idx="3">
                  <c:v>0.13</c:v>
                </c:pt>
                <c:pt idx="4">
                  <c:v>0.47</c:v>
                </c:pt>
                <c:pt idx="5">
                  <c:v>0.13</c:v>
                </c:pt>
                <c:pt idx="6">
                  <c:v>0.09</c:v>
                </c:pt>
                <c:pt idx="7">
                  <c:v>7.0000000000000007E-2</c:v>
                </c:pt>
              </c:numCache>
            </c:numRef>
          </c:val>
          <c:extLst xmlns:c16r2="http://schemas.microsoft.com/office/drawing/2015/06/chart">
            <c:ext xmlns:c16="http://schemas.microsoft.com/office/drawing/2014/chart" uri="{C3380CC4-5D6E-409C-BE32-E72D297353CC}">
              <c16:uniqueId val="{0000000B-6512-4C89-87C7-9970BBCE93FB}"/>
            </c:ext>
          </c:extLst>
        </c:ser>
        <c:dLbls>
          <c:showLegendKey val="0"/>
          <c:showVal val="0"/>
          <c:showCatName val="0"/>
          <c:showSerName val="0"/>
          <c:showPercent val="0"/>
          <c:showBubbleSize val="0"/>
        </c:dLbls>
        <c:gapWidth val="100"/>
        <c:overlap val="100"/>
        <c:axId val="79818112"/>
        <c:axId val="80155776"/>
      </c:barChart>
      <c:catAx>
        <c:axId val="7981811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80155776"/>
        <c:crosses val="autoZero"/>
        <c:auto val="0"/>
        <c:lblAlgn val="ctr"/>
        <c:lblOffset val="100"/>
        <c:noMultiLvlLbl val="0"/>
      </c:catAx>
      <c:valAx>
        <c:axId val="80155776"/>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79818112"/>
        <c:crosses val="autoZero"/>
        <c:crossBetween val="between"/>
      </c:valAx>
      <c:spPr>
        <a:noFill/>
        <a:ln w="3984">
          <a:noFill/>
          <a:prstDash val="solid"/>
        </a:ln>
      </c:spPr>
    </c:plotArea>
    <c:legend>
      <c:legendPos val="r"/>
      <c:layout>
        <c:manualLayout>
          <c:xMode val="edge"/>
          <c:yMode val="edge"/>
          <c:x val="0.82233663639819832"/>
          <c:y val="0.15742786033605002"/>
          <c:w val="0.10808648682256508"/>
          <c:h val="0.44527219459270667"/>
        </c:manualLayout>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Gone up a lot</c:v>
                </c:pt>
              </c:strCache>
            </c:strRef>
          </c:tx>
          <c:spPr>
            <a:solidFill>
              <a:srgbClr val="C0000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...across the country as a whole?</c:v>
                </c:pt>
                <c:pt idx="1">
                  <c:v>...in the county of Lincolnshire?</c:v>
                </c:pt>
                <c:pt idx="2">
                  <c:v>...in your immediate  local area?</c:v>
                </c:pt>
              </c:strCache>
            </c:strRef>
          </c:cat>
          <c:val>
            <c:numRef>
              <c:f>'Sheet1'!$C$2:$C$4</c:f>
              <c:numCache>
                <c:formatCode>0%</c:formatCode>
                <c:ptCount val="3"/>
                <c:pt idx="0">
                  <c:v>0.41</c:v>
                </c:pt>
                <c:pt idx="1">
                  <c:v>0.31</c:v>
                </c:pt>
                <c:pt idx="2">
                  <c:v>0.23</c:v>
                </c:pt>
              </c:numCache>
            </c:numRef>
          </c:val>
          <c:extLst xmlns:c16r2="http://schemas.microsoft.com/office/drawing/2015/06/chart">
            <c:ext xmlns:c16="http://schemas.microsoft.com/office/drawing/2014/chart" uri="{C3380CC4-5D6E-409C-BE32-E72D297353CC}">
              <c16:uniqueId val="{00000002-F8BF-48CE-8755-58CC841EF6F0}"/>
            </c:ext>
          </c:extLst>
        </c:ser>
        <c:ser>
          <c:idx val="1"/>
          <c:order val="1"/>
          <c:tx>
            <c:strRef>
              <c:f>Sheet1!$D$1</c:f>
              <c:strCache>
                <c:ptCount val="1"/>
                <c:pt idx="0">
                  <c:v>Gone up a little</c:v>
                </c:pt>
              </c:strCache>
            </c:strRef>
          </c:tx>
          <c:spPr>
            <a:solidFill>
              <a:srgbClr val="D82F36"/>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...across the country as a whole?</c:v>
                </c:pt>
                <c:pt idx="1">
                  <c:v>...in the county of Lincolnshire?</c:v>
                </c:pt>
                <c:pt idx="2">
                  <c:v>...in your immediate  local area?</c:v>
                </c:pt>
              </c:strCache>
            </c:strRef>
          </c:cat>
          <c:val>
            <c:numRef>
              <c:f>'Sheet1'!$D$2:$D$4</c:f>
              <c:numCache>
                <c:formatCode>0%</c:formatCode>
                <c:ptCount val="3"/>
                <c:pt idx="0">
                  <c:v>0.37</c:v>
                </c:pt>
                <c:pt idx="1">
                  <c:v>0.42</c:v>
                </c:pt>
                <c:pt idx="2">
                  <c:v>0.33</c:v>
                </c:pt>
              </c:numCache>
            </c:numRef>
          </c:val>
          <c:extLst xmlns:c16r2="http://schemas.microsoft.com/office/drawing/2015/06/chart">
            <c:ext xmlns:c16="http://schemas.microsoft.com/office/drawing/2014/chart" uri="{C3380CC4-5D6E-409C-BE32-E72D297353CC}">
              <c16:uniqueId val="{00000005-F8BF-48CE-8755-58CC841EF6F0}"/>
            </c:ext>
          </c:extLst>
        </c:ser>
        <c:ser>
          <c:idx val="2"/>
          <c:order val="2"/>
          <c:tx>
            <c:strRef>
              <c:f>Sheet1!$E$1</c:f>
              <c:strCache>
                <c:ptCount val="1"/>
                <c:pt idx="0">
                  <c:v>Stayed about the same</c:v>
                </c:pt>
              </c:strCache>
            </c:strRef>
          </c:tx>
          <c:spPr>
            <a:solidFill>
              <a:schemeClr val="accent6">
                <a:lumMod val="75000"/>
              </a:schemeClr>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...across the country as a whole?</c:v>
                </c:pt>
                <c:pt idx="1">
                  <c:v>...in the county of Lincolnshire?</c:v>
                </c:pt>
                <c:pt idx="2">
                  <c:v>...in your immediate  local area?</c:v>
                </c:pt>
              </c:strCache>
            </c:strRef>
          </c:cat>
          <c:val>
            <c:numRef>
              <c:f>'Sheet1'!$E$2:$E$4</c:f>
              <c:numCache>
                <c:formatCode>0%</c:formatCode>
                <c:ptCount val="3"/>
                <c:pt idx="0">
                  <c:v>0.17</c:v>
                </c:pt>
                <c:pt idx="1">
                  <c:v>0.22</c:v>
                </c:pt>
                <c:pt idx="2">
                  <c:v>0.39</c:v>
                </c:pt>
              </c:numCache>
            </c:numRef>
          </c:val>
          <c:extLst xmlns:c16r2="http://schemas.microsoft.com/office/drawing/2015/06/chart">
            <c:ext xmlns:c16="http://schemas.microsoft.com/office/drawing/2014/chart" uri="{C3380CC4-5D6E-409C-BE32-E72D297353CC}">
              <c16:uniqueId val="{00000008-F8BF-48CE-8755-58CC841EF6F0}"/>
            </c:ext>
          </c:extLst>
        </c:ser>
        <c:ser>
          <c:idx val="3"/>
          <c:order val="3"/>
          <c:tx>
            <c:strRef>
              <c:f>Sheet1!$F$1</c:f>
              <c:strCache>
                <c:ptCount val="1"/>
                <c:pt idx="0">
                  <c:v>Gone down a little</c:v>
                </c:pt>
              </c:strCache>
            </c:strRef>
          </c:tx>
          <c:spPr>
            <a:solidFill>
              <a:srgbClr val="92D05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...across the country as a whole?</c:v>
                </c:pt>
                <c:pt idx="1">
                  <c:v>...in the county of Lincolnshire?</c:v>
                </c:pt>
                <c:pt idx="2">
                  <c:v>...in your immediate  local area?</c:v>
                </c:pt>
              </c:strCache>
            </c:strRef>
          </c:cat>
          <c:val>
            <c:numRef>
              <c:f>'Sheet1'!$F$2:$F$4</c:f>
              <c:numCache>
                <c:formatCode>0%</c:formatCode>
                <c:ptCount val="3"/>
                <c:pt idx="0">
                  <c:v>0.04</c:v>
                </c:pt>
                <c:pt idx="1">
                  <c:v>0.04</c:v>
                </c:pt>
                <c:pt idx="2">
                  <c:v>0.04</c:v>
                </c:pt>
              </c:numCache>
            </c:numRef>
          </c:val>
          <c:extLst xmlns:c16r2="http://schemas.microsoft.com/office/drawing/2015/06/chart">
            <c:ext xmlns:c16="http://schemas.microsoft.com/office/drawing/2014/chart" uri="{C3380CC4-5D6E-409C-BE32-E72D297353CC}">
              <c16:uniqueId val="{0000000B-F8BF-48CE-8755-58CC841EF6F0}"/>
            </c:ext>
          </c:extLst>
        </c:ser>
        <c:ser>
          <c:idx val="4"/>
          <c:order val="4"/>
          <c:tx>
            <c:strRef>
              <c:f>Sheet1!$G$1</c:f>
              <c:strCache>
                <c:ptCount val="1"/>
                <c:pt idx="0">
                  <c:v>Gone down a lot</c:v>
                </c:pt>
              </c:strCache>
            </c:strRef>
          </c:tx>
          <c:spPr>
            <a:solidFill>
              <a:srgbClr val="00B050"/>
            </a:solidFill>
            <a:scene3d>
              <a:camera prst="orthographicFront"/>
              <a:lightRig rig="threePt" dir="t"/>
            </a:scene3d>
            <a:sp3d>
              <a:bevelT/>
            </a:sp3d>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...across the country as a whole?</c:v>
                </c:pt>
                <c:pt idx="1">
                  <c:v>...in the county of Lincolnshire?</c:v>
                </c:pt>
                <c:pt idx="2">
                  <c:v>...in your immediate  local area?</c:v>
                </c:pt>
              </c:strCache>
            </c:strRef>
          </c:cat>
          <c:val>
            <c:numRef>
              <c:f>'Sheet1'!$G$2:$G$4</c:f>
              <c:numCache>
                <c:formatCode>0%</c:formatCode>
                <c:ptCount val="3"/>
                <c:pt idx="0">
                  <c:v>0.01</c:v>
                </c:pt>
                <c:pt idx="1">
                  <c:v>0.01</c:v>
                </c:pt>
                <c:pt idx="2">
                  <c:v>0.01</c:v>
                </c:pt>
              </c:numCache>
            </c:numRef>
          </c:val>
          <c:extLst xmlns:c16r2="http://schemas.microsoft.com/office/drawing/2015/06/chart">
            <c:ext xmlns:c16="http://schemas.microsoft.com/office/drawing/2014/chart" uri="{C3380CC4-5D6E-409C-BE32-E72D297353CC}">
              <c16:uniqueId val="{0000000E-F8BF-48CE-8755-58CC841EF6F0}"/>
            </c:ext>
          </c:extLst>
        </c:ser>
        <c:dLbls>
          <c:showLegendKey val="0"/>
          <c:showVal val="0"/>
          <c:showCatName val="0"/>
          <c:showSerName val="0"/>
          <c:showPercent val="0"/>
          <c:showBubbleSize val="0"/>
        </c:dLbls>
        <c:gapWidth val="100"/>
        <c:overlap val="100"/>
        <c:axId val="97113984"/>
        <c:axId val="97115520"/>
      </c:barChart>
      <c:catAx>
        <c:axId val="97113984"/>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7115520"/>
        <c:crosses val="autoZero"/>
        <c:auto val="0"/>
        <c:lblAlgn val="ctr"/>
        <c:lblOffset val="100"/>
        <c:noMultiLvlLbl val="0"/>
      </c:catAx>
      <c:valAx>
        <c:axId val="97115520"/>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97113984"/>
        <c:crosses val="autoZero"/>
        <c:crossBetween val="between"/>
      </c:valAx>
      <c:spPr>
        <a:noFill/>
        <a:ln w="3984">
          <a:noFill/>
          <a:prstDash val="solid"/>
        </a:ln>
      </c:spPr>
    </c:plotArea>
    <c:legend>
      <c:legendPos val="r"/>
      <c:layout>
        <c:manualLayout>
          <c:xMode val="edge"/>
          <c:yMode val="edge"/>
          <c:x val="0.73684255444701974"/>
          <c:y val="0.24324269051901065"/>
          <c:w val="0.26254041647148024"/>
          <c:h val="0.40386385752082626"/>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9240462596839E-2"/>
          <c:y val="0.12803044799448113"/>
          <c:w val="0.76319764972584392"/>
          <c:h val="0.78745698434313693"/>
        </c:manualLayout>
      </c:layout>
      <c:barChart>
        <c:barDir val="col"/>
        <c:grouping val="percentStacked"/>
        <c:varyColors val="0"/>
        <c:ser>
          <c:idx val="0"/>
          <c:order val="0"/>
          <c:tx>
            <c:strRef>
              <c:f>Sheet1!$C$1</c:f>
              <c:strCache>
                <c:ptCount val="1"/>
                <c:pt idx="0">
                  <c:v>Gone up a lot</c:v>
                </c:pt>
              </c:strCache>
            </c:strRef>
          </c:tx>
          <c:spPr>
            <a:solidFill>
              <a:srgbClr val="CC0505"/>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0.46</c:v>
                </c:pt>
                <c:pt idx="1">
                  <c:v>0.23</c:v>
                </c:pt>
                <c:pt idx="2">
                  <c:v>0.21</c:v>
                </c:pt>
                <c:pt idx="3">
                  <c:v>0.13</c:v>
                </c:pt>
                <c:pt idx="4">
                  <c:v>0.32</c:v>
                </c:pt>
                <c:pt idx="5">
                  <c:v>0.17</c:v>
                </c:pt>
                <c:pt idx="6">
                  <c:v>0.22</c:v>
                </c:pt>
              </c:numCache>
            </c:numRef>
          </c:val>
          <c:extLst xmlns:c16r2="http://schemas.microsoft.com/office/drawing/2015/06/chart">
            <c:ext xmlns:c16="http://schemas.microsoft.com/office/drawing/2014/chart" uri="{C3380CC4-5D6E-409C-BE32-E72D297353CC}">
              <c16:uniqueId val="{00000002-50FA-4ECE-9E06-6AA4171E7CC8}"/>
            </c:ext>
          </c:extLst>
        </c:ser>
        <c:ser>
          <c:idx val="1"/>
          <c:order val="1"/>
          <c:tx>
            <c:strRef>
              <c:f>Sheet1!$D$1</c:f>
              <c:strCache>
                <c:ptCount val="1"/>
                <c:pt idx="0">
                  <c:v>Gone up a little</c:v>
                </c:pt>
              </c:strCache>
            </c:strRef>
          </c:tx>
          <c:spPr>
            <a:solidFill>
              <a:srgbClr val="E5363D"/>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0.28999999999999998</c:v>
                </c:pt>
                <c:pt idx="1">
                  <c:v>0.33</c:v>
                </c:pt>
                <c:pt idx="2">
                  <c:v>0.36</c:v>
                </c:pt>
                <c:pt idx="3">
                  <c:v>0.28000000000000003</c:v>
                </c:pt>
                <c:pt idx="4">
                  <c:v>0.36</c:v>
                </c:pt>
                <c:pt idx="5">
                  <c:v>0.4</c:v>
                </c:pt>
                <c:pt idx="6">
                  <c:v>0.28000000000000003</c:v>
                </c:pt>
              </c:numCache>
            </c:numRef>
          </c:val>
          <c:extLst xmlns:c16r2="http://schemas.microsoft.com/office/drawing/2015/06/chart">
            <c:ext xmlns:c16="http://schemas.microsoft.com/office/drawing/2014/chart" uri="{C3380CC4-5D6E-409C-BE32-E72D297353CC}">
              <c16:uniqueId val="{00000005-50FA-4ECE-9E06-6AA4171E7CC8}"/>
            </c:ext>
          </c:extLst>
        </c:ser>
        <c:ser>
          <c:idx val="2"/>
          <c:order val="2"/>
          <c:tx>
            <c:strRef>
              <c:f>Sheet1!$E$1</c:f>
              <c:strCache>
                <c:ptCount val="1"/>
                <c:pt idx="0">
                  <c:v>Stayed about the same</c:v>
                </c:pt>
              </c:strCache>
            </c:strRef>
          </c:tx>
          <c:spPr>
            <a:solidFill>
              <a:srgbClr val="F2750F"/>
            </a:solidFill>
            <a:scene3d>
              <a:camera prst="orthographicFront"/>
              <a:lightRig rig="threePt" dir="t"/>
            </a:scene3d>
            <a:sp3d>
              <a:bevelT/>
            </a:sp3d>
          </c:spPr>
          <c:invertIfNegative val="0"/>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0.24</c:v>
                </c:pt>
                <c:pt idx="1">
                  <c:v>0.4</c:v>
                </c:pt>
                <c:pt idx="2">
                  <c:v>0.34</c:v>
                </c:pt>
                <c:pt idx="3">
                  <c:v>0.53</c:v>
                </c:pt>
                <c:pt idx="4">
                  <c:v>0.27</c:v>
                </c:pt>
                <c:pt idx="5">
                  <c:v>0.38</c:v>
                </c:pt>
                <c:pt idx="6">
                  <c:v>0.44</c:v>
                </c:pt>
              </c:numCache>
            </c:numRef>
          </c:val>
          <c:extLst xmlns:c16r2="http://schemas.microsoft.com/office/drawing/2015/06/chart">
            <c:ext xmlns:c16="http://schemas.microsoft.com/office/drawing/2014/chart" uri="{C3380CC4-5D6E-409C-BE32-E72D297353CC}">
              <c16:uniqueId val="{00000008-50FA-4ECE-9E06-6AA4171E7CC8}"/>
            </c:ext>
          </c:extLst>
        </c:ser>
        <c:ser>
          <c:idx val="3"/>
          <c:order val="3"/>
          <c:tx>
            <c:strRef>
              <c:f>Sheet1!$F$1</c:f>
              <c:strCache>
                <c:ptCount val="1"/>
                <c:pt idx="0">
                  <c:v>Gone down a little</c:v>
                </c:pt>
              </c:strCache>
            </c:strRef>
          </c:tx>
          <c:spPr>
            <a:solidFill>
              <a:srgbClr val="92D050"/>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0.01</c:v>
                </c:pt>
                <c:pt idx="1">
                  <c:v>0.04</c:v>
                </c:pt>
                <c:pt idx="2">
                  <c:v>7.0000000000000007E-2</c:v>
                </c:pt>
                <c:pt idx="3">
                  <c:v>0.04</c:v>
                </c:pt>
                <c:pt idx="4">
                  <c:v>0.04</c:v>
                </c:pt>
                <c:pt idx="5">
                  <c:v>0.05</c:v>
                </c:pt>
                <c:pt idx="6">
                  <c:v>0.04</c:v>
                </c:pt>
              </c:numCache>
            </c:numRef>
          </c:val>
          <c:extLst xmlns:c16r2="http://schemas.microsoft.com/office/drawing/2015/06/chart">
            <c:ext xmlns:c16="http://schemas.microsoft.com/office/drawing/2014/chart" uri="{C3380CC4-5D6E-409C-BE32-E72D297353CC}">
              <c16:uniqueId val="{0000000B-50FA-4ECE-9E06-6AA4171E7CC8}"/>
            </c:ext>
          </c:extLst>
        </c:ser>
        <c:ser>
          <c:idx val="4"/>
          <c:order val="4"/>
          <c:tx>
            <c:strRef>
              <c:f>Sheet1!$G$1</c:f>
              <c:strCache>
                <c:ptCount val="1"/>
                <c:pt idx="0">
                  <c:v>Gone down a lot</c:v>
                </c:pt>
              </c:strCache>
            </c:strRef>
          </c:tx>
          <c:spPr>
            <a:solidFill>
              <a:srgbClr val="05BC58"/>
            </a:solidFill>
            <a:scene3d>
              <a:camera prst="orthographicFront"/>
              <a:lightRig rig="threePt" dir="t"/>
            </a:scene3d>
            <a:sp3d>
              <a:bevelT/>
            </a:sp3d>
          </c:spPr>
          <c:invertIfNegative val="0"/>
          <c:dLbls>
            <c:spPr>
              <a:noFill/>
              <a:ln w="31875">
                <a:noFill/>
              </a:ln>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c:v>
                </c:pt>
                <c:pt idx="1">
                  <c:v>0</c:v>
                </c:pt>
                <c:pt idx="2">
                  <c:v>0.02</c:v>
                </c:pt>
                <c:pt idx="3">
                  <c:v>0.01</c:v>
                </c:pt>
                <c:pt idx="4">
                  <c:v>0.01</c:v>
                </c:pt>
                <c:pt idx="5">
                  <c:v>0.01</c:v>
                </c:pt>
                <c:pt idx="6">
                  <c:v>0.01</c:v>
                </c:pt>
              </c:numCache>
            </c:numRef>
          </c:val>
          <c:extLst xmlns:c16r2="http://schemas.microsoft.com/office/drawing/2015/06/chart">
            <c:ext xmlns:c16="http://schemas.microsoft.com/office/drawing/2014/chart" uri="{C3380CC4-5D6E-409C-BE32-E72D297353CC}">
              <c16:uniqueId val="{0000000E-50FA-4ECE-9E06-6AA4171E7CC8}"/>
            </c:ext>
          </c:extLst>
        </c:ser>
        <c:dLbls>
          <c:showLegendKey val="0"/>
          <c:showVal val="0"/>
          <c:showCatName val="0"/>
          <c:showSerName val="0"/>
          <c:showPercent val="0"/>
          <c:showBubbleSize val="0"/>
        </c:dLbls>
        <c:gapWidth val="100"/>
        <c:overlap val="100"/>
        <c:axId val="97058176"/>
        <c:axId val="27341952"/>
      </c:barChart>
      <c:catAx>
        <c:axId val="97058176"/>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27341952"/>
        <c:crosses val="autoZero"/>
        <c:auto val="0"/>
        <c:lblAlgn val="ctr"/>
        <c:lblOffset val="100"/>
        <c:noMultiLvlLbl val="0"/>
      </c:catAx>
      <c:valAx>
        <c:axId val="27341952"/>
        <c:scaling>
          <c:orientation val="minMax"/>
          <c:min val="0"/>
        </c:scaling>
        <c:delete val="0"/>
        <c:axPos val="l"/>
        <c:numFmt formatCode="0%" sourceLinked="1"/>
        <c:majorTickMark val="out"/>
        <c:minorTickMark val="none"/>
        <c:tickLblPos val="nextTo"/>
        <c:spPr>
          <a:ln w="3984">
            <a:solidFill>
              <a:schemeClr val="tx1"/>
            </a:solidFill>
            <a:prstDash val="solid"/>
          </a:ln>
        </c:spPr>
        <c:txPr>
          <a:bodyPr rot="0" vert="horz"/>
          <a:lstStyle/>
          <a:p>
            <a:pPr>
              <a:defRPr>
                <a:solidFill>
                  <a:schemeClr val="tx1"/>
                </a:solidFill>
              </a:defRPr>
            </a:pPr>
            <a:endParaRPr lang="en-US"/>
          </a:p>
        </c:txPr>
        <c:crossAx val="97058176"/>
        <c:crosses val="autoZero"/>
        <c:crossBetween val="between"/>
      </c:valAx>
      <c:spPr>
        <a:noFill/>
        <a:ln w="3984">
          <a:noFill/>
          <a:prstDash val="solid"/>
        </a:ln>
      </c:spPr>
    </c:plotArea>
    <c:legend>
      <c:legendPos val="r"/>
      <c:layout/>
      <c:overlay val="0"/>
      <c:txPr>
        <a:bodyPr/>
        <a:lstStyle/>
        <a:p>
          <a:pPr>
            <a:defRPr>
              <a:solidFill>
                <a:schemeClr val="tx1"/>
              </a:solidFill>
            </a:defRPr>
          </a:pPr>
          <a:endParaRPr lang="en-US"/>
        </a:p>
      </c:txPr>
    </c:legend>
    <c:plotVisOnly val="1"/>
    <c:dispBlanksAs val="gap"/>
    <c:showDLblsOverMax val="1"/>
  </c:chart>
  <c:spPr>
    <a:noFill/>
    <a:ln>
      <a:noFill/>
      <a:round/>
    </a:ln>
  </c:spPr>
  <c:txPr>
    <a:bodyPr/>
    <a:lstStyle/>
    <a:p>
      <a:pPr>
        <a:defRPr sz="800" b="0" i="0" u="none" strike="noStrike" baseline="0" smtId="4294967295">
          <a:solidFill>
            <a:schemeClr val="bg1"/>
          </a:solidFill>
          <a:latin typeface="Tahoma" pitchFamily="34" charset="0"/>
          <a:ea typeface="Tahoma" pitchFamily="34" charset="0"/>
          <a:cs typeface="Tahoma"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299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502999"/>
          </a:xfrm>
          <a:prstGeom prst="rect">
            <a:avLst/>
          </a:prstGeom>
        </p:spPr>
        <p:txBody>
          <a:bodyPr vert="horz" lIns="91440" tIns="45720" rIns="91440" bIns="45720" rtlCol="0"/>
          <a:lstStyle>
            <a:lvl1pPr algn="r">
              <a:defRPr sz="1200"/>
            </a:lvl1pPr>
          </a:lstStyle>
          <a:p>
            <a:fld id="{2CA318C1-CD53-448D-B9A8-AFBC416433AB}" type="datetimeFigureOut">
              <a:rPr lang="en-GB" smtClean="0"/>
              <a:t>28/03/2018</a:t>
            </a:fld>
            <a:endParaRPr lang="en-GB"/>
          </a:p>
        </p:txBody>
      </p:sp>
      <p:sp>
        <p:nvSpPr>
          <p:cNvPr id="4" name="Slide Image Placeholder 3"/>
          <p:cNvSpPr>
            <a:spLocks noGrp="1" noRot="1" noChangeAspect="1"/>
          </p:cNvSpPr>
          <p:nvPr>
            <p:ph type="sldImg" idx="2"/>
          </p:nvPr>
        </p:nvSpPr>
        <p:spPr>
          <a:xfrm>
            <a:off x="76200" y="754063"/>
            <a:ext cx="6705600" cy="3773487"/>
          </a:xfrm>
          <a:prstGeom prst="rect">
            <a:avLst/>
          </a:prstGeom>
          <a:noFill/>
          <a:ln w="12700">
            <a:solidFill>
              <a:prstClr val="black"/>
            </a:solidFill>
          </a:ln>
        </p:spPr>
      </p:sp>
      <p:sp>
        <p:nvSpPr>
          <p:cNvPr id="5" name="Notes Placeholder 4"/>
          <p:cNvSpPr>
            <a:spLocks noGrp="1"/>
          </p:cNvSpPr>
          <p:nvPr>
            <p:ph type="body" sz="quarter" idx="3"/>
          </p:nvPr>
        </p:nvSpPr>
        <p:spPr>
          <a:xfrm>
            <a:off x="685800" y="4778494"/>
            <a:ext cx="5486400" cy="45269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5243"/>
            <a:ext cx="2971800" cy="50299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5243"/>
            <a:ext cx="2971800" cy="502999"/>
          </a:xfrm>
          <a:prstGeom prst="rect">
            <a:avLst/>
          </a:prstGeom>
        </p:spPr>
        <p:txBody>
          <a:bodyPr vert="horz" lIns="91440" tIns="45720" rIns="91440" bIns="45720" rtlCol="0" anchor="b"/>
          <a:lstStyle>
            <a:lvl1pPr algn="r">
              <a:defRPr sz="1200"/>
            </a:lvl1pPr>
          </a:lstStyle>
          <a:p>
            <a:fld id="{DBE48E29-36C4-408A-9454-D44E1098763C}" type="slidenum">
              <a:rPr lang="en-GB" smtClean="0"/>
              <a:t>‹#›</a:t>
            </a:fld>
            <a:endParaRPr lang="en-GB"/>
          </a:p>
        </p:txBody>
      </p:sp>
    </p:spTree>
    <p:extLst>
      <p:ext uri="{BB962C8B-B14F-4D97-AF65-F5344CB8AC3E}">
        <p14:creationId xmlns:p14="http://schemas.microsoft.com/office/powerpoint/2010/main" val="216968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5164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963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68123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7698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8705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266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7113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95959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2082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82412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7446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22125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8756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9029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47950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78467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21515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03682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82518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4721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9261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8036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715143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96666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00783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65522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4013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25976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77428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79091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37916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6858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3041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3955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38285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199155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966128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936078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493444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05963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47</a:t>
            </a:fld>
            <a:endParaRPr lang="en-US"/>
          </a:p>
        </p:txBody>
      </p:sp>
      <p:sp>
        <p:nvSpPr>
          <p:cNvPr id="28674" name="Rectangle 2"/>
          <p:cNvSpPr>
            <a:spLocks noGrp="1" noRot="1" noChangeAspect="1" noChangeArrowheads="1" noTextEdit="1"/>
          </p:cNvSpPr>
          <p:nvPr>
            <p:ph type="sldImg"/>
          </p:nvPr>
        </p:nvSpPr>
        <p:spPr>
          <a:xfrm>
            <a:off x="76200" y="754063"/>
            <a:ext cx="6705600" cy="3773487"/>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73396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48</a:t>
            </a:fld>
            <a:endParaRPr lang="en-US"/>
          </a:p>
        </p:txBody>
      </p:sp>
      <p:sp>
        <p:nvSpPr>
          <p:cNvPr id="28674" name="Rectangle 2"/>
          <p:cNvSpPr>
            <a:spLocks noGrp="1" noRot="1" noChangeAspect="1" noChangeArrowheads="1" noTextEdit="1"/>
          </p:cNvSpPr>
          <p:nvPr>
            <p:ph type="sldImg"/>
          </p:nvPr>
        </p:nvSpPr>
        <p:spPr>
          <a:xfrm>
            <a:off x="76200" y="754063"/>
            <a:ext cx="6705600" cy="3773487"/>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029376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49</a:t>
            </a:fld>
            <a:endParaRPr lang="en-US"/>
          </a:p>
        </p:txBody>
      </p:sp>
      <p:sp>
        <p:nvSpPr>
          <p:cNvPr id="28674" name="Rectangle 2"/>
          <p:cNvSpPr>
            <a:spLocks noGrp="1" noRot="1" noChangeAspect="1" noChangeArrowheads="1" noTextEdit="1"/>
          </p:cNvSpPr>
          <p:nvPr>
            <p:ph type="sldImg"/>
          </p:nvPr>
        </p:nvSpPr>
        <p:spPr>
          <a:xfrm>
            <a:off x="76200" y="754063"/>
            <a:ext cx="6705600" cy="3773487"/>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0908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50</a:t>
            </a:fld>
            <a:endParaRPr lang="en-US"/>
          </a:p>
        </p:txBody>
      </p:sp>
      <p:sp>
        <p:nvSpPr>
          <p:cNvPr id="28674" name="Rectangle 2"/>
          <p:cNvSpPr>
            <a:spLocks noGrp="1" noRot="1" noChangeAspect="1" noChangeArrowheads="1" noTextEdit="1"/>
          </p:cNvSpPr>
          <p:nvPr>
            <p:ph type="sldImg"/>
          </p:nvPr>
        </p:nvSpPr>
        <p:spPr>
          <a:xfrm>
            <a:off x="76200" y="754063"/>
            <a:ext cx="6705600" cy="3773487"/>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7747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3194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766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105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0551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8048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93033"/>
            <a:ext cx="6984776" cy="978718"/>
          </a:xfrm>
        </p:spPr>
        <p:txBody>
          <a:bodyPr>
            <a:normAutofit/>
          </a:bodyPr>
          <a:lstStyle>
            <a:lvl1pPr>
              <a:defRPr sz="3200">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2931790"/>
            <a:ext cx="5976664" cy="1368152"/>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406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31359627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a:xfrm>
            <a:off x="1763688" y="-133251"/>
            <a:ext cx="1053480" cy="288032"/>
          </a:xfrm>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37445183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528" y="1131590"/>
            <a:ext cx="7144072"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4572000" y="4683919"/>
            <a:ext cx="2895600" cy="357188"/>
          </a:xfrm>
        </p:spPr>
        <p:txBody>
          <a:bodyPr/>
          <a:lstStyle>
            <a:lvl1pPr>
              <a:defRPr/>
            </a:lvl1pPr>
          </a:lstStyle>
          <a:p>
            <a:r>
              <a:rPr lang="en-GB" dirty="0"/>
              <a:t>Source: Lincolnshire Crime and Policing Survey Dec 2017. Conducted by Habit5 Limited.</a:t>
            </a:r>
            <a:endParaRPr lang="en-US" dirty="0"/>
          </a:p>
        </p:txBody>
      </p:sp>
      <p:sp>
        <p:nvSpPr>
          <p:cNvPr id="6" name="Slide Number Placeholder 5">
            <a:extLst>
              <a:ext uri="{FF2B5EF4-FFF2-40B4-BE49-F238E27FC236}">
                <a16:creationId xmlns="" xmlns:a16="http://schemas.microsoft.com/office/drawing/2014/main" id="{3900F6AF-99C5-49CF-82D4-B8C7A264F031}"/>
              </a:ext>
            </a:extLst>
          </p:cNvPr>
          <p:cNvSpPr>
            <a:spLocks noGrp="1"/>
          </p:cNvSpPr>
          <p:nvPr>
            <p:ph type="sldNum" sz="quarter" idx="12"/>
          </p:nvPr>
        </p:nvSpPr>
        <p:spPr>
          <a:xfrm>
            <a:off x="7812360" y="843558"/>
            <a:ext cx="1053480" cy="288032"/>
          </a:xfrm>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4010786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93033"/>
            <a:ext cx="6984776" cy="978718"/>
          </a:xfrm>
        </p:spPr>
        <p:txBody>
          <a:bodyPr>
            <a:normAutofit/>
          </a:bodyPr>
          <a:lstStyle>
            <a:lvl1pPr>
              <a:defRPr sz="3200">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2931790"/>
            <a:ext cx="5976664" cy="1368152"/>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4068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0352" y="2571750"/>
            <a:ext cx="1152128" cy="792088"/>
          </a:xfrm>
        </p:spPr>
        <p:txBody>
          <a:bodyPr>
            <a:noAutofit/>
          </a:bodyPr>
          <a:lstStyle>
            <a:lvl1pPr algn="l">
              <a:defRPr sz="28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Clr>
                <a:srgbClr val="FF0066"/>
              </a:buClr>
              <a:buFont typeface="Arial" pitchFamily="34" charset="0"/>
              <a:buChar char="•"/>
              <a:defRPr>
                <a:solidFill>
                  <a:schemeClr val="tx2">
                    <a:lumMod val="75000"/>
                  </a:schemeClr>
                </a:solidFill>
              </a:defRPr>
            </a:lvl1pPr>
            <a:lvl2pPr marL="742950" indent="-285750">
              <a:buClr>
                <a:srgbClr val="FF0066"/>
              </a:buClr>
              <a:buFont typeface="Arial" pitchFamily="34" charset="0"/>
              <a:buChar char="•"/>
              <a:defRPr>
                <a:solidFill>
                  <a:schemeClr val="tx2">
                    <a:lumMod val="75000"/>
                  </a:schemeClr>
                </a:solidFill>
              </a:defRPr>
            </a:lvl2pPr>
            <a:lvl3pPr marL="1143000" indent="-228600">
              <a:buClr>
                <a:srgbClr val="FF0066"/>
              </a:buClr>
              <a:buFont typeface="Arial" pitchFamily="34" charset="0"/>
              <a:buChar char="•"/>
              <a:defRPr>
                <a:solidFill>
                  <a:schemeClr val="tx2">
                    <a:lumMod val="75000"/>
                  </a:schemeClr>
                </a:solidFill>
              </a:defRPr>
            </a:lvl3pPr>
            <a:lvl4pPr marL="1600200" indent="-228600">
              <a:buClr>
                <a:srgbClr val="FF0066"/>
              </a:buClr>
              <a:buFont typeface="Arial" pitchFamily="34" charset="0"/>
              <a:buChar char="•"/>
              <a:defRPr>
                <a:solidFill>
                  <a:schemeClr val="tx2">
                    <a:lumMod val="75000"/>
                  </a:schemeClr>
                </a:solidFill>
              </a:defRPr>
            </a:lvl4pPr>
            <a:lvl5pPr marL="2057400" indent="-228600">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a:xfrm>
            <a:off x="7740352" y="843558"/>
            <a:ext cx="1152128" cy="288032"/>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66049131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6874023" cy="994766"/>
          </a:xfrm>
        </p:spPr>
        <p:txBody>
          <a:bodyPr anchor="t"/>
          <a:lstStyle>
            <a:lvl1pPr algn="l">
              <a:defRPr sz="4000"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722313" y="2180035"/>
            <a:ext cx="6946031" cy="1111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61881709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20317895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Source: Lincolnshire Crime and Policing Survey Dec 2017. Conducted by Habit5 Limited.</a:t>
            </a:r>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04163751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Source: Lincolnshire Crime and Policing Survey Dec 2017. Conducted by Habit5 Limited.</a:t>
            </a: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18532417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5297059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0352" y="2571750"/>
            <a:ext cx="1152128" cy="792088"/>
          </a:xfrm>
        </p:spPr>
        <p:txBody>
          <a:bodyPr>
            <a:noAutofit/>
          </a:bodyPr>
          <a:lstStyle>
            <a:lvl1pPr algn="l">
              <a:defRPr sz="28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Clr>
                <a:srgbClr val="FF0066"/>
              </a:buClr>
              <a:buFont typeface="Arial" pitchFamily="34" charset="0"/>
              <a:buChar char="•"/>
              <a:defRPr>
                <a:solidFill>
                  <a:schemeClr val="tx2">
                    <a:lumMod val="75000"/>
                  </a:schemeClr>
                </a:solidFill>
              </a:defRPr>
            </a:lvl1pPr>
            <a:lvl2pPr marL="742950" indent="-285750">
              <a:buClr>
                <a:srgbClr val="FF0066"/>
              </a:buClr>
              <a:buFont typeface="Arial" pitchFamily="34" charset="0"/>
              <a:buChar char="•"/>
              <a:defRPr>
                <a:solidFill>
                  <a:schemeClr val="tx2">
                    <a:lumMod val="75000"/>
                  </a:schemeClr>
                </a:solidFill>
              </a:defRPr>
            </a:lvl2pPr>
            <a:lvl3pPr marL="1143000" indent="-228600">
              <a:buClr>
                <a:srgbClr val="FF0066"/>
              </a:buClr>
              <a:buFont typeface="Arial" pitchFamily="34" charset="0"/>
              <a:buChar char="•"/>
              <a:defRPr>
                <a:solidFill>
                  <a:schemeClr val="tx2">
                    <a:lumMod val="75000"/>
                  </a:schemeClr>
                </a:solidFill>
              </a:defRPr>
            </a:lvl3pPr>
            <a:lvl4pPr marL="1600200" indent="-228600">
              <a:buClr>
                <a:srgbClr val="FF0066"/>
              </a:buClr>
              <a:buFont typeface="Arial" pitchFamily="34" charset="0"/>
              <a:buChar char="•"/>
              <a:defRPr>
                <a:solidFill>
                  <a:schemeClr val="tx2">
                    <a:lumMod val="75000"/>
                  </a:schemeClr>
                </a:solidFill>
              </a:defRPr>
            </a:lvl4pPr>
            <a:lvl5pPr marL="2057400" indent="-228600">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a:xfrm>
            <a:off x="7740352" y="843558"/>
            <a:ext cx="1152128" cy="288032"/>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66049131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14523828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50704727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31359627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3744518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520" y="1131590"/>
            <a:ext cx="7200800" cy="3528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4555958" y="4711380"/>
            <a:ext cx="2895600" cy="357188"/>
          </a:xfrm>
        </p:spPr>
        <p:txBody>
          <a:bodyPr/>
          <a:lstStyle>
            <a:lvl1pPr>
              <a:defRPr/>
            </a:lvl1pPr>
          </a:lstStyle>
          <a:p>
            <a:r>
              <a:rPr lang="en-GB"/>
              <a:t>Source: Lincolnshire Crime and Policing Survey Dec 2017. Conducted by Habit5 Limited.</a:t>
            </a:r>
            <a:endParaRPr lang="en-US"/>
          </a:p>
        </p:txBody>
      </p:sp>
      <p:sp>
        <p:nvSpPr>
          <p:cNvPr id="5" name="Slide Number Placeholder 4"/>
          <p:cNvSpPr>
            <a:spLocks noGrp="1"/>
          </p:cNvSpPr>
          <p:nvPr>
            <p:ph type="sldNum" sz="quarter" idx="12"/>
          </p:nvPr>
        </p:nvSpPr>
        <p:spPr>
          <a:xfrm>
            <a:off x="7874024" y="774402"/>
            <a:ext cx="1018456" cy="357188"/>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340107863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200" y="0"/>
            <a:ext cx="7654340" cy="5184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413490089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1583914759"/>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359618615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4731318"/>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93033"/>
            <a:ext cx="6984776" cy="978718"/>
          </a:xfrm>
        </p:spPr>
        <p:txBody>
          <a:bodyPr>
            <a:normAutofit/>
          </a:bodyPr>
          <a:lstStyle>
            <a:lvl1pPr>
              <a:defRPr sz="3200">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7" y="2931790"/>
            <a:ext cx="5976664" cy="1368152"/>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7524328" y="195487"/>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49473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6874023" cy="994766"/>
          </a:xfrm>
        </p:spPr>
        <p:txBody>
          <a:bodyPr anchor="t"/>
          <a:lstStyle>
            <a:lvl1pPr algn="l">
              <a:defRPr sz="4000"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722313" y="2180035"/>
            <a:ext cx="6946031" cy="1111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618817093"/>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0352" y="2571750"/>
            <a:ext cx="1152128" cy="792088"/>
          </a:xfrm>
        </p:spPr>
        <p:txBody>
          <a:bodyPr>
            <a:noAutofit/>
          </a:bodyPr>
          <a:lstStyle>
            <a:lvl1pPr algn="l">
              <a:defRPr sz="28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42892" indent="-342892">
              <a:buClr>
                <a:srgbClr val="FF0066"/>
              </a:buClr>
              <a:buFont typeface="Arial" pitchFamily="34" charset="0"/>
              <a:buChar char="•"/>
              <a:defRPr>
                <a:solidFill>
                  <a:schemeClr val="tx2">
                    <a:lumMod val="75000"/>
                  </a:schemeClr>
                </a:solidFill>
              </a:defRPr>
            </a:lvl1pPr>
            <a:lvl2pPr marL="742931" indent="-285743">
              <a:buClr>
                <a:srgbClr val="FF0066"/>
              </a:buClr>
              <a:buFont typeface="Arial" pitchFamily="34" charset="0"/>
              <a:buChar char="•"/>
              <a:defRPr>
                <a:solidFill>
                  <a:schemeClr val="tx2">
                    <a:lumMod val="75000"/>
                  </a:schemeClr>
                </a:solidFill>
              </a:defRPr>
            </a:lvl2pPr>
            <a:lvl3pPr marL="1142972" indent="-228594">
              <a:buClr>
                <a:srgbClr val="FF0066"/>
              </a:buClr>
              <a:buFont typeface="Arial" pitchFamily="34" charset="0"/>
              <a:buChar char="•"/>
              <a:defRPr>
                <a:solidFill>
                  <a:schemeClr val="tx2">
                    <a:lumMod val="75000"/>
                  </a:schemeClr>
                </a:solidFill>
              </a:defRPr>
            </a:lvl3pPr>
            <a:lvl4pPr marL="1600160" indent="-228594">
              <a:buClr>
                <a:srgbClr val="FF0066"/>
              </a:buClr>
              <a:buFont typeface="Arial" pitchFamily="34" charset="0"/>
              <a:buChar char="•"/>
              <a:defRPr>
                <a:solidFill>
                  <a:schemeClr val="tx2">
                    <a:lumMod val="75000"/>
                  </a:schemeClr>
                </a:solidFill>
              </a:defRPr>
            </a:lvl4pPr>
            <a:lvl5pPr marL="2057348" indent="-228594">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a:xfrm>
            <a:off x="7740352" y="843559"/>
            <a:ext cx="1152128" cy="288032"/>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42829458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4" y="3305176"/>
            <a:ext cx="6874023" cy="994766"/>
          </a:xfrm>
        </p:spPr>
        <p:txBody>
          <a:bodyPr anchor="t"/>
          <a:lstStyle>
            <a:lvl1pPr algn="l">
              <a:defRPr sz="4000"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722314" y="2180036"/>
            <a:ext cx="6946031" cy="1111795"/>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88180057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50331"/>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50331"/>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096119754"/>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6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normAutofit/>
          </a:bodyPr>
          <a:lstStyle>
            <a:lvl1pPr marL="0" indent="0">
              <a:buNone/>
              <a:defRPr sz="16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Source: Lincolnshire Crime and Policing Survey Dec 2017. Conducted by Habit5 Limited.</a:t>
            </a:r>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677129154"/>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Source: Lincolnshire Crime and Policing Survey Dec 2017. Conducted by Habit5 Limited.</a:t>
            </a: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708355351"/>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454094701"/>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316498534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932909961"/>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151324318"/>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89080526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203178957"/>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520" y="1131590"/>
            <a:ext cx="7200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4556720" y="4717396"/>
            <a:ext cx="2895600" cy="357188"/>
          </a:xfrm>
        </p:spPr>
        <p:txBody>
          <a:bodyPr/>
          <a:lstStyle>
            <a:lvl1pPr>
              <a:defRPr/>
            </a:lvl1pPr>
          </a:lstStyle>
          <a:p>
            <a:r>
              <a:rPr lang="en-GB"/>
              <a:t>Source: Lincolnshire Crime and Policing Survey Dec 2017. Conducted by Habit5 Limited.</a:t>
            </a:r>
            <a:endParaRPr lang="en-US"/>
          </a:p>
        </p:txBody>
      </p:sp>
      <p:sp>
        <p:nvSpPr>
          <p:cNvPr id="5" name="Slide Number Placeholder 4"/>
          <p:cNvSpPr>
            <a:spLocks noGrp="1"/>
          </p:cNvSpPr>
          <p:nvPr>
            <p:ph type="sldNum" sz="quarter" idx="12"/>
          </p:nvPr>
        </p:nvSpPr>
        <p:spPr>
          <a:xfrm>
            <a:off x="7596335" y="771550"/>
            <a:ext cx="1310181" cy="339556"/>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8236069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Source: Lincolnshire Crime and Policing Survey Dec 2017. Conducted by Habit5 Limited.</a:t>
            </a:r>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04163751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Source: Lincolnshire Crime and Policing Survey Dec 2017. Conducted by Habit5 Limited.</a:t>
            </a: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1853241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52970599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14523828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Source: Lincolnshire Crime and Policing Survey Dec 2017.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50704727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1" y="195486"/>
            <a:ext cx="7128792" cy="86409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1" y="1131590"/>
            <a:ext cx="7200800" cy="342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69568" y="475365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556721" y="4746178"/>
            <a:ext cx="2895600" cy="273844"/>
          </a:xfrm>
          <a:prstGeom prst="rect">
            <a:avLst/>
          </a:prstGeom>
        </p:spPr>
        <p:txBody>
          <a:bodyPr vert="horz" lIns="91440" tIns="45720" rIns="91440" bIns="45720" rtlCol="0" anchor="ctr"/>
          <a:lstStyle>
            <a:lvl1pPr algn="l">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a:t>Source: Lincolnshire Crime and Policing Survey Dec 2017. Conducted by Habit5 Limited.</a:t>
            </a:r>
            <a:endParaRPr lang="en-GB" dirty="0"/>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lvl1pPr algn="r">
              <a:defRPr sz="1000">
                <a:solidFill>
                  <a:srgbClr val="FF0066"/>
                </a:solidFill>
              </a:defRPr>
            </a:lvl1pPr>
          </a:lstStyle>
          <a:p>
            <a:fld id="{857A2A22-3899-4136-BDB9-36AC9C8678DA}" type="slidenum">
              <a:rPr lang="en-GB" smtClean="0"/>
              <a:t>‹#›</a:t>
            </a:fld>
            <a:endParaRPr lang="en-GB"/>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97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 id="2147483659" r:id="rId11"/>
    <p:sldLayoutId id="2147483660" r:id="rId12"/>
  </p:sldLayoutIdLst>
  <p:transition spd="slow">
    <p:wipe/>
  </p:transition>
  <p:hf hdr="0" dt="0"/>
  <p:txStyles>
    <p:titleStyle>
      <a:lvl1pPr algn="l" defTabSz="914400" rtl="0" eaLnBrk="1" latinLnBrk="0" hangingPunct="1">
        <a:spcBef>
          <a:spcPct val="0"/>
        </a:spcBef>
        <a:buNone/>
        <a:defRPr sz="28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95486"/>
            <a:ext cx="7200787" cy="86409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0" y="1131590"/>
            <a:ext cx="7200779"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defPPr>
              <a:defRPr lang="en-US" smtId="4294967295"/>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endParaRPr lang="en-GB"/>
          </a:p>
        </p:txBody>
      </p:sp>
      <p:sp>
        <p:nvSpPr>
          <p:cNvPr id="5" name="Footer Placeholder 4"/>
          <p:cNvSpPr>
            <a:spLocks noGrp="1"/>
          </p:cNvSpPr>
          <p:nvPr>
            <p:ph type="ftr" sz="quarter" idx="3"/>
          </p:nvPr>
        </p:nvSpPr>
        <p:spPr>
          <a:xfrm>
            <a:off x="4556720" y="4746178"/>
            <a:ext cx="2895600" cy="273844"/>
          </a:xfrm>
          <a:prstGeom prst="rect">
            <a:avLst/>
          </a:prstGeom>
        </p:spPr>
        <p:txBody>
          <a:bodyPr vert="horz" lIns="91440" tIns="45720" rIns="91440" bIns="45720" rtlCol="0" anchor="ctr"/>
          <a:lstStyle>
            <a:defPPr>
              <a:defRPr lang="en-US" smtId="4294967295"/>
            </a:defPPr>
            <a:lvl1pPr marL="0" algn="l" defTabSz="914400" rtl="0" eaLnBrk="1" latinLnBrk="0" hangingPunct="1">
              <a:defRPr sz="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GB"/>
              <a:t>Source: Lincolnshire Crime and Policing Survey Dec 2017. Conducted by Habit5 Limited.</a:t>
            </a:r>
            <a:endParaRPr lang="en-GB" dirty="0"/>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defPPr>
              <a:defRPr lang="en-US" smtId="4294967295"/>
            </a:defPPr>
            <a:lvl1pPr marL="0" algn="r" defTabSz="914400" rtl="0" eaLnBrk="1" latinLnBrk="0" hangingPunct="1">
              <a:defRPr sz="1000" kern="1200">
                <a:solidFill>
                  <a:srgbClr val="FF0066"/>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857A2A22-3899-4136-BDB9-36AC9C8678DA}" type="slidenum">
              <a:rPr lang="en-GB" smtClean="0"/>
              <a:t>‹#›</a:t>
            </a:fld>
            <a:endParaRPr lang="en-GB"/>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97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p:transition>
  <p:hf hdr="0" dt="0"/>
  <p:txStyles>
    <p:titleStyle>
      <a:lvl1pPr algn="l" defTabSz="914400" rtl="0" eaLnBrk="1" latinLnBrk="0" hangingPunct="1">
        <a:spcBef>
          <a:spcPct val="0"/>
        </a:spcBef>
        <a:buNone/>
        <a:defRPr sz="28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95486"/>
            <a:ext cx="7213687"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131590"/>
            <a:ext cx="7213685"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569614" y="4746178"/>
            <a:ext cx="2895600" cy="273844"/>
          </a:xfrm>
          <a:prstGeom prst="rect">
            <a:avLst/>
          </a:prstGeom>
        </p:spPr>
        <p:txBody>
          <a:bodyPr vert="horz" lIns="91440" tIns="45720" rIns="91440" bIns="45720" rtlCol="0" anchor="ctr"/>
          <a:lstStyle>
            <a:lvl1pPr algn="l">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GB">
                <a:solidFill>
                  <a:prstClr val="black">
                    <a:tint val="75000"/>
                  </a:prstClr>
                </a:solidFill>
              </a:rPr>
              <a:t>Source: Lincolnshire Crime and Policing Survey Dec 2017. Conducted by Habit5 Limited.</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lvl1pPr algn="r">
              <a:defRPr sz="1000">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FF0066"/>
              </a:solidFill>
              <a:effectLst/>
              <a:uLnTx/>
              <a:uFillTx/>
              <a:latin typeface="Calibri"/>
              <a:ea typeface="+mn-ea"/>
              <a:cs typeface="+mn-cs"/>
            </a:endParaRPr>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userDrawn="1"/>
        </p:nvCxnSpPr>
        <p:spPr>
          <a:xfrm>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9473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ransition spd="slow">
    <p:wipe/>
  </p:transition>
  <p:hf hdr="0" dt="0"/>
  <p:txStyles>
    <p:titleStyle>
      <a:lvl1pPr algn="l" defTabSz="914400" rtl="0" eaLnBrk="1" latinLnBrk="0" hangingPunct="1">
        <a:spcBef>
          <a:spcPct val="0"/>
        </a:spcBef>
        <a:buNone/>
        <a:defRPr sz="28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996" y="195486"/>
            <a:ext cx="6940317" cy="86409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2" y="1347614"/>
            <a:ext cx="6923111" cy="3240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556720" y="4723340"/>
            <a:ext cx="2895600" cy="273844"/>
          </a:xfrm>
          <a:prstGeom prst="rect">
            <a:avLst/>
          </a:prstGeom>
        </p:spPr>
        <p:txBody>
          <a:bodyPr vert="horz" lIns="91440" tIns="45720" rIns="91440" bIns="45720" rtlCol="0" anchor="ctr"/>
          <a:lstStyle>
            <a:lvl1pPr algn="l">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a:t>Source: Lincolnshire Crime and Policing Survey Dec 2017. Conducted by Habit5 Limited.</a:t>
            </a:r>
            <a:endParaRPr lang="en-GB" dirty="0"/>
          </a:p>
        </p:txBody>
      </p:sp>
      <p:sp>
        <p:nvSpPr>
          <p:cNvPr id="6" name="Slide Number Placeholder 5"/>
          <p:cNvSpPr>
            <a:spLocks noGrp="1"/>
          </p:cNvSpPr>
          <p:nvPr>
            <p:ph type="sldNum" sz="quarter" idx="4"/>
          </p:nvPr>
        </p:nvSpPr>
        <p:spPr>
          <a:xfrm>
            <a:off x="7839000" y="843559"/>
            <a:ext cx="1053480" cy="288032"/>
          </a:xfrm>
          <a:prstGeom prst="rect">
            <a:avLst/>
          </a:prstGeom>
        </p:spPr>
        <p:txBody>
          <a:bodyPr vert="horz" lIns="91440" tIns="45720" rIns="91440" bIns="45720" rtlCol="0" anchor="ctr"/>
          <a:lstStyle>
            <a:lvl1pPr algn="r">
              <a:defRPr sz="1000">
                <a:solidFill>
                  <a:srgbClr val="FF0066"/>
                </a:solidFill>
              </a:defRPr>
            </a:lvl1pPr>
          </a:lstStyle>
          <a:p>
            <a:fld id="{857A2A22-3899-4136-BDB9-36AC9C8678DA}" type="slidenum">
              <a:rPr lang="en-GB" smtClean="0"/>
              <a:t>‹#›</a:t>
            </a:fld>
            <a:endParaRPr lang="en-GB"/>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68345" y="4807840"/>
            <a:ext cx="1224136" cy="212183"/>
          </a:xfrm>
          <a:prstGeom prst="rect">
            <a:avLst/>
          </a:prstGeom>
        </p:spPr>
      </p:pic>
      <p:cxnSp>
        <p:nvCxnSpPr>
          <p:cNvPr id="11" name="Straight Connector 10"/>
          <p:cNvCxnSpPr/>
          <p:nvPr/>
        </p:nvCxnSpPr>
        <p:spPr>
          <a:xfrm flipH="1">
            <a:off x="7524328" y="195487"/>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7043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spd="slow">
    <p:wipe/>
  </p:transition>
  <p:hf hdr="0" dt="0"/>
  <p:txStyles>
    <p:titleStyle>
      <a:lvl1pPr algn="l" defTabSz="914378" rtl="0" eaLnBrk="1" latinLnBrk="0" hangingPunct="1">
        <a:spcBef>
          <a:spcPct val="0"/>
        </a:spcBef>
        <a:buNone/>
        <a:defRPr sz="2800" b="0" kern="1200">
          <a:solidFill>
            <a:schemeClr val="tx2">
              <a:lumMod val="75000"/>
            </a:schemeClr>
          </a:solidFill>
          <a:latin typeface="Tahoma" pitchFamily="34" charset="0"/>
          <a:ea typeface="Tahoma" pitchFamily="34" charset="0"/>
          <a:cs typeface="Tahoma" pitchFamily="34" charset="0"/>
        </a:defRPr>
      </a:lvl1pPr>
    </p:titleStyle>
    <p:bodyStyle>
      <a:lvl1pPr marL="342892" indent="-342892" algn="l" defTabSz="914378"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31" indent="-285743" algn="l" defTabSz="914378"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2972" indent="-228594" algn="l" defTabSz="914378"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160" indent="-228594" algn="l" defTabSz="914378"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348" indent="-228594" algn="l" defTabSz="914378"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thelincolnite.co.uk/2017/12/how-would-you-spend-lincolnshire-police-funding/"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53016" y="4443412"/>
            <a:ext cx="5905500" cy="577454"/>
          </a:xfrm>
        </p:spPr>
        <p:txBody>
          <a:bodyPr/>
          <a:lstStyle/>
          <a:p>
            <a:pPr>
              <a:buNone/>
            </a:pPr>
            <a:endParaRPr lang="en-GB" sz="1400" dirty="0">
              <a:solidFill>
                <a:schemeClr val="bg1"/>
              </a:solidFill>
            </a:endParaRPr>
          </a:p>
          <a:p>
            <a:pPr>
              <a:buNone/>
            </a:pPr>
            <a:r>
              <a:rPr lang="en-GB" sz="1400" dirty="0">
                <a:solidFill>
                  <a:schemeClr val="bg1"/>
                </a:solidFill>
              </a:rPr>
              <a:t>© Habit5 2018</a:t>
            </a:r>
          </a:p>
        </p:txBody>
      </p:sp>
      <p:sp>
        <p:nvSpPr>
          <p:cNvPr id="2" name="Title 1"/>
          <p:cNvSpPr>
            <a:spLocks noGrp="1"/>
          </p:cNvSpPr>
          <p:nvPr>
            <p:ph type="ctrTitle" idx="4294967295"/>
          </p:nvPr>
        </p:nvSpPr>
        <p:spPr>
          <a:xfrm>
            <a:off x="253022" y="532211"/>
            <a:ext cx="7322529" cy="2159794"/>
          </a:xfrm>
        </p:spPr>
        <p:txBody>
          <a:bodyPr>
            <a:noAutofit/>
          </a:bodyPr>
          <a:lstStyle/>
          <a:p>
            <a:r>
              <a:rPr lang="en-GB" b="1" dirty="0">
                <a:solidFill>
                  <a:schemeClr val="bg1"/>
                </a:solidFill>
              </a:rPr>
              <a:t>Lincolnshire Crime &amp; Policing Survey</a:t>
            </a:r>
            <a:br>
              <a:rPr lang="en-GB" b="1" dirty="0">
                <a:solidFill>
                  <a:schemeClr val="bg1"/>
                </a:solidFill>
              </a:rPr>
            </a:br>
            <a:endParaRPr lang="en-GB" sz="1400" dirty="0">
              <a:solidFill>
                <a:schemeClr val="bg1"/>
              </a:solidFill>
            </a:endParaRPr>
          </a:p>
        </p:txBody>
      </p:sp>
      <p:pic>
        <p:nvPicPr>
          <p:cNvPr id="9" name="Picture 8" descr="hand-graphic-pin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1866900"/>
            <a:ext cx="3308350" cy="3308350"/>
          </a:xfrm>
          <a:prstGeom prst="rect">
            <a:avLst/>
          </a:prstGeom>
        </p:spPr>
      </p:pic>
      <p:sp>
        <p:nvSpPr>
          <p:cNvPr id="4" name="Rectangle 3"/>
          <p:cNvSpPr/>
          <p:nvPr/>
        </p:nvSpPr>
        <p:spPr>
          <a:xfrm>
            <a:off x="253109" y="2364568"/>
            <a:ext cx="5374125" cy="715581"/>
          </a:xfrm>
          <a:prstGeom prst="rect">
            <a:avLst/>
          </a:prstGeom>
        </p:spPr>
        <p:txBody>
          <a:bodyPr wrap="square">
            <a:spAutoFit/>
          </a:bodyPr>
          <a:lstStyle/>
          <a:p>
            <a:pPr defTabSz="914378"/>
            <a:r>
              <a:rPr lang="en-GB" sz="1350" dirty="0">
                <a:solidFill>
                  <a:srgbClr val="ED0973"/>
                </a:solidFill>
                <a:latin typeface="Calibri"/>
                <a:cs typeface="Arial"/>
              </a:rPr>
              <a:t>Prepared for: Marc Jones, Police &amp; Crime Commissioner for Lincolnshire</a:t>
            </a:r>
            <a:br>
              <a:rPr lang="en-GB" sz="1350" dirty="0">
                <a:solidFill>
                  <a:srgbClr val="ED0973"/>
                </a:solidFill>
                <a:latin typeface="Calibri"/>
                <a:cs typeface="Arial"/>
              </a:rPr>
            </a:br>
            <a:r>
              <a:rPr lang="en-GB" sz="1350" dirty="0">
                <a:solidFill>
                  <a:srgbClr val="ED0973"/>
                </a:solidFill>
                <a:latin typeface="Calibri"/>
                <a:cs typeface="Arial"/>
              </a:rPr>
              <a:t>12/01/2018</a:t>
            </a:r>
            <a:br>
              <a:rPr lang="en-GB" sz="1350" dirty="0">
                <a:solidFill>
                  <a:srgbClr val="ED0973"/>
                </a:solidFill>
                <a:latin typeface="Calibri"/>
                <a:cs typeface="Arial"/>
              </a:rPr>
            </a:br>
            <a:r>
              <a:rPr lang="en-GB" sz="1350" dirty="0">
                <a:solidFill>
                  <a:srgbClr val="ED0973"/>
                </a:solidFill>
                <a:latin typeface="Calibri"/>
                <a:cs typeface="Arial"/>
              </a:rPr>
              <a:t>v1.0</a:t>
            </a:r>
            <a:endParaRPr lang="en-GB" sz="1350" dirty="0">
              <a:solidFill>
                <a:prstClr val="black"/>
              </a:solidFill>
              <a:latin typeface="Calibri"/>
              <a:cs typeface="Arial"/>
            </a:endParaRPr>
          </a:p>
        </p:txBody>
      </p:sp>
      <p:pic>
        <p:nvPicPr>
          <p:cNvPr id="6" name="Picture 5">
            <a:extLst>
              <a:ext uri="{FF2B5EF4-FFF2-40B4-BE49-F238E27FC236}">
                <a16:creationId xmlns="" xmlns:a16="http://schemas.microsoft.com/office/drawing/2014/main" id="{3318CEBC-B8EF-458A-9684-347EE812CB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0508" y="2063523"/>
            <a:ext cx="1396634" cy="195687"/>
          </a:xfrm>
          <a:prstGeom prst="rect">
            <a:avLst/>
          </a:prstGeom>
        </p:spPr>
      </p:pic>
      <p:sp>
        <p:nvSpPr>
          <p:cNvPr id="10" name="Slide Number Placeholder 9">
            <a:extLst>
              <a:ext uri="{FF2B5EF4-FFF2-40B4-BE49-F238E27FC236}">
                <a16:creationId xmlns="" xmlns:a16="http://schemas.microsoft.com/office/drawing/2014/main" id="{6DFEA6A0-924A-4FE3-9047-724E3AA5AE4B}"/>
              </a:ext>
            </a:extLst>
          </p:cNvPr>
          <p:cNvSpPr>
            <a:spLocks noGrp="1"/>
          </p:cNvSpPr>
          <p:nvPr>
            <p:ph type="sldNum" sz="quarter" idx="12"/>
          </p:nvPr>
        </p:nvSpPr>
        <p:spPr/>
        <p:txBody>
          <a:bodyPr/>
          <a:lstStyle/>
          <a:p>
            <a:fld id="{857A2A22-3899-4136-BDB9-36AC9C8678DA}" type="slidenum">
              <a:rPr lang="en-GB" smtClean="0"/>
              <a:t>1</a:t>
            </a:fld>
            <a:endParaRPr lang="en-GB"/>
          </a:p>
        </p:txBody>
      </p:sp>
    </p:spTree>
    <p:extLst>
      <p:ext uri="{BB962C8B-B14F-4D97-AF65-F5344CB8AC3E}">
        <p14:creationId xmlns:p14="http://schemas.microsoft.com/office/powerpoint/2010/main" val="13009813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254779398"/>
              </p:ext>
            </p:extLst>
          </p:nvPr>
        </p:nvGraphicFramePr>
        <p:xfrm>
          <a:off x="0" y="1470014"/>
          <a:ext cx="752432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37075" y="4706919"/>
            <a:ext cx="4334925"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6" name="Rectangle 5">
            <a:extLst>
              <a:ext uri="{FF2B5EF4-FFF2-40B4-BE49-F238E27FC236}">
                <a16:creationId xmlns="" xmlns:a16="http://schemas.microsoft.com/office/drawing/2014/main" id="{5EEBCFC4-B60F-4887-B1E7-F9BF0BA38ACB}"/>
              </a:ext>
            </a:extLst>
          </p:cNvPr>
          <p:cNvSpPr/>
          <p:nvPr/>
        </p:nvSpPr>
        <p:spPr>
          <a:xfrm>
            <a:off x="237075" y="1269959"/>
            <a:ext cx="7128792"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(Grouped and By Local Authority)</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ED642681-BACC-442E-A2D8-1EE141D58D4F}"/>
              </a:ext>
            </a:extLst>
          </p:cNvPr>
          <p:cNvSpPr>
            <a:spLocks noGrp="1"/>
          </p:cNvSpPr>
          <p:nvPr>
            <p:ph type="sldNum" sz="quarter" idx="12"/>
          </p:nvPr>
        </p:nvSpPr>
        <p:spPr/>
        <p:txBody>
          <a:bodyPr/>
          <a:lstStyle/>
          <a:p>
            <a:fld id="{50DE9A6E-8F21-484F-844E-94FEC60E2113}" type="slidenum">
              <a:rPr lang="en-US" smtClean="0"/>
              <a:t>10</a:t>
            </a:fld>
            <a:endParaRPr lang="en-US"/>
          </a:p>
        </p:txBody>
      </p:sp>
      <p:sp>
        <p:nvSpPr>
          <p:cNvPr id="10" name="Footer Placeholder 9">
            <a:extLst>
              <a:ext uri="{FF2B5EF4-FFF2-40B4-BE49-F238E27FC236}">
                <a16:creationId xmlns="" xmlns:a16="http://schemas.microsoft.com/office/drawing/2014/main" id="{DCEC336E-E0F0-49AE-8100-F19FE703B4C9}"/>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8A6176CD-3D7E-4D1C-B1EC-E5976CAFB6DD}"/>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People in Boston Borough are the most widely impacted by heightened fear of crime and those in North Kesteven the most narrowly impacted. </a:t>
            </a:r>
            <a:endParaRPr lang="en-GB" sz="2400" dirty="0">
              <a:solidFill>
                <a:srgbClr val="ED0973"/>
              </a:solidFill>
            </a:endParaRPr>
          </a:p>
        </p:txBody>
      </p:sp>
      <p:sp>
        <p:nvSpPr>
          <p:cNvPr id="12" name="TextBox 11">
            <a:extLst>
              <a:ext uri="{FF2B5EF4-FFF2-40B4-BE49-F238E27FC236}">
                <a16:creationId xmlns="" xmlns:a16="http://schemas.microsoft.com/office/drawing/2014/main" id="{62B6AC90-9BD6-4589-83A0-E8580F238DD0}"/>
              </a:ext>
            </a:extLst>
          </p:cNvPr>
          <p:cNvSpPr txBox="1"/>
          <p:nvPr/>
        </p:nvSpPr>
        <p:spPr>
          <a:xfrm>
            <a:off x="7516368" y="2427734"/>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58% of participants in Boston Borough can be classified as ‘Anxious’ or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‘Very Fearful’ compared with just 30% in North Kesteven.</a:t>
            </a:r>
          </a:p>
        </p:txBody>
      </p:sp>
    </p:spTree>
    <p:extLst>
      <p:ext uri="{BB962C8B-B14F-4D97-AF65-F5344CB8AC3E}">
        <p14:creationId xmlns:p14="http://schemas.microsoft.com/office/powerpoint/2010/main" val="36074637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626595186"/>
              </p:ext>
            </p:extLst>
          </p:nvPr>
        </p:nvGraphicFramePr>
        <p:xfrm>
          <a:off x="208448" y="1347614"/>
          <a:ext cx="7848872" cy="35151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2" y="4587974"/>
            <a:ext cx="4376446"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...having your home broken into and something stolen? (n=2,906), ...being mugged  or robbed? (n=2,906), ...having your car stolen? (n=2,906), ...having things stolen from your car? (n=2,906), ...being raped? (n=2,906), ...being physically attacked by strangers? (n=2,906), ...being a victim of online or cyber crime? (n=2,906), ...being a victim of identity theft? (n=2,906)</a:t>
            </a:r>
          </a:p>
        </p:txBody>
      </p:sp>
      <p:sp>
        <p:nvSpPr>
          <p:cNvPr id="5" name="Rectangle 4">
            <a:extLst>
              <a:ext uri="{FF2B5EF4-FFF2-40B4-BE49-F238E27FC236}">
                <a16:creationId xmlns="" xmlns:a16="http://schemas.microsoft.com/office/drawing/2014/main" id="{0CBA9334-461B-4E52-9A3D-B6E357D9CA84}"/>
              </a:ext>
            </a:extLst>
          </p:cNvPr>
          <p:cNvSpPr/>
          <p:nvPr/>
        </p:nvSpPr>
        <p:spPr>
          <a:xfrm>
            <a:off x="213402" y="1243586"/>
            <a:ext cx="7243110"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Most of us worry at some time or other about being the victim of a crime. Please indicate how worried you are or aren't about each of the following... </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EE6E2C3E-3595-4BE1-BE34-8D4D9E83A04B}"/>
              </a:ext>
            </a:extLst>
          </p:cNvPr>
          <p:cNvSpPr>
            <a:spLocks noGrp="1"/>
          </p:cNvSpPr>
          <p:nvPr>
            <p:ph type="sldNum" sz="quarter" idx="12"/>
          </p:nvPr>
        </p:nvSpPr>
        <p:spPr/>
        <p:txBody>
          <a:bodyPr/>
          <a:lstStyle/>
          <a:p>
            <a:fld id="{50DE9A6E-8F21-484F-844E-94FEC60E2113}" type="slidenum">
              <a:rPr lang="en-US" smtClean="0"/>
              <a:t>11</a:t>
            </a:fld>
            <a:endParaRPr lang="en-US"/>
          </a:p>
        </p:txBody>
      </p:sp>
      <p:sp>
        <p:nvSpPr>
          <p:cNvPr id="10" name="Footer Placeholder 9">
            <a:extLst>
              <a:ext uri="{FF2B5EF4-FFF2-40B4-BE49-F238E27FC236}">
                <a16:creationId xmlns="" xmlns:a16="http://schemas.microsoft.com/office/drawing/2014/main" id="{445CDCDC-BBC3-435E-AA43-CB00FD2F92EE}"/>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BE604ADF-A45E-4B19-A6FB-53226A86370C}"/>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Burglary from the home is both the most widespread and deep-seated worry, whilst being a victim of cyber crime or identity theft also causes widespread worry.</a:t>
            </a:r>
            <a:endParaRPr lang="en-GB" sz="2400" dirty="0">
              <a:solidFill>
                <a:srgbClr val="ED0973"/>
              </a:solidFill>
            </a:endParaRPr>
          </a:p>
        </p:txBody>
      </p:sp>
    </p:spTree>
    <p:extLst>
      <p:ext uri="{BB962C8B-B14F-4D97-AF65-F5344CB8AC3E}">
        <p14:creationId xmlns:p14="http://schemas.microsoft.com/office/powerpoint/2010/main" val="39026151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descr="MarketSight_Chart_Title"/>
          <p:cNvSpPr>
            <a:spLocks noChangeArrowheads="1"/>
          </p:cNvSpPr>
          <p:nvPr/>
        </p:nvSpPr>
        <p:spPr>
          <a:xfrm>
            <a:off x="179512" y="1137827"/>
            <a:ext cx="5904656" cy="246221"/>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GB" sz="1000" dirty="0">
                <a:latin typeface="Tahoma" panose="020B0604030504040204" pitchFamily="34" charset="0"/>
                <a:ea typeface="Tahoma" panose="020B0604030504040204" pitchFamily="34" charset="0"/>
                <a:cs typeface="Tahoma" panose="020B0604030504040204" pitchFamily="34" charset="0"/>
              </a:rPr>
              <a:t>What do you think has happened to crime, over the past few years...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Object" descr="MarketSight_Chart"/>
          <p:cNvGraphicFramePr/>
          <p:nvPr>
            <p:extLst>
              <p:ext uri="{D42A27DB-BD31-4B8C-83A1-F6EECF244321}">
                <p14:modId xmlns:p14="http://schemas.microsoft.com/office/powerpoint/2010/main" val="1814765630"/>
              </p:ext>
            </p:extLst>
          </p:nvPr>
        </p:nvGraphicFramePr>
        <p:xfrm>
          <a:off x="251520" y="1419622"/>
          <a:ext cx="6984776" cy="32761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1" y="4711380"/>
            <a:ext cx="432048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...across the country as a whole? (n=2,906), ...in the county of Lincolnshire? (n=2,906), ...in your immediate  local area? (n=2,906)</a:t>
            </a:r>
          </a:p>
        </p:txBody>
      </p:sp>
      <p:sp>
        <p:nvSpPr>
          <p:cNvPr id="8" name="Slide Number Placeholder 7">
            <a:extLst>
              <a:ext uri="{FF2B5EF4-FFF2-40B4-BE49-F238E27FC236}">
                <a16:creationId xmlns="" xmlns:a16="http://schemas.microsoft.com/office/drawing/2014/main" id="{87266AFE-C76E-4FB6-8DA3-98AFB50DB854}"/>
              </a:ext>
            </a:extLst>
          </p:cNvPr>
          <p:cNvSpPr>
            <a:spLocks noGrp="1"/>
          </p:cNvSpPr>
          <p:nvPr>
            <p:ph type="sldNum" sz="quarter" idx="12"/>
          </p:nvPr>
        </p:nvSpPr>
        <p:spPr/>
        <p:txBody>
          <a:bodyPr/>
          <a:lstStyle/>
          <a:p>
            <a:fld id="{50DE9A6E-8F21-484F-844E-94FEC60E2113}" type="slidenum">
              <a:rPr lang="en-US" smtClean="0"/>
              <a:t>12</a:t>
            </a:fld>
            <a:endParaRPr lang="en-US"/>
          </a:p>
        </p:txBody>
      </p:sp>
      <p:sp>
        <p:nvSpPr>
          <p:cNvPr id="9" name="Footer Placeholder 8">
            <a:extLst>
              <a:ext uri="{FF2B5EF4-FFF2-40B4-BE49-F238E27FC236}">
                <a16:creationId xmlns="" xmlns:a16="http://schemas.microsoft.com/office/drawing/2014/main" id="{D156568E-EFA3-4452-B5B5-CA1F4EC3CA74}"/>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0" name="Title 1">
            <a:extLst>
              <a:ext uri="{FF2B5EF4-FFF2-40B4-BE49-F238E27FC236}">
                <a16:creationId xmlns="" xmlns:a16="http://schemas.microsoft.com/office/drawing/2014/main" id="{74681A94-6660-408D-9A17-BBE9D4BC000C}"/>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78% of people believe that crime has gone up nationally. 73% believe this is true for Lincolnshire and 56% feel the same about their local area.</a:t>
            </a:r>
            <a:endParaRPr lang="en-GB" sz="2400" dirty="0">
              <a:solidFill>
                <a:srgbClr val="ED0973"/>
              </a:solidFill>
            </a:endParaRPr>
          </a:p>
        </p:txBody>
      </p:sp>
    </p:spTree>
    <p:extLst>
      <p:ext uri="{BB962C8B-B14F-4D97-AF65-F5344CB8AC3E}">
        <p14:creationId xmlns:p14="http://schemas.microsoft.com/office/powerpoint/2010/main" val="42364293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581820888"/>
              </p:ext>
            </p:extLst>
          </p:nvPr>
        </p:nvGraphicFramePr>
        <p:xfrm>
          <a:off x="229863" y="1311560"/>
          <a:ext cx="7221695" cy="33820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741515"/>
            <a:ext cx="432048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Text Box 5" descr="MarketSight_Chart_Title">
            <a:extLst>
              <a:ext uri="{FF2B5EF4-FFF2-40B4-BE49-F238E27FC236}">
                <a16:creationId xmlns="" xmlns:a16="http://schemas.microsoft.com/office/drawing/2014/main" id="{3E14E9C3-94E6-4149-9255-3ADDAEA3721B}"/>
              </a:ext>
            </a:extLst>
          </p:cNvPr>
          <p:cNvSpPr>
            <a:spLocks noChangeArrowheads="1"/>
          </p:cNvSpPr>
          <p:nvPr/>
        </p:nvSpPr>
        <p:spPr>
          <a:xfrm>
            <a:off x="331370" y="1131590"/>
            <a:ext cx="7128030" cy="400110"/>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GB" sz="1000" dirty="0">
                <a:latin typeface="Tahoma" panose="020B0604030504040204" pitchFamily="34" charset="0"/>
                <a:ea typeface="Tahoma" panose="020B0604030504040204" pitchFamily="34" charset="0"/>
                <a:cs typeface="Tahoma" panose="020B0604030504040204" pitchFamily="34" charset="0"/>
              </a:rPr>
              <a:t>What do you think has happened to crime, over the past few years... </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b="1" dirty="0">
                <a:latin typeface="Tahoma" panose="020B0604030504040204" pitchFamily="34" charset="0"/>
                <a:ea typeface="Tahoma" panose="020B0604030504040204" pitchFamily="34" charset="0"/>
                <a:cs typeface="Tahoma" panose="020B0604030504040204" pitchFamily="34" charset="0"/>
              </a:rPr>
              <a:t>(By Local Authority for ‘…in your immediate local area’ only)</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29EA387C-0FC6-423A-8434-5EB8936FA72D}"/>
              </a:ext>
            </a:extLst>
          </p:cNvPr>
          <p:cNvSpPr>
            <a:spLocks noGrp="1"/>
          </p:cNvSpPr>
          <p:nvPr>
            <p:ph type="sldNum" sz="quarter" idx="12"/>
          </p:nvPr>
        </p:nvSpPr>
        <p:spPr/>
        <p:txBody>
          <a:bodyPr/>
          <a:lstStyle/>
          <a:p>
            <a:fld id="{50DE9A6E-8F21-484F-844E-94FEC60E2113}" type="slidenum">
              <a:rPr lang="en-US" smtClean="0"/>
              <a:t>13</a:t>
            </a:fld>
            <a:endParaRPr lang="en-US"/>
          </a:p>
        </p:txBody>
      </p:sp>
      <p:sp>
        <p:nvSpPr>
          <p:cNvPr id="10" name="Footer Placeholder 9">
            <a:extLst>
              <a:ext uri="{FF2B5EF4-FFF2-40B4-BE49-F238E27FC236}">
                <a16:creationId xmlns="" xmlns:a16="http://schemas.microsoft.com/office/drawing/2014/main" id="{495E76AF-7952-49D8-8360-A239B11A853D}"/>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56CF1940-06BD-4AF4-8493-88A58075F651}"/>
              </a:ext>
            </a:extLst>
          </p:cNvPr>
          <p:cNvSpPr txBox="1">
            <a:spLocks/>
          </p:cNvSpPr>
          <p:nvPr/>
        </p:nvSpPr>
        <p:spPr>
          <a:xfrm>
            <a:off x="251522" y="123480"/>
            <a:ext cx="7200036" cy="100811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Residents of Boston Borough are the most likely (75%) to believe that crime has gone up locally, followed by South Holland (68%), with North Kesteven the least likely (41%).</a:t>
            </a:r>
            <a:endParaRPr lang="en-GB" sz="2400" dirty="0">
              <a:solidFill>
                <a:srgbClr val="ED0973"/>
              </a:solidFill>
            </a:endParaRPr>
          </a:p>
        </p:txBody>
      </p:sp>
      <p:sp>
        <p:nvSpPr>
          <p:cNvPr id="12" name="TextBox 11">
            <a:extLst>
              <a:ext uri="{FF2B5EF4-FFF2-40B4-BE49-F238E27FC236}">
                <a16:creationId xmlns="" xmlns:a16="http://schemas.microsoft.com/office/drawing/2014/main" id="{01713BBE-E520-47A7-92D5-98FCDF954303}"/>
              </a:ext>
            </a:extLst>
          </p:cNvPr>
          <p:cNvSpPr txBox="1"/>
          <p:nvPr/>
        </p:nvSpPr>
        <p:spPr>
          <a:xfrm>
            <a:off x="7516368" y="2427734"/>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If perceptions in a Local Authority do NOT reflect reality then more may need to be done in communications terms to change these beliefs.</a:t>
            </a:r>
          </a:p>
        </p:txBody>
      </p:sp>
    </p:spTree>
    <p:extLst>
      <p:ext uri="{BB962C8B-B14F-4D97-AF65-F5344CB8AC3E}">
        <p14:creationId xmlns:p14="http://schemas.microsoft.com/office/powerpoint/2010/main" val="39596873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337659177"/>
              </p:ext>
            </p:extLst>
          </p:nvPr>
        </p:nvGraphicFramePr>
        <p:xfrm>
          <a:off x="107505" y="1347614"/>
          <a:ext cx="7344054" cy="35176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34211" y="4700579"/>
            <a:ext cx="4337790"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...noisy </a:t>
            </a:r>
            <a:r>
              <a:rPr lang="en-US" sz="600" dirty="0" err="1">
                <a:latin typeface="Tahoma" panose="020B0604030504040204" pitchFamily="34" charset="0"/>
                <a:ea typeface="Tahoma" panose="020B0604030504040204" pitchFamily="34" charset="0"/>
                <a:cs typeface="Tahoma" panose="020B0604030504040204" pitchFamily="34" charset="0"/>
              </a:rPr>
              <a:t>neighbours</a:t>
            </a:r>
            <a:r>
              <a:rPr lang="en-US" sz="600" dirty="0">
                <a:latin typeface="Tahoma" panose="020B0604030504040204" pitchFamily="34" charset="0"/>
                <a:ea typeface="Tahoma" panose="020B0604030504040204" pitchFamily="34" charset="0"/>
                <a:cs typeface="Tahoma" panose="020B0604030504040204" pitchFamily="34" charset="0"/>
              </a:rPr>
              <a:t> or loud parties? (n=2,906), ...antisocial street drinking? (n=2,906), ...vandalism, graffiti and other deliberate damage to property or vehicles? (n=2,906), ....burglary and theft from private property? (n=2,906), ...people using or dealing drugs? (n=2,906), ...people being drunk or rowdy in public places? (n=2,906), ...physical assault or other violent </a:t>
            </a:r>
            <a:r>
              <a:rPr lang="en-US" sz="600" dirty="0" err="1">
                <a:latin typeface="Tahoma" panose="020B0604030504040204" pitchFamily="34" charset="0"/>
                <a:ea typeface="Tahoma" panose="020B0604030504040204" pitchFamily="34" charset="0"/>
                <a:cs typeface="Tahoma" panose="020B0604030504040204" pitchFamily="34" charset="0"/>
              </a:rPr>
              <a:t>behaviour</a:t>
            </a:r>
            <a:r>
              <a:rPr lang="en-US" sz="600" dirty="0">
                <a:latin typeface="Tahoma" panose="020B0604030504040204" pitchFamily="34" charset="0"/>
                <a:ea typeface="Tahoma" panose="020B0604030504040204" pitchFamily="34" charset="0"/>
                <a:cs typeface="Tahoma" panose="020B0604030504040204" pitchFamily="34" charset="0"/>
              </a:rPr>
              <a:t>? (n=2,906), ...speeding traffic? (n=2,906)</a:t>
            </a:r>
          </a:p>
        </p:txBody>
      </p:sp>
      <p:sp>
        <p:nvSpPr>
          <p:cNvPr id="5" name="Rectangle 4">
            <a:extLst>
              <a:ext uri="{FF2B5EF4-FFF2-40B4-BE49-F238E27FC236}">
                <a16:creationId xmlns="" xmlns:a16="http://schemas.microsoft.com/office/drawing/2014/main" id="{9C995199-8222-4C33-88FE-09C20D5D3668}"/>
              </a:ext>
            </a:extLst>
          </p:cNvPr>
          <p:cNvSpPr/>
          <p:nvPr/>
        </p:nvSpPr>
        <p:spPr>
          <a:xfrm>
            <a:off x="234211" y="1318157"/>
            <a:ext cx="7200036" cy="246221"/>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a:extLst>
              <a:ext uri="{FF2B5EF4-FFF2-40B4-BE49-F238E27FC236}">
                <a16:creationId xmlns="" xmlns:a16="http://schemas.microsoft.com/office/drawing/2014/main" id="{CA67E64B-60C7-4C03-8A40-19DEDE747C49}"/>
              </a:ext>
            </a:extLst>
          </p:cNvPr>
          <p:cNvSpPr>
            <a:spLocks noGrp="1"/>
          </p:cNvSpPr>
          <p:nvPr>
            <p:ph type="sldNum" sz="quarter" idx="12"/>
          </p:nvPr>
        </p:nvSpPr>
        <p:spPr/>
        <p:txBody>
          <a:bodyPr/>
          <a:lstStyle/>
          <a:p>
            <a:fld id="{50DE9A6E-8F21-484F-844E-94FEC60E2113}" type="slidenum">
              <a:rPr lang="en-US" smtClean="0"/>
              <a:t>14</a:t>
            </a:fld>
            <a:endParaRPr lang="en-US"/>
          </a:p>
        </p:txBody>
      </p:sp>
      <p:sp>
        <p:nvSpPr>
          <p:cNvPr id="11" name="Footer Placeholder 10">
            <a:extLst>
              <a:ext uri="{FF2B5EF4-FFF2-40B4-BE49-F238E27FC236}">
                <a16:creationId xmlns="" xmlns:a16="http://schemas.microsoft.com/office/drawing/2014/main" id="{09B4BB6D-36F0-4EA5-80E3-5B667988B042}"/>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2" name="Title 1">
            <a:extLst>
              <a:ext uri="{FF2B5EF4-FFF2-40B4-BE49-F238E27FC236}">
                <a16:creationId xmlns="" xmlns:a16="http://schemas.microsoft.com/office/drawing/2014/main" id="{A767FC55-BE2D-4EA5-809B-58C6137B0FBE}"/>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‘Speeding traffic’ is seen as a problem by more people (65%) than any other offence and more people regard this as ‘A very big problem’ in their local area. </a:t>
            </a:r>
            <a:endParaRPr lang="en-GB" sz="2400" dirty="0">
              <a:solidFill>
                <a:srgbClr val="ED0973"/>
              </a:solidFill>
            </a:endParaRPr>
          </a:p>
        </p:txBody>
      </p:sp>
      <p:sp>
        <p:nvSpPr>
          <p:cNvPr id="13" name="TextBox 12">
            <a:extLst>
              <a:ext uri="{FF2B5EF4-FFF2-40B4-BE49-F238E27FC236}">
                <a16:creationId xmlns="" xmlns:a16="http://schemas.microsoft.com/office/drawing/2014/main" id="{57BCC423-3778-4644-96CB-7CE1F5DE80EE}"/>
              </a:ext>
            </a:extLst>
          </p:cNvPr>
          <p:cNvSpPr txBox="1"/>
          <p:nvPr/>
        </p:nvSpPr>
        <p:spPr>
          <a:xfrm>
            <a:off x="7516368" y="1508629"/>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‘People using or dealing drugs’ and ‘burglary or theft from private property’ are the next most widely perceived problems (45%).</a:t>
            </a:r>
          </a:p>
        </p:txBody>
      </p:sp>
      <p:sp>
        <p:nvSpPr>
          <p:cNvPr id="9" name="TextBox 8">
            <a:extLst>
              <a:ext uri="{FF2B5EF4-FFF2-40B4-BE49-F238E27FC236}">
                <a16:creationId xmlns="" xmlns:a16="http://schemas.microsoft.com/office/drawing/2014/main" id="{FE421E6F-9D8F-4BF1-B39D-6B6C3802D65F}"/>
              </a:ext>
            </a:extLst>
          </p:cNvPr>
          <p:cNvSpPr txBox="1"/>
          <p:nvPr/>
        </p:nvSpPr>
        <p:spPr>
          <a:xfrm>
            <a:off x="7516368" y="3141720"/>
            <a:ext cx="1627632" cy="1015663"/>
          </a:xfrm>
          <a:prstGeom prst="rect">
            <a:avLst/>
          </a:prstGeom>
          <a:solidFill>
            <a:srgbClr val="00B0F0"/>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But these county wide results mask major differences at the Local Authority level.</a:t>
            </a:r>
          </a:p>
        </p:txBody>
      </p:sp>
    </p:spTree>
    <p:extLst>
      <p:ext uri="{BB962C8B-B14F-4D97-AF65-F5344CB8AC3E}">
        <p14:creationId xmlns:p14="http://schemas.microsoft.com/office/powerpoint/2010/main" val="13879227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514996072"/>
              </p:ext>
            </p:extLst>
          </p:nvPr>
        </p:nvGraphicFramePr>
        <p:xfrm>
          <a:off x="5443" y="1401553"/>
          <a:ext cx="7446402"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4357" y="4711380"/>
            <a:ext cx="4397644"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1925C842-97BE-45E5-8818-C5990682800E}"/>
              </a:ext>
            </a:extLst>
          </p:cNvPr>
          <p:cNvSpPr/>
          <p:nvPr/>
        </p:nvSpPr>
        <p:spPr>
          <a:xfrm>
            <a:off x="179512" y="1275606"/>
            <a:ext cx="7272046"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 </a:t>
            </a:r>
            <a:r>
              <a:rPr lang="en-GB" sz="1000" b="1" dirty="0">
                <a:latin typeface="Tahoma" panose="020B0604030504040204" pitchFamily="34" charset="0"/>
                <a:ea typeface="Tahoma" panose="020B0604030504040204" pitchFamily="34" charset="0"/>
                <a:cs typeface="Tahoma" panose="020B0604030504040204" pitchFamily="34" charset="0"/>
              </a:rPr>
              <a:t>(...antisocial street drinking? By Local Authority)</a:t>
            </a:r>
          </a:p>
        </p:txBody>
      </p:sp>
      <p:sp>
        <p:nvSpPr>
          <p:cNvPr id="9" name="Slide Number Placeholder 8">
            <a:extLst>
              <a:ext uri="{FF2B5EF4-FFF2-40B4-BE49-F238E27FC236}">
                <a16:creationId xmlns="" xmlns:a16="http://schemas.microsoft.com/office/drawing/2014/main" id="{1A96FFDD-4B4B-4A8D-A4D2-4E7EFCCA6777}"/>
              </a:ext>
            </a:extLst>
          </p:cNvPr>
          <p:cNvSpPr>
            <a:spLocks noGrp="1"/>
          </p:cNvSpPr>
          <p:nvPr>
            <p:ph type="sldNum" sz="quarter" idx="12"/>
          </p:nvPr>
        </p:nvSpPr>
        <p:spPr/>
        <p:txBody>
          <a:bodyPr/>
          <a:lstStyle/>
          <a:p>
            <a:fld id="{50DE9A6E-8F21-484F-844E-94FEC60E2113}" type="slidenum">
              <a:rPr lang="en-US" smtClean="0"/>
              <a:t>15</a:t>
            </a:fld>
            <a:endParaRPr lang="en-US"/>
          </a:p>
        </p:txBody>
      </p:sp>
      <p:sp>
        <p:nvSpPr>
          <p:cNvPr id="10" name="Footer Placeholder 9">
            <a:extLst>
              <a:ext uri="{FF2B5EF4-FFF2-40B4-BE49-F238E27FC236}">
                <a16:creationId xmlns="" xmlns:a16="http://schemas.microsoft.com/office/drawing/2014/main" id="{60020B93-B8E4-44B5-BD9C-562BD178A8CA}"/>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9D217675-A45E-4625-BDE4-59212D7CB8F6}"/>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‘Antisocial street drinking’ is a big problem in the mind of residents of Boston Borough and to a lesser extent South Holland.</a:t>
            </a:r>
            <a:endParaRPr lang="en-GB" sz="2400" dirty="0">
              <a:solidFill>
                <a:srgbClr val="ED0973"/>
              </a:solidFill>
            </a:endParaRPr>
          </a:p>
        </p:txBody>
      </p:sp>
      <p:sp>
        <p:nvSpPr>
          <p:cNvPr id="12" name="TextBox 11">
            <a:extLst>
              <a:ext uri="{FF2B5EF4-FFF2-40B4-BE49-F238E27FC236}">
                <a16:creationId xmlns="" xmlns:a16="http://schemas.microsoft.com/office/drawing/2014/main" id="{6A4DA515-CEC5-4924-9DD2-16C26CAFEBDE}"/>
              </a:ext>
            </a:extLst>
          </p:cNvPr>
          <p:cNvSpPr txBox="1"/>
          <p:nvPr/>
        </p:nvSpPr>
        <p:spPr>
          <a:xfrm>
            <a:off x="7516368" y="2427734"/>
            <a:ext cx="1627632" cy="1200329"/>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Is Lincoln City, a large urban environment getting anything right here that Boston Borough could learn from?</a:t>
            </a:r>
          </a:p>
        </p:txBody>
      </p:sp>
    </p:spTree>
    <p:extLst>
      <p:ext uri="{BB962C8B-B14F-4D97-AF65-F5344CB8AC3E}">
        <p14:creationId xmlns:p14="http://schemas.microsoft.com/office/powerpoint/2010/main" val="40933464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457533150"/>
              </p:ext>
            </p:extLst>
          </p:nvPr>
        </p:nvGraphicFramePr>
        <p:xfrm>
          <a:off x="0" y="1500922"/>
          <a:ext cx="7451558" cy="34596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20985" y="4751474"/>
            <a:ext cx="4351016"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41C00541-6295-4012-9294-89B7A126BE19}"/>
              </a:ext>
            </a:extLst>
          </p:cNvPr>
          <p:cNvSpPr/>
          <p:nvPr/>
        </p:nvSpPr>
        <p:spPr>
          <a:xfrm>
            <a:off x="251522" y="1392925"/>
            <a:ext cx="6695982"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…(…noisy neighbours or loud parties? By Local Authority)</a:t>
            </a:r>
          </a:p>
        </p:txBody>
      </p:sp>
      <p:sp>
        <p:nvSpPr>
          <p:cNvPr id="9" name="Slide Number Placeholder 8">
            <a:extLst>
              <a:ext uri="{FF2B5EF4-FFF2-40B4-BE49-F238E27FC236}">
                <a16:creationId xmlns="" xmlns:a16="http://schemas.microsoft.com/office/drawing/2014/main" id="{BF0F312A-FC78-47C8-B9F7-278A0F09D472}"/>
              </a:ext>
            </a:extLst>
          </p:cNvPr>
          <p:cNvSpPr>
            <a:spLocks noGrp="1"/>
          </p:cNvSpPr>
          <p:nvPr>
            <p:ph type="sldNum" sz="quarter" idx="12"/>
          </p:nvPr>
        </p:nvSpPr>
        <p:spPr/>
        <p:txBody>
          <a:bodyPr/>
          <a:lstStyle/>
          <a:p>
            <a:fld id="{50DE9A6E-8F21-484F-844E-94FEC60E2113}" type="slidenum">
              <a:rPr lang="en-US" smtClean="0"/>
              <a:t>16</a:t>
            </a:fld>
            <a:endParaRPr lang="en-US"/>
          </a:p>
        </p:txBody>
      </p:sp>
      <p:sp>
        <p:nvSpPr>
          <p:cNvPr id="10" name="Footer Placeholder 9">
            <a:extLst>
              <a:ext uri="{FF2B5EF4-FFF2-40B4-BE49-F238E27FC236}">
                <a16:creationId xmlns="" xmlns:a16="http://schemas.microsoft.com/office/drawing/2014/main" id="{B20083E1-223D-484E-995B-BCAB8F2C2373}"/>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DEC9CFB0-B993-40F2-A8E9-4D8D5BDBE146}"/>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‘Noisy neighbours or loud parties’ are more widely perceived as a big problem in the more urban areas of Boston Borough and Lincoln City.</a:t>
            </a:r>
            <a:endParaRPr lang="en-GB" sz="2400" dirty="0">
              <a:solidFill>
                <a:srgbClr val="ED0973"/>
              </a:solidFill>
            </a:endParaRPr>
          </a:p>
        </p:txBody>
      </p:sp>
    </p:spTree>
    <p:extLst>
      <p:ext uri="{BB962C8B-B14F-4D97-AF65-F5344CB8AC3E}">
        <p14:creationId xmlns:p14="http://schemas.microsoft.com/office/powerpoint/2010/main" val="3708412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668515616"/>
              </p:ext>
            </p:extLst>
          </p:nvPr>
        </p:nvGraphicFramePr>
        <p:xfrm>
          <a:off x="0" y="1433556"/>
          <a:ext cx="745155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1" y="4722674"/>
            <a:ext cx="432048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085A2E49-3806-4485-B8D6-0FD0DF46DD7E}"/>
              </a:ext>
            </a:extLst>
          </p:cNvPr>
          <p:cNvSpPr/>
          <p:nvPr/>
        </p:nvSpPr>
        <p:spPr>
          <a:xfrm>
            <a:off x="287525" y="1275606"/>
            <a:ext cx="7128029"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(...vandalism, graffiti and other deliberate damage to property or vehicles? By Local Authority)</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7E89A326-310A-4C85-8003-D747F5FE3348}"/>
              </a:ext>
            </a:extLst>
          </p:cNvPr>
          <p:cNvSpPr>
            <a:spLocks noGrp="1"/>
          </p:cNvSpPr>
          <p:nvPr>
            <p:ph type="sldNum" sz="quarter" idx="12"/>
          </p:nvPr>
        </p:nvSpPr>
        <p:spPr/>
        <p:txBody>
          <a:bodyPr/>
          <a:lstStyle/>
          <a:p>
            <a:fld id="{50DE9A6E-8F21-484F-844E-94FEC60E2113}" type="slidenum">
              <a:rPr lang="en-US" smtClean="0"/>
              <a:t>17</a:t>
            </a:fld>
            <a:endParaRPr lang="en-US"/>
          </a:p>
        </p:txBody>
      </p:sp>
      <p:sp>
        <p:nvSpPr>
          <p:cNvPr id="10" name="Footer Placeholder 9">
            <a:extLst>
              <a:ext uri="{FF2B5EF4-FFF2-40B4-BE49-F238E27FC236}">
                <a16:creationId xmlns="" xmlns:a16="http://schemas.microsoft.com/office/drawing/2014/main" id="{085C4178-80F9-4D8B-AEB9-18819F7B999B}"/>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BB7D00E1-A890-4DED-A4E8-518708B718D0}"/>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‘Vandalism, etc’ in their local area is perceived as a big problem by over 40% of people in Boston Borough, Lincoln City and South Holland.</a:t>
            </a:r>
            <a:endParaRPr lang="en-GB" sz="2400" dirty="0">
              <a:solidFill>
                <a:srgbClr val="ED0973"/>
              </a:solidFill>
            </a:endParaRPr>
          </a:p>
        </p:txBody>
      </p:sp>
    </p:spTree>
    <p:extLst>
      <p:ext uri="{BB962C8B-B14F-4D97-AF65-F5344CB8AC3E}">
        <p14:creationId xmlns:p14="http://schemas.microsoft.com/office/powerpoint/2010/main" val="38514844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733003257"/>
              </p:ext>
            </p:extLst>
          </p:nvPr>
        </p:nvGraphicFramePr>
        <p:xfrm>
          <a:off x="35496" y="1538146"/>
          <a:ext cx="7416062"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323529" y="4751474"/>
            <a:ext cx="423243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533D75D7-99B7-4282-952C-11B594970F00}"/>
              </a:ext>
            </a:extLst>
          </p:cNvPr>
          <p:cNvSpPr/>
          <p:nvPr/>
        </p:nvSpPr>
        <p:spPr>
          <a:xfrm>
            <a:off x="274440" y="1117989"/>
            <a:ext cx="7196436"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(...people using or dealing drugs? By Local Authority)</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D8C848CC-03D8-4A50-A23F-E55D1F418414}"/>
              </a:ext>
            </a:extLst>
          </p:cNvPr>
          <p:cNvSpPr>
            <a:spLocks noGrp="1"/>
          </p:cNvSpPr>
          <p:nvPr>
            <p:ph type="sldNum" sz="quarter" idx="12"/>
          </p:nvPr>
        </p:nvSpPr>
        <p:spPr/>
        <p:txBody>
          <a:bodyPr/>
          <a:lstStyle/>
          <a:p>
            <a:fld id="{50DE9A6E-8F21-484F-844E-94FEC60E2113}" type="slidenum">
              <a:rPr lang="en-US" smtClean="0"/>
              <a:t>18</a:t>
            </a:fld>
            <a:endParaRPr lang="en-US"/>
          </a:p>
        </p:txBody>
      </p:sp>
      <p:sp>
        <p:nvSpPr>
          <p:cNvPr id="10" name="Footer Placeholder 9">
            <a:extLst>
              <a:ext uri="{FF2B5EF4-FFF2-40B4-BE49-F238E27FC236}">
                <a16:creationId xmlns="" xmlns:a16="http://schemas.microsoft.com/office/drawing/2014/main" id="{7FAC0DBA-CD82-4E30-A6D6-D2C1283604DE}"/>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F08AF1ED-B965-4A44-B610-22FA8332FAB2}"/>
              </a:ext>
            </a:extLst>
          </p:cNvPr>
          <p:cNvSpPr txBox="1">
            <a:spLocks/>
          </p:cNvSpPr>
          <p:nvPr/>
        </p:nvSpPr>
        <p:spPr>
          <a:xfrm>
            <a:off x="274440" y="105795"/>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Two thirds of residents in Boston Borough see drug use and dealing in their local area as a big problem. </a:t>
            </a:r>
            <a:endParaRPr lang="en-GB" sz="2400" dirty="0">
              <a:solidFill>
                <a:srgbClr val="ED0973"/>
              </a:solidFill>
            </a:endParaRPr>
          </a:p>
        </p:txBody>
      </p:sp>
      <p:sp>
        <p:nvSpPr>
          <p:cNvPr id="11" name="TextBox 10">
            <a:extLst>
              <a:ext uri="{FF2B5EF4-FFF2-40B4-BE49-F238E27FC236}">
                <a16:creationId xmlns="" xmlns:a16="http://schemas.microsoft.com/office/drawing/2014/main" id="{B8F4B949-1D0A-4DCD-B387-F4F20594FDF3}"/>
              </a:ext>
            </a:extLst>
          </p:cNvPr>
          <p:cNvSpPr txBox="1"/>
          <p:nvPr/>
        </p:nvSpPr>
        <p:spPr>
          <a:xfrm>
            <a:off x="7516368" y="1998803"/>
            <a:ext cx="1627632" cy="2308324"/>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Very nearly the same proportion of residents in South Holland (54%) perceive drug use and dealing as a big problem, as do residents of Lincoln City (55%).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Is this what would have been anticipated? </a:t>
            </a:r>
          </a:p>
        </p:txBody>
      </p:sp>
    </p:spTree>
    <p:extLst>
      <p:ext uri="{BB962C8B-B14F-4D97-AF65-F5344CB8AC3E}">
        <p14:creationId xmlns:p14="http://schemas.microsoft.com/office/powerpoint/2010/main" val="22127194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012625131"/>
              </p:ext>
            </p:extLst>
          </p:nvPr>
        </p:nvGraphicFramePr>
        <p:xfrm>
          <a:off x="0" y="1544269"/>
          <a:ext cx="7451558" cy="313465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711380"/>
            <a:ext cx="4376446"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A97FF83E-0B06-4CCB-A33E-7E5BDBA655CE}"/>
              </a:ext>
            </a:extLst>
          </p:cNvPr>
          <p:cNvSpPr/>
          <p:nvPr/>
        </p:nvSpPr>
        <p:spPr>
          <a:xfrm>
            <a:off x="202431" y="1304546"/>
            <a:ext cx="7272045"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(...people being drunk or rowdy in public places? By Local Authority)</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27251CFE-9355-4AE4-991B-AAA30DBEAF47}"/>
              </a:ext>
            </a:extLst>
          </p:cNvPr>
          <p:cNvSpPr>
            <a:spLocks noGrp="1"/>
          </p:cNvSpPr>
          <p:nvPr>
            <p:ph type="sldNum" sz="quarter" idx="12"/>
          </p:nvPr>
        </p:nvSpPr>
        <p:spPr/>
        <p:txBody>
          <a:bodyPr/>
          <a:lstStyle/>
          <a:p>
            <a:fld id="{50DE9A6E-8F21-484F-844E-94FEC60E2113}" type="slidenum">
              <a:rPr lang="en-US" smtClean="0"/>
              <a:t>19</a:t>
            </a:fld>
            <a:endParaRPr lang="en-US"/>
          </a:p>
        </p:txBody>
      </p:sp>
      <p:sp>
        <p:nvSpPr>
          <p:cNvPr id="10" name="Footer Placeholder 9">
            <a:extLst>
              <a:ext uri="{FF2B5EF4-FFF2-40B4-BE49-F238E27FC236}">
                <a16:creationId xmlns="" xmlns:a16="http://schemas.microsoft.com/office/drawing/2014/main" id="{CD192287-8288-4AD8-9E16-A9DFFB9A43E1}"/>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96EA22E4-6501-426A-BDE0-1EEC0C6ABB38}"/>
              </a:ext>
            </a:extLst>
          </p:cNvPr>
          <p:cNvSpPr txBox="1">
            <a:spLocks/>
          </p:cNvSpPr>
          <p:nvPr/>
        </p:nvSpPr>
        <p:spPr>
          <a:xfrm>
            <a:off x="274440" y="105795"/>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Again, Boston Borough stands out as having a perceived big problem (65%) with drunkenness and rowdy behaviour in public places.</a:t>
            </a:r>
            <a:endParaRPr lang="en-GB" sz="2400" dirty="0">
              <a:solidFill>
                <a:srgbClr val="ED0973"/>
              </a:solidFill>
            </a:endParaRPr>
          </a:p>
        </p:txBody>
      </p:sp>
      <p:sp>
        <p:nvSpPr>
          <p:cNvPr id="11" name="TextBox 10">
            <a:extLst>
              <a:ext uri="{FF2B5EF4-FFF2-40B4-BE49-F238E27FC236}">
                <a16:creationId xmlns="" xmlns:a16="http://schemas.microsoft.com/office/drawing/2014/main" id="{E3241533-93AC-4CAE-9953-BEF8285E8D7A}"/>
              </a:ext>
            </a:extLst>
          </p:cNvPr>
          <p:cNvSpPr txBox="1"/>
          <p:nvPr/>
        </p:nvSpPr>
        <p:spPr>
          <a:xfrm>
            <a:off x="7516368" y="1998803"/>
            <a:ext cx="1627632" cy="1384995"/>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Could Boston learn anything from say Gainsborough (within West Lindsey) or are the dynamics just too different to support this?</a:t>
            </a:r>
          </a:p>
        </p:txBody>
      </p:sp>
    </p:spTree>
    <p:extLst>
      <p:ext uri="{BB962C8B-B14F-4D97-AF65-F5344CB8AC3E}">
        <p14:creationId xmlns:p14="http://schemas.microsoft.com/office/powerpoint/2010/main" val="16192840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225551"/>
            <a:ext cx="2952325" cy="1994271"/>
          </a:xfrm>
        </p:spPr>
        <p:txBody>
          <a:bodyPr>
            <a:noAutofit/>
          </a:bodyPr>
          <a:lstStyle/>
          <a:p>
            <a:pPr marL="0" indent="0">
              <a:buNone/>
            </a:pPr>
            <a:r>
              <a:rPr lang="en-GB" sz="1200" dirty="0"/>
              <a:t>The ONS mid-year 2017 population estimate for Lincolnshire of 599,746 Adults aged 18+ was used to calculate the target sample required in order to achieve a Confidence Interval of ± 6 for each of the demographic segments on the right at the 95% Confidence Level. </a:t>
            </a:r>
          </a:p>
          <a:p>
            <a:pPr marL="0" indent="0">
              <a:buNone/>
            </a:pPr>
            <a:r>
              <a:rPr lang="en-GB" sz="1200" b="1" dirty="0">
                <a:solidFill>
                  <a:srgbClr val="EC006D"/>
                </a:solidFill>
              </a:rPr>
              <a:t>The Confidence Interval for the sample as whole, at the County Level is ± 1.81.</a:t>
            </a:r>
          </a:p>
          <a:p>
            <a:pPr marL="0" indent="0">
              <a:buNone/>
            </a:pPr>
            <a:r>
              <a:rPr lang="en-GB" sz="1200" dirty="0"/>
              <a:t/>
            </a:r>
            <a:br>
              <a:rPr lang="en-GB" sz="1200" dirty="0"/>
            </a:br>
            <a:r>
              <a:rPr lang="en-GB" sz="1200" dirty="0"/>
              <a:t>Actual completed surveys achieved are shown beside the target. </a:t>
            </a:r>
            <a:br>
              <a:rPr lang="en-GB" sz="1200" dirty="0"/>
            </a:br>
            <a:r>
              <a:rPr lang="en-GB" sz="1200" b="1" dirty="0">
                <a:solidFill>
                  <a:srgbClr val="ED0873"/>
                </a:solidFill>
              </a:rPr>
              <a:t>All target sample levels were met and exceeded for each segment. </a:t>
            </a:r>
          </a:p>
          <a:p>
            <a:pPr marL="0" indent="0">
              <a:buNone/>
            </a:pPr>
            <a:endParaRPr lang="en-GB" sz="1200" dirty="0"/>
          </a:p>
          <a:p>
            <a:pPr marL="0" indent="0">
              <a:buNone/>
            </a:pPr>
            <a:r>
              <a:rPr lang="en-GB" sz="1000" dirty="0"/>
              <a:t>NB No target sample volumes were originally set for participants categorising their gender as ‘Other’ or Socio Economic Group = S for Full Time Students.</a:t>
            </a:r>
          </a:p>
        </p:txBody>
      </p:sp>
      <p:sp>
        <p:nvSpPr>
          <p:cNvPr id="8" name="Title 1"/>
          <p:cNvSpPr>
            <a:spLocks noGrp="1"/>
          </p:cNvSpPr>
          <p:nvPr>
            <p:ph type="title"/>
          </p:nvPr>
        </p:nvSpPr>
        <p:spPr>
          <a:xfrm>
            <a:off x="251522" y="123480"/>
            <a:ext cx="7023139" cy="838354"/>
          </a:xfrm>
        </p:spPr>
        <p:txBody>
          <a:bodyPr>
            <a:normAutofit/>
          </a:bodyPr>
          <a:lstStyle/>
          <a:p>
            <a:r>
              <a:rPr lang="en-GB" sz="2400" dirty="0">
                <a:solidFill>
                  <a:srgbClr val="0B3B6C"/>
                </a:solidFill>
              </a:rPr>
              <a:t>Who we needed to understand</a:t>
            </a:r>
            <a:br>
              <a:rPr lang="en-GB" sz="2400" dirty="0">
                <a:solidFill>
                  <a:srgbClr val="0B3B6C"/>
                </a:solidFill>
              </a:rPr>
            </a:br>
            <a:r>
              <a:rPr lang="en-GB" sz="2400" dirty="0">
                <a:solidFill>
                  <a:srgbClr val="ED0873"/>
                </a:solidFill>
              </a:rPr>
              <a:t>Permanent</a:t>
            </a:r>
            <a:r>
              <a:rPr lang="en-GB" sz="2400" dirty="0">
                <a:solidFill>
                  <a:srgbClr val="0B3B6C"/>
                </a:solidFill>
              </a:rPr>
              <a:t> </a:t>
            </a:r>
            <a:r>
              <a:rPr lang="en-GB" sz="2400" dirty="0">
                <a:solidFill>
                  <a:srgbClr val="ED0873"/>
                </a:solidFill>
              </a:rPr>
              <a:t>residents of Lincolnshire</a:t>
            </a:r>
            <a:endParaRPr lang="en-GB" sz="2400" u="sng" dirty="0">
              <a:solidFill>
                <a:srgbClr val="ED0973"/>
              </a:solidFill>
            </a:endParaRPr>
          </a:p>
        </p:txBody>
      </p:sp>
      <p:sp>
        <p:nvSpPr>
          <p:cNvPr id="9" name="TextBox 8">
            <a:extLst>
              <a:ext uri="{FF2B5EF4-FFF2-40B4-BE49-F238E27FC236}">
                <a16:creationId xmlns="" xmlns:a16="http://schemas.microsoft.com/office/drawing/2014/main" id="{9E2A7CCA-8C0D-4239-BC4C-823E67503B1C}"/>
              </a:ext>
            </a:extLst>
          </p:cNvPr>
          <p:cNvSpPr txBox="1"/>
          <p:nvPr/>
        </p:nvSpPr>
        <p:spPr>
          <a:xfrm>
            <a:off x="7524750" y="1225551"/>
            <a:ext cx="1619250" cy="3531736"/>
          </a:xfrm>
          <a:prstGeom prst="rect">
            <a:avLst/>
          </a:prstGeom>
          <a:solidFill>
            <a:srgbClr val="ED0873"/>
          </a:solidFill>
        </p:spPr>
        <p:txBody>
          <a:bodyPr wrap="square" rtlCol="0">
            <a:spAutoFit/>
          </a:bodyPr>
          <a:lstStyle/>
          <a:p>
            <a:pPr algn="ctr" defTabSz="914378"/>
            <a:r>
              <a:rPr lang="en-GB" sz="1200" dirty="0">
                <a:solidFill>
                  <a:prstClr val="white"/>
                </a:solidFill>
                <a:latin typeface="Tahoma" pitchFamily="34" charset="0"/>
                <a:ea typeface="Tahoma" pitchFamily="34" charset="0"/>
                <a:cs typeface="Tahoma" pitchFamily="34" charset="0"/>
              </a:rPr>
              <a:t>Confidence Level &amp; Confidence Interval</a:t>
            </a:r>
            <a:r>
              <a:rPr lang="en-GB" sz="1050" dirty="0">
                <a:solidFill>
                  <a:prstClr val="white"/>
                </a:solidFill>
                <a:latin typeface="Tahoma" pitchFamily="34" charset="0"/>
                <a:ea typeface="Tahoma" pitchFamily="34" charset="0"/>
                <a:cs typeface="Tahoma" pitchFamily="34" charset="0"/>
              </a:rPr>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 The total sample size is based on a 95% Confidence Level and a minimum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Confidence Interval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by segment of ± 6. </a:t>
            </a:r>
          </a:p>
          <a:p>
            <a:pPr algn="ctr" defTabSz="914378"/>
            <a:r>
              <a:rPr lang="en-GB" sz="1050" dirty="0">
                <a:solidFill>
                  <a:prstClr val="white"/>
                </a:solidFill>
                <a:latin typeface="Tahoma" pitchFamily="34" charset="0"/>
                <a:ea typeface="Tahoma" pitchFamily="34" charset="0"/>
                <a:cs typeface="Tahoma" pitchFamily="34" charset="0"/>
              </a:rPr>
              <a:t>This is to ensure the statistical significance of the results for </a:t>
            </a:r>
            <a:r>
              <a:rPr lang="en-GB" sz="1050" b="1" dirty="0">
                <a:solidFill>
                  <a:prstClr val="white"/>
                </a:solidFill>
                <a:latin typeface="Tahoma" pitchFamily="34" charset="0"/>
                <a:ea typeface="Tahoma" pitchFamily="34" charset="0"/>
                <a:cs typeface="Tahoma" pitchFamily="34" charset="0"/>
              </a:rPr>
              <a:t>each</a:t>
            </a:r>
            <a:r>
              <a:rPr lang="en-GB" sz="1050" dirty="0">
                <a:solidFill>
                  <a:prstClr val="white"/>
                </a:solidFill>
                <a:latin typeface="Tahoma" pitchFamily="34" charset="0"/>
                <a:ea typeface="Tahoma" pitchFamily="34" charset="0"/>
                <a:cs typeface="Tahoma" pitchFamily="34" charset="0"/>
              </a:rPr>
              <a:t> segment. It means that had we surveyed everyone in our population the answer to a given question would fall within 6% of our research result (in either direction) on 95 occasions out of 100. </a:t>
            </a:r>
          </a:p>
        </p:txBody>
      </p:sp>
      <p:pic>
        <p:nvPicPr>
          <p:cNvPr id="10" name="Picture 9">
            <a:extLst>
              <a:ext uri="{FF2B5EF4-FFF2-40B4-BE49-F238E27FC236}">
                <a16:creationId xmlns="" xmlns:a16="http://schemas.microsoft.com/office/drawing/2014/main" id="{B339027D-678B-4739-B164-E370E60DE663}"/>
              </a:ext>
            </a:extLst>
          </p:cNvPr>
          <p:cNvPicPr>
            <a:picLocks noChangeAspect="1"/>
          </p:cNvPicPr>
          <p:nvPr/>
        </p:nvPicPr>
        <p:blipFill rotWithShape="1">
          <a:blip r:embed="rId3"/>
          <a:srcRect l="8745" t="3410" r="9758" b="1877"/>
          <a:stretch/>
        </p:blipFill>
        <p:spPr>
          <a:xfrm>
            <a:off x="3043058" y="986797"/>
            <a:ext cx="4231603" cy="3747407"/>
          </a:xfrm>
          <a:prstGeom prst="rect">
            <a:avLst/>
          </a:prstGeom>
        </p:spPr>
      </p:pic>
      <p:sp>
        <p:nvSpPr>
          <p:cNvPr id="7" name="Slide Number Placeholder 6">
            <a:extLst>
              <a:ext uri="{FF2B5EF4-FFF2-40B4-BE49-F238E27FC236}">
                <a16:creationId xmlns="" xmlns:a16="http://schemas.microsoft.com/office/drawing/2014/main" id="{29623CAA-F0C5-4EFA-A867-B653C85A95C5}"/>
              </a:ext>
            </a:extLst>
          </p:cNvPr>
          <p:cNvSpPr>
            <a:spLocks noGrp="1"/>
          </p:cNvSpPr>
          <p:nvPr>
            <p:ph type="sldNum" sz="quarter" idx="12"/>
          </p:nvPr>
        </p:nvSpPr>
        <p:spPr/>
        <p:txBody>
          <a:bodyPr/>
          <a:lstStyle/>
          <a:p>
            <a:fld id="{857A2A22-3899-4136-BDB9-36AC9C8678DA}" type="slidenum">
              <a:rPr lang="en-GB" smtClean="0"/>
              <a:t>2</a:t>
            </a:fld>
            <a:endParaRPr lang="en-GB"/>
          </a:p>
        </p:txBody>
      </p:sp>
      <p:sp>
        <p:nvSpPr>
          <p:cNvPr id="11" name="Footer Placeholder 10">
            <a:extLst>
              <a:ext uri="{FF2B5EF4-FFF2-40B4-BE49-F238E27FC236}">
                <a16:creationId xmlns="" xmlns:a16="http://schemas.microsoft.com/office/drawing/2014/main" id="{58F90689-D5F9-48FD-8EE5-61B9B2394EBD}"/>
              </a:ext>
            </a:extLst>
          </p:cNvPr>
          <p:cNvSpPr>
            <a:spLocks noGrp="1"/>
          </p:cNvSpPr>
          <p:nvPr>
            <p:ph type="ftr" sz="quarter" idx="11"/>
          </p:nvPr>
        </p:nvSpPr>
        <p:spPr/>
        <p:txBody>
          <a:bodyPr/>
          <a:lstStyle/>
          <a:p>
            <a:r>
              <a:rPr lang="en-GB"/>
              <a:t>Source: Lincolnshire Crime and Policing Survey Dec 2017. Conducted by Habit5 Limited.</a:t>
            </a:r>
          </a:p>
        </p:txBody>
      </p:sp>
    </p:spTree>
    <p:extLst>
      <p:ext uri="{BB962C8B-B14F-4D97-AF65-F5344CB8AC3E}">
        <p14:creationId xmlns:p14="http://schemas.microsoft.com/office/powerpoint/2010/main" val="102528229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125578796"/>
              </p:ext>
            </p:extLst>
          </p:nvPr>
        </p:nvGraphicFramePr>
        <p:xfrm>
          <a:off x="-163987" y="1647663"/>
          <a:ext cx="7632085" cy="33422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719462"/>
            <a:ext cx="4376446" cy="34910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BA06E1FB-8814-4EF2-90BE-375B5557CAE8}"/>
              </a:ext>
            </a:extLst>
          </p:cNvPr>
          <p:cNvSpPr/>
          <p:nvPr/>
        </p:nvSpPr>
        <p:spPr>
          <a:xfrm>
            <a:off x="218247" y="1243512"/>
            <a:ext cx="7272044"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(...physical assault or other violent behaviour? By Local Authority)</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665B84FF-0E82-4212-92E6-3F21871ECBC1}"/>
              </a:ext>
            </a:extLst>
          </p:cNvPr>
          <p:cNvSpPr>
            <a:spLocks noGrp="1"/>
          </p:cNvSpPr>
          <p:nvPr>
            <p:ph type="sldNum" sz="quarter" idx="12"/>
          </p:nvPr>
        </p:nvSpPr>
        <p:spPr/>
        <p:txBody>
          <a:bodyPr/>
          <a:lstStyle/>
          <a:p>
            <a:fld id="{50DE9A6E-8F21-484F-844E-94FEC60E2113}" type="slidenum">
              <a:rPr lang="en-US" smtClean="0"/>
              <a:t>20</a:t>
            </a:fld>
            <a:endParaRPr lang="en-US"/>
          </a:p>
        </p:txBody>
      </p:sp>
      <p:sp>
        <p:nvSpPr>
          <p:cNvPr id="10" name="Footer Placeholder 9">
            <a:extLst>
              <a:ext uri="{FF2B5EF4-FFF2-40B4-BE49-F238E27FC236}">
                <a16:creationId xmlns="" xmlns:a16="http://schemas.microsoft.com/office/drawing/2014/main" id="{E4869F1A-E66B-4489-A8A2-6CBBCA27076F}"/>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6AAE6245-9113-40B0-8432-506DECFFCE64}"/>
              </a:ext>
            </a:extLst>
          </p:cNvPr>
          <p:cNvSpPr txBox="1">
            <a:spLocks/>
          </p:cNvSpPr>
          <p:nvPr/>
        </p:nvSpPr>
        <p:spPr>
          <a:xfrm>
            <a:off x="274440" y="105795"/>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27% more residents of Boston Borough perceive physical assault to be a big problem in their local area than any other Local Authority.</a:t>
            </a:r>
            <a:endParaRPr lang="en-GB" sz="2400" dirty="0">
              <a:solidFill>
                <a:srgbClr val="ED0973"/>
              </a:solidFill>
            </a:endParaRPr>
          </a:p>
        </p:txBody>
      </p:sp>
      <p:sp>
        <p:nvSpPr>
          <p:cNvPr id="11" name="TextBox 10">
            <a:extLst>
              <a:ext uri="{FF2B5EF4-FFF2-40B4-BE49-F238E27FC236}">
                <a16:creationId xmlns="" xmlns:a16="http://schemas.microsoft.com/office/drawing/2014/main" id="{9AEFEE37-A502-427E-A39F-712FB15ADD17}"/>
              </a:ext>
            </a:extLst>
          </p:cNvPr>
          <p:cNvSpPr txBox="1"/>
          <p:nvPr/>
        </p:nvSpPr>
        <p:spPr>
          <a:xfrm>
            <a:off x="7516368" y="1998803"/>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Given the very widespread perceived problems in Boston Borough should any further actions or steps be taken to address the challenges there?</a:t>
            </a:r>
          </a:p>
        </p:txBody>
      </p:sp>
    </p:spTree>
    <p:extLst>
      <p:ext uri="{BB962C8B-B14F-4D97-AF65-F5344CB8AC3E}">
        <p14:creationId xmlns:p14="http://schemas.microsoft.com/office/powerpoint/2010/main" val="5026131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770999505"/>
              </p:ext>
            </p:extLst>
          </p:nvPr>
        </p:nvGraphicFramePr>
        <p:xfrm>
          <a:off x="107504" y="1526627"/>
          <a:ext cx="7344054"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697819"/>
            <a:ext cx="4392488"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98205CBF-91F7-4F6E-B96E-DB194AD2D47D}"/>
              </a:ext>
            </a:extLst>
          </p:cNvPr>
          <p:cNvSpPr/>
          <p:nvPr/>
        </p:nvSpPr>
        <p:spPr>
          <a:xfrm>
            <a:off x="220688" y="1239009"/>
            <a:ext cx="7200038" cy="523220"/>
          </a:xfrm>
          <a:prstGeom prst="rect">
            <a:avLst/>
          </a:prstGeom>
        </p:spPr>
        <p:txBody>
          <a:bodyPr wrap="square">
            <a:spAutoFit/>
          </a:bodyPr>
          <a:lstStyle/>
          <a:p>
            <a:r>
              <a:rPr lang="en-GB" sz="14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 </a:t>
            </a:r>
            <a:r>
              <a:rPr lang="en-GB" sz="1400" b="1" dirty="0">
                <a:solidFill>
                  <a:srgbClr val="333E48"/>
                </a:solidFill>
                <a:latin typeface="Tahoma" panose="020B0604030504040204" pitchFamily="34" charset="0"/>
                <a:ea typeface="Tahoma" panose="020B0604030504040204" pitchFamily="34" charset="0"/>
                <a:cs typeface="Tahoma" panose="020B0604030504040204" pitchFamily="34" charset="0"/>
              </a:rPr>
              <a:t>(...speeding traffic? By Local Authority)</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B21D5CA8-7DC0-4479-A762-92C3C0AF3F71}"/>
              </a:ext>
            </a:extLst>
          </p:cNvPr>
          <p:cNvSpPr>
            <a:spLocks noGrp="1"/>
          </p:cNvSpPr>
          <p:nvPr>
            <p:ph type="sldNum" sz="quarter" idx="12"/>
          </p:nvPr>
        </p:nvSpPr>
        <p:spPr/>
        <p:txBody>
          <a:bodyPr/>
          <a:lstStyle/>
          <a:p>
            <a:fld id="{50DE9A6E-8F21-484F-844E-94FEC60E2113}" type="slidenum">
              <a:rPr lang="en-US" smtClean="0"/>
              <a:t>21</a:t>
            </a:fld>
            <a:endParaRPr lang="en-US"/>
          </a:p>
        </p:txBody>
      </p:sp>
      <p:sp>
        <p:nvSpPr>
          <p:cNvPr id="10" name="Footer Placeholder 9">
            <a:extLst>
              <a:ext uri="{FF2B5EF4-FFF2-40B4-BE49-F238E27FC236}">
                <a16:creationId xmlns="" xmlns:a16="http://schemas.microsoft.com/office/drawing/2014/main" id="{AA747BBE-422E-4ED3-9E08-D3279E747A23}"/>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1BCF1853-511A-4CD0-8CBE-38280D62C318}"/>
              </a:ext>
            </a:extLst>
          </p:cNvPr>
          <p:cNvSpPr txBox="1">
            <a:spLocks/>
          </p:cNvSpPr>
          <p:nvPr/>
        </p:nvSpPr>
        <p:spPr>
          <a:xfrm>
            <a:off x="274440" y="105795"/>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400" dirty="0">
              <a:solidFill>
                <a:srgbClr val="ED0973"/>
              </a:solidFill>
            </a:endParaRPr>
          </a:p>
        </p:txBody>
      </p:sp>
      <p:sp>
        <p:nvSpPr>
          <p:cNvPr id="11" name="Title 1">
            <a:extLst>
              <a:ext uri="{FF2B5EF4-FFF2-40B4-BE49-F238E27FC236}">
                <a16:creationId xmlns="" xmlns:a16="http://schemas.microsoft.com/office/drawing/2014/main" id="{C3A464A6-F43E-4E9B-A938-703B3D748B38}"/>
              </a:ext>
            </a:extLst>
          </p:cNvPr>
          <p:cNvSpPr txBox="1">
            <a:spLocks/>
          </p:cNvSpPr>
          <p:nvPr/>
        </p:nvSpPr>
        <p:spPr>
          <a:xfrm>
            <a:off x="274440" y="230899"/>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‘Speeding traffic’ is regarded as a big problem by at least 57% of residents in any Local Authority, peaking at 74% in South Holland.</a:t>
            </a:r>
            <a:endParaRPr lang="en-GB" sz="2400" dirty="0">
              <a:solidFill>
                <a:srgbClr val="ED0973"/>
              </a:solidFill>
            </a:endParaRPr>
          </a:p>
        </p:txBody>
      </p:sp>
      <p:sp>
        <p:nvSpPr>
          <p:cNvPr id="12" name="TextBox 11">
            <a:extLst>
              <a:ext uri="{FF2B5EF4-FFF2-40B4-BE49-F238E27FC236}">
                <a16:creationId xmlns="" xmlns:a16="http://schemas.microsoft.com/office/drawing/2014/main" id="{366FEA86-5C4A-42BD-8EC3-F7EE3CF05C71}"/>
              </a:ext>
            </a:extLst>
          </p:cNvPr>
          <p:cNvSpPr txBox="1"/>
          <p:nvPr/>
        </p:nvSpPr>
        <p:spPr>
          <a:xfrm>
            <a:off x="7516368" y="1998803"/>
            <a:ext cx="1627632" cy="1384995"/>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 new county wide initiative here should receive widespread support, so long as it is not regarded as a revenue raising scheme.</a:t>
            </a:r>
          </a:p>
        </p:txBody>
      </p:sp>
    </p:spTree>
    <p:extLst>
      <p:ext uri="{BB962C8B-B14F-4D97-AF65-F5344CB8AC3E}">
        <p14:creationId xmlns:p14="http://schemas.microsoft.com/office/powerpoint/2010/main" val="23574701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884662716"/>
              </p:ext>
            </p:extLst>
          </p:nvPr>
        </p:nvGraphicFramePr>
        <p:xfrm>
          <a:off x="0" y="1635646"/>
          <a:ext cx="7451558" cy="350785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19" y="4587974"/>
            <a:ext cx="4320481"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...had a car, van, motorcycle, or other motor vehicle stolen? (n=2,906), ...had anything stolen, off or from inside, a vehicle? (n=2,906), ...had anything stolen from your home? (n=2,906), ...had any personal possessions stolen whilst in a public place? (n=2,906), ...been physically attacked by another person? (n=2,906), ...been threatened in any way? (n=2,906), ...been subject to online crime, cyber crime and/or identity theft? (n=2,906)</a:t>
            </a:r>
          </a:p>
        </p:txBody>
      </p:sp>
      <p:sp>
        <p:nvSpPr>
          <p:cNvPr id="5" name="Rectangle 4">
            <a:extLst>
              <a:ext uri="{FF2B5EF4-FFF2-40B4-BE49-F238E27FC236}">
                <a16:creationId xmlns="" xmlns:a16="http://schemas.microsoft.com/office/drawing/2014/main" id="{60E92D0D-9EA0-48E9-BCEB-383C705C24E6}"/>
              </a:ext>
            </a:extLst>
          </p:cNvPr>
          <p:cNvSpPr/>
          <p:nvPr/>
        </p:nvSpPr>
        <p:spPr>
          <a:xfrm>
            <a:off x="251519" y="1362415"/>
            <a:ext cx="7198614" cy="246221"/>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11" name="Slide Number Placeholder 10">
            <a:extLst>
              <a:ext uri="{FF2B5EF4-FFF2-40B4-BE49-F238E27FC236}">
                <a16:creationId xmlns="" xmlns:a16="http://schemas.microsoft.com/office/drawing/2014/main" id="{3298649B-B6CE-4FD7-8E50-6EACC7477563}"/>
              </a:ext>
            </a:extLst>
          </p:cNvPr>
          <p:cNvSpPr>
            <a:spLocks noGrp="1"/>
          </p:cNvSpPr>
          <p:nvPr>
            <p:ph type="sldNum" sz="quarter" idx="12"/>
          </p:nvPr>
        </p:nvSpPr>
        <p:spPr/>
        <p:txBody>
          <a:bodyPr/>
          <a:lstStyle/>
          <a:p>
            <a:fld id="{50DE9A6E-8F21-484F-844E-94FEC60E2113}" type="slidenum">
              <a:rPr lang="en-US" smtClean="0"/>
              <a:t>22</a:t>
            </a:fld>
            <a:endParaRPr lang="en-US"/>
          </a:p>
        </p:txBody>
      </p:sp>
      <p:sp>
        <p:nvSpPr>
          <p:cNvPr id="12" name="Footer Placeholder 11">
            <a:extLst>
              <a:ext uri="{FF2B5EF4-FFF2-40B4-BE49-F238E27FC236}">
                <a16:creationId xmlns="" xmlns:a16="http://schemas.microsoft.com/office/drawing/2014/main" id="{DDB2579C-D40F-497F-A2D4-688E11835A89}"/>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0" name="Title 1">
            <a:extLst>
              <a:ext uri="{FF2B5EF4-FFF2-40B4-BE49-F238E27FC236}">
                <a16:creationId xmlns="" xmlns:a16="http://schemas.microsoft.com/office/drawing/2014/main" id="{3DF83680-A317-4256-8BA2-EAAA84E30AB9}"/>
              </a:ext>
            </a:extLst>
          </p:cNvPr>
          <p:cNvSpPr txBox="1">
            <a:spLocks/>
          </p:cNvSpPr>
          <p:nvPr/>
        </p:nvSpPr>
        <p:spPr>
          <a:xfrm>
            <a:off x="274440" y="230899"/>
            <a:ext cx="7200036" cy="100811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A quarter of participants indicate that they, or a member of their household, has been threatened in some way. A higher incidence level than for any other form of offence.</a:t>
            </a:r>
            <a:endParaRPr lang="en-GB" sz="2400" dirty="0">
              <a:solidFill>
                <a:srgbClr val="ED0973"/>
              </a:solidFill>
            </a:endParaRPr>
          </a:p>
        </p:txBody>
      </p:sp>
      <p:sp>
        <p:nvSpPr>
          <p:cNvPr id="13" name="TextBox 12">
            <a:extLst>
              <a:ext uri="{FF2B5EF4-FFF2-40B4-BE49-F238E27FC236}">
                <a16:creationId xmlns="" xmlns:a16="http://schemas.microsoft.com/office/drawing/2014/main" id="{45052CF8-A0D1-4DB3-BB43-ADEEDA61B242}"/>
              </a:ext>
            </a:extLst>
          </p:cNvPr>
          <p:cNvSpPr txBox="1"/>
          <p:nvPr/>
        </p:nvSpPr>
        <p:spPr>
          <a:xfrm>
            <a:off x="7514943" y="2427734"/>
            <a:ext cx="1627632" cy="1384995"/>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More than 1 in 7 people live in a household that has been subject to online crime, cyber crime or identity theft.</a:t>
            </a:r>
          </a:p>
        </p:txBody>
      </p:sp>
    </p:spTree>
    <p:extLst>
      <p:ext uri="{BB962C8B-B14F-4D97-AF65-F5344CB8AC3E}">
        <p14:creationId xmlns:p14="http://schemas.microsoft.com/office/powerpoint/2010/main" val="41140735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descr="MarketSight_Chart_SampleSize"/>
          <p:cNvSpPr>
            <a:spLocks noChangeArrowheads="1"/>
          </p:cNvSpPr>
          <p:nvPr/>
        </p:nvSpPr>
        <p:spPr>
          <a:xfrm>
            <a:off x="107504" y="4958834"/>
            <a:ext cx="5483543" cy="184666"/>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Variable</a:t>
            </a:r>
          </a:p>
        </p:txBody>
      </p:sp>
      <p:graphicFrame>
        <p:nvGraphicFramePr>
          <p:cNvPr id="5" name="Chart 4">
            <a:extLst>
              <a:ext uri="{FF2B5EF4-FFF2-40B4-BE49-F238E27FC236}">
                <a16:creationId xmlns="" xmlns:a16="http://schemas.microsoft.com/office/drawing/2014/main" id="{0A558562-DDC4-4924-89BD-B92FE12F64F8}"/>
              </a:ext>
            </a:extLst>
          </p:cNvPr>
          <p:cNvGraphicFramePr>
            <a:graphicFrameLocks/>
          </p:cNvGraphicFramePr>
          <p:nvPr>
            <p:extLst>
              <p:ext uri="{D42A27DB-BD31-4B8C-83A1-F6EECF244321}">
                <p14:modId xmlns:p14="http://schemas.microsoft.com/office/powerpoint/2010/main" val="2551887063"/>
              </p:ext>
            </p:extLst>
          </p:nvPr>
        </p:nvGraphicFramePr>
        <p:xfrm>
          <a:off x="124770" y="1018683"/>
          <a:ext cx="7255541" cy="375083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 xmlns:a16="http://schemas.microsoft.com/office/drawing/2014/main" id="{0CF02E36-D378-44AC-B346-3D388C254F5D}"/>
              </a:ext>
            </a:extLst>
          </p:cNvPr>
          <p:cNvSpPr/>
          <p:nvPr/>
        </p:nvSpPr>
        <p:spPr>
          <a:xfrm>
            <a:off x="135296" y="894956"/>
            <a:ext cx="6984776" cy="246221"/>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349044C6-87F1-455F-A89C-8B6DA68BBD70}"/>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6" name="Slide Number Placeholder 5">
            <a:extLst>
              <a:ext uri="{FF2B5EF4-FFF2-40B4-BE49-F238E27FC236}">
                <a16:creationId xmlns="" xmlns:a16="http://schemas.microsoft.com/office/drawing/2014/main" id="{AE0C4331-87AC-488E-A154-1EEFB8C583D3}"/>
              </a:ext>
            </a:extLst>
          </p:cNvPr>
          <p:cNvSpPr>
            <a:spLocks noGrp="1"/>
          </p:cNvSpPr>
          <p:nvPr>
            <p:ph type="sldNum" sz="quarter" idx="12"/>
          </p:nvPr>
        </p:nvSpPr>
        <p:spPr/>
        <p:txBody>
          <a:bodyPr/>
          <a:lstStyle/>
          <a:p>
            <a:fld id="{50DE9A6E-8F21-484F-844E-94FEC60E2113}" type="slidenum">
              <a:rPr lang="en-US" smtClean="0"/>
              <a:t>23</a:t>
            </a:fld>
            <a:endParaRPr lang="en-US"/>
          </a:p>
        </p:txBody>
      </p:sp>
      <p:sp>
        <p:nvSpPr>
          <p:cNvPr id="7" name="Title 1">
            <a:extLst>
              <a:ext uri="{FF2B5EF4-FFF2-40B4-BE49-F238E27FC236}">
                <a16:creationId xmlns="" xmlns:a16="http://schemas.microsoft.com/office/drawing/2014/main" id="{EE7F2A07-75FA-42CC-87EA-81D4ADCA85E3}"/>
              </a:ext>
            </a:extLst>
          </p:cNvPr>
          <p:cNvSpPr txBox="1">
            <a:spLocks/>
          </p:cNvSpPr>
          <p:nvPr/>
        </p:nvSpPr>
        <p:spPr>
          <a:xfrm>
            <a:off x="251522" y="19053"/>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The divergence in incidence by Local Authority of experiencing different crimes, is well-evidenced by comparing Boston Borough &amp; North Kesteven.</a:t>
            </a:r>
            <a:endParaRPr lang="en-GB" sz="2000" dirty="0">
              <a:solidFill>
                <a:srgbClr val="ED0973"/>
              </a:solidFill>
            </a:endParaRPr>
          </a:p>
        </p:txBody>
      </p:sp>
    </p:spTree>
    <p:extLst>
      <p:ext uri="{BB962C8B-B14F-4D97-AF65-F5344CB8AC3E}">
        <p14:creationId xmlns:p14="http://schemas.microsoft.com/office/powerpoint/2010/main" val="6357990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807667386"/>
              </p:ext>
            </p:extLst>
          </p:nvPr>
        </p:nvGraphicFramePr>
        <p:xfrm>
          <a:off x="35496" y="1638407"/>
          <a:ext cx="7416061" cy="3110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24137" y="4698934"/>
            <a:ext cx="4347864"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2CD56B9C-6928-4ACE-9892-660DABFF3BCB}"/>
              </a:ext>
            </a:extLst>
          </p:cNvPr>
          <p:cNvSpPr/>
          <p:nvPr/>
        </p:nvSpPr>
        <p:spPr>
          <a:xfrm>
            <a:off x="222994" y="1091729"/>
            <a:ext cx="7228563"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(...had a car, van, motorcycle, or other motor vehicle stolen? </a:t>
            </a:r>
            <a:b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b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By Local Authority)</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1D2BFEC2-3D89-42B3-8B7D-86DED41E5F94}"/>
              </a:ext>
            </a:extLst>
          </p:cNvPr>
          <p:cNvSpPr>
            <a:spLocks noGrp="1"/>
          </p:cNvSpPr>
          <p:nvPr>
            <p:ph type="sldNum" sz="quarter" idx="12"/>
          </p:nvPr>
        </p:nvSpPr>
        <p:spPr/>
        <p:txBody>
          <a:bodyPr/>
          <a:lstStyle/>
          <a:p>
            <a:fld id="{50DE9A6E-8F21-484F-844E-94FEC60E2113}" type="slidenum">
              <a:rPr lang="en-US" smtClean="0"/>
              <a:t>24</a:t>
            </a:fld>
            <a:endParaRPr lang="en-US"/>
          </a:p>
        </p:txBody>
      </p:sp>
      <p:sp>
        <p:nvSpPr>
          <p:cNvPr id="10" name="Footer Placeholder 9">
            <a:extLst>
              <a:ext uri="{FF2B5EF4-FFF2-40B4-BE49-F238E27FC236}">
                <a16:creationId xmlns="" xmlns:a16="http://schemas.microsoft.com/office/drawing/2014/main" id="{3E2D9C51-44A7-40B3-845F-331451210BD5}"/>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6D6D3FC7-38D0-47BE-82EB-4793EABEBCAB}"/>
              </a:ext>
            </a:extLst>
          </p:cNvPr>
          <p:cNvSpPr txBox="1">
            <a:spLocks/>
          </p:cNvSpPr>
          <p:nvPr/>
        </p:nvSpPr>
        <p:spPr>
          <a:xfrm>
            <a:off x="274440" y="230899"/>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Experience of vehicle theft is universally at 3% or lower.</a:t>
            </a:r>
            <a:endParaRPr lang="en-GB" sz="2400" dirty="0">
              <a:solidFill>
                <a:srgbClr val="ED0973"/>
              </a:solidFill>
            </a:endParaRPr>
          </a:p>
        </p:txBody>
      </p:sp>
    </p:spTree>
    <p:extLst>
      <p:ext uri="{BB962C8B-B14F-4D97-AF65-F5344CB8AC3E}">
        <p14:creationId xmlns:p14="http://schemas.microsoft.com/office/powerpoint/2010/main" val="6001109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25330B61-5090-4A01-B566-07B1C9A0337B}"/>
              </a:ext>
            </a:extLst>
          </p:cNvPr>
          <p:cNvSpPr/>
          <p:nvPr/>
        </p:nvSpPr>
        <p:spPr>
          <a:xfrm>
            <a:off x="251521" y="1203596"/>
            <a:ext cx="7272045"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...(...had anything stolen, off or from inside, a vehicle?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Object" descr="MarketSight_Chart"/>
          <p:cNvGraphicFramePr/>
          <p:nvPr>
            <p:extLst>
              <p:ext uri="{D42A27DB-BD31-4B8C-83A1-F6EECF244321}">
                <p14:modId xmlns:p14="http://schemas.microsoft.com/office/powerpoint/2010/main" val="2959178130"/>
              </p:ext>
            </p:extLst>
          </p:nvPr>
        </p:nvGraphicFramePr>
        <p:xfrm>
          <a:off x="179511" y="1588397"/>
          <a:ext cx="7272046" cy="32041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1" y="4711380"/>
            <a:ext cx="432048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9" name="Slide Number Placeholder 8">
            <a:extLst>
              <a:ext uri="{FF2B5EF4-FFF2-40B4-BE49-F238E27FC236}">
                <a16:creationId xmlns="" xmlns:a16="http://schemas.microsoft.com/office/drawing/2014/main" id="{7F225994-7BCF-443D-B362-CC3E0B9FBED1}"/>
              </a:ext>
            </a:extLst>
          </p:cNvPr>
          <p:cNvSpPr>
            <a:spLocks noGrp="1"/>
          </p:cNvSpPr>
          <p:nvPr>
            <p:ph type="sldNum" sz="quarter" idx="12"/>
          </p:nvPr>
        </p:nvSpPr>
        <p:spPr/>
        <p:txBody>
          <a:bodyPr/>
          <a:lstStyle/>
          <a:p>
            <a:fld id="{50DE9A6E-8F21-484F-844E-94FEC60E2113}" type="slidenum">
              <a:rPr lang="en-US" smtClean="0"/>
              <a:t>25</a:t>
            </a:fld>
            <a:endParaRPr lang="en-US"/>
          </a:p>
        </p:txBody>
      </p:sp>
      <p:sp>
        <p:nvSpPr>
          <p:cNvPr id="10" name="Footer Placeholder 9">
            <a:extLst>
              <a:ext uri="{FF2B5EF4-FFF2-40B4-BE49-F238E27FC236}">
                <a16:creationId xmlns="" xmlns:a16="http://schemas.microsoft.com/office/drawing/2014/main" id="{27D59F4A-DE3E-4955-97FA-A37BA6B27CD6}"/>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6D474592-05D1-48DA-90AB-B123A1B717A7}"/>
              </a:ext>
            </a:extLst>
          </p:cNvPr>
          <p:cNvSpPr txBox="1">
            <a:spLocks/>
          </p:cNvSpPr>
          <p:nvPr/>
        </p:nvSpPr>
        <p:spPr>
          <a:xfrm>
            <a:off x="251521" y="195486"/>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Theft from a vehicle peaks at 11% in Lincoln City, falling to a low of 5% in North Kesteven.</a:t>
            </a:r>
            <a:endParaRPr lang="en-GB" sz="2400" dirty="0">
              <a:solidFill>
                <a:srgbClr val="ED0973"/>
              </a:solidFill>
            </a:endParaRPr>
          </a:p>
        </p:txBody>
      </p:sp>
    </p:spTree>
    <p:extLst>
      <p:ext uri="{BB962C8B-B14F-4D97-AF65-F5344CB8AC3E}">
        <p14:creationId xmlns:p14="http://schemas.microsoft.com/office/powerpoint/2010/main" val="25769027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262192723"/>
              </p:ext>
            </p:extLst>
          </p:nvPr>
        </p:nvGraphicFramePr>
        <p:xfrm>
          <a:off x="107504" y="1415846"/>
          <a:ext cx="7344053"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1" y="4751474"/>
            <a:ext cx="432048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259DA4B9-AF9C-466A-AE83-EDA2946F7193}"/>
              </a:ext>
            </a:extLst>
          </p:cNvPr>
          <p:cNvSpPr/>
          <p:nvPr/>
        </p:nvSpPr>
        <p:spPr>
          <a:xfrm>
            <a:off x="189339" y="1203598"/>
            <a:ext cx="7272045"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 </a:t>
            </a:r>
            <a:r>
              <a:rPr lang="en-GB" sz="1000" b="1" dirty="0">
                <a:latin typeface="Tahoma" panose="020B0604030504040204" pitchFamily="34" charset="0"/>
                <a:ea typeface="Tahoma" panose="020B0604030504040204" pitchFamily="34" charset="0"/>
                <a:cs typeface="Tahoma" panose="020B0604030504040204" pitchFamily="34" charset="0"/>
              </a:rPr>
              <a:t>(...had anything stolen from your home?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70597ECB-38BC-45AB-A0E9-F75CD15E39D4}"/>
              </a:ext>
            </a:extLst>
          </p:cNvPr>
          <p:cNvSpPr>
            <a:spLocks noGrp="1"/>
          </p:cNvSpPr>
          <p:nvPr>
            <p:ph type="sldNum" sz="quarter" idx="12"/>
          </p:nvPr>
        </p:nvSpPr>
        <p:spPr/>
        <p:txBody>
          <a:bodyPr/>
          <a:lstStyle/>
          <a:p>
            <a:fld id="{50DE9A6E-8F21-484F-844E-94FEC60E2113}" type="slidenum">
              <a:rPr lang="en-US" smtClean="0"/>
              <a:t>26</a:t>
            </a:fld>
            <a:endParaRPr lang="en-US"/>
          </a:p>
        </p:txBody>
      </p:sp>
      <p:sp>
        <p:nvSpPr>
          <p:cNvPr id="10" name="Footer Placeholder 9">
            <a:extLst>
              <a:ext uri="{FF2B5EF4-FFF2-40B4-BE49-F238E27FC236}">
                <a16:creationId xmlns="" xmlns:a16="http://schemas.microsoft.com/office/drawing/2014/main" id="{5AD25AA0-63F4-45D8-B3BA-56E7A01754E3}"/>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ADC9C530-E6EE-407C-B1AD-4E98FFE7BC73}"/>
              </a:ext>
            </a:extLst>
          </p:cNvPr>
          <p:cNvSpPr txBox="1">
            <a:spLocks/>
          </p:cNvSpPr>
          <p:nvPr/>
        </p:nvSpPr>
        <p:spPr>
          <a:xfrm>
            <a:off x="274440" y="230899"/>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Experience of theft from their property is five times higher in Boston Borough than in North Kesteven.</a:t>
            </a:r>
            <a:endParaRPr lang="en-GB" sz="2400" dirty="0">
              <a:solidFill>
                <a:srgbClr val="ED0973"/>
              </a:solidFill>
            </a:endParaRPr>
          </a:p>
        </p:txBody>
      </p:sp>
    </p:spTree>
    <p:extLst>
      <p:ext uri="{BB962C8B-B14F-4D97-AF65-F5344CB8AC3E}">
        <p14:creationId xmlns:p14="http://schemas.microsoft.com/office/powerpoint/2010/main" val="30569468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336545270"/>
              </p:ext>
            </p:extLst>
          </p:nvPr>
        </p:nvGraphicFramePr>
        <p:xfrm>
          <a:off x="179513" y="1583279"/>
          <a:ext cx="7272045" cy="31440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715867"/>
            <a:ext cx="4392488"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68B667B8-A13E-475D-840F-24FDD0C27ED8}"/>
              </a:ext>
            </a:extLst>
          </p:cNvPr>
          <p:cNvSpPr/>
          <p:nvPr/>
        </p:nvSpPr>
        <p:spPr>
          <a:xfrm>
            <a:off x="172354" y="1214702"/>
            <a:ext cx="7200038"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(...had any personal possessions stolen whilst in a public place?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1F1183EF-7587-4F9B-B96A-75F20074DB6D}"/>
              </a:ext>
            </a:extLst>
          </p:cNvPr>
          <p:cNvSpPr>
            <a:spLocks noGrp="1"/>
          </p:cNvSpPr>
          <p:nvPr>
            <p:ph type="sldNum" sz="quarter" idx="12"/>
          </p:nvPr>
        </p:nvSpPr>
        <p:spPr/>
        <p:txBody>
          <a:bodyPr/>
          <a:lstStyle/>
          <a:p>
            <a:fld id="{50DE9A6E-8F21-484F-844E-94FEC60E2113}" type="slidenum">
              <a:rPr lang="en-US" smtClean="0"/>
              <a:t>27</a:t>
            </a:fld>
            <a:endParaRPr lang="en-US"/>
          </a:p>
        </p:txBody>
      </p:sp>
      <p:sp>
        <p:nvSpPr>
          <p:cNvPr id="10" name="Footer Placeholder 9">
            <a:extLst>
              <a:ext uri="{FF2B5EF4-FFF2-40B4-BE49-F238E27FC236}">
                <a16:creationId xmlns="" xmlns:a16="http://schemas.microsoft.com/office/drawing/2014/main" id="{79C18AF0-06EF-4000-A750-47997B95BC61}"/>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FD980BA0-DAAC-4C5B-BDB2-654BD9F2B179}"/>
              </a:ext>
            </a:extLst>
          </p:cNvPr>
          <p:cNvSpPr txBox="1">
            <a:spLocks/>
          </p:cNvSpPr>
          <p:nvPr/>
        </p:nvSpPr>
        <p:spPr>
          <a:xfrm>
            <a:off x="274440" y="230899"/>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1 in 10 residents of Lincoln City live in a household where someone has experienced theft of personal possessions in a public place in the last 12 months.</a:t>
            </a:r>
            <a:endParaRPr lang="en-GB" sz="2400" dirty="0">
              <a:solidFill>
                <a:srgbClr val="ED0973"/>
              </a:solidFill>
            </a:endParaRPr>
          </a:p>
        </p:txBody>
      </p:sp>
    </p:spTree>
    <p:extLst>
      <p:ext uri="{BB962C8B-B14F-4D97-AF65-F5344CB8AC3E}">
        <p14:creationId xmlns:p14="http://schemas.microsoft.com/office/powerpoint/2010/main" val="7955996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428296690"/>
              </p:ext>
            </p:extLst>
          </p:nvPr>
        </p:nvGraphicFramePr>
        <p:xfrm>
          <a:off x="82661" y="1802652"/>
          <a:ext cx="7344054" cy="306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1" y="4751474"/>
            <a:ext cx="432048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BD5ECEF4-21E8-43DA-B2C5-CC39B4805333}"/>
              </a:ext>
            </a:extLst>
          </p:cNvPr>
          <p:cNvSpPr/>
          <p:nvPr/>
        </p:nvSpPr>
        <p:spPr>
          <a:xfrm>
            <a:off x="190292" y="1323437"/>
            <a:ext cx="7128792"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(...been physically attacked by another person?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B9B1C603-9B27-4E4A-AC3E-ED1ACF73120F}"/>
              </a:ext>
            </a:extLst>
          </p:cNvPr>
          <p:cNvSpPr>
            <a:spLocks noGrp="1"/>
          </p:cNvSpPr>
          <p:nvPr>
            <p:ph type="sldNum" sz="quarter" idx="12"/>
          </p:nvPr>
        </p:nvSpPr>
        <p:spPr/>
        <p:txBody>
          <a:bodyPr/>
          <a:lstStyle/>
          <a:p>
            <a:fld id="{50DE9A6E-8F21-484F-844E-94FEC60E2113}" type="slidenum">
              <a:rPr lang="en-US" smtClean="0"/>
              <a:t>28</a:t>
            </a:fld>
            <a:endParaRPr lang="en-US"/>
          </a:p>
        </p:txBody>
      </p:sp>
      <p:sp>
        <p:nvSpPr>
          <p:cNvPr id="10" name="Footer Placeholder 9">
            <a:extLst>
              <a:ext uri="{FF2B5EF4-FFF2-40B4-BE49-F238E27FC236}">
                <a16:creationId xmlns="" xmlns:a16="http://schemas.microsoft.com/office/drawing/2014/main" id="{69074F33-8909-46AA-8DD7-7BEA75C84606}"/>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F5B404DD-E980-4DEB-BF0F-FD6CF8E178A1}"/>
              </a:ext>
            </a:extLst>
          </p:cNvPr>
          <p:cNvSpPr txBox="1">
            <a:spLocks/>
          </p:cNvSpPr>
          <p:nvPr/>
        </p:nvSpPr>
        <p:spPr>
          <a:xfrm>
            <a:off x="251522" y="195486"/>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Experience of physical attack is at twice the level amongst households in Lincoln City than in North Kesteven or West Lindsey.</a:t>
            </a:r>
            <a:endParaRPr lang="en-GB" sz="2400" dirty="0">
              <a:solidFill>
                <a:srgbClr val="ED0973"/>
              </a:solidFill>
            </a:endParaRPr>
          </a:p>
        </p:txBody>
      </p:sp>
    </p:spTree>
    <p:extLst>
      <p:ext uri="{BB962C8B-B14F-4D97-AF65-F5344CB8AC3E}">
        <p14:creationId xmlns:p14="http://schemas.microsoft.com/office/powerpoint/2010/main" val="16671914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Object" descr="MarketSight_Chart">
            <a:extLst>
              <a:ext uri="{FF2B5EF4-FFF2-40B4-BE49-F238E27FC236}">
                <a16:creationId xmlns="" xmlns:a16="http://schemas.microsoft.com/office/drawing/2014/main" id="{317FEE01-7E25-4B70-8BA8-CB62569CCAD2}"/>
              </a:ext>
            </a:extLst>
          </p:cNvPr>
          <p:cNvGraphicFramePr/>
          <p:nvPr>
            <p:extLst/>
          </p:nvPr>
        </p:nvGraphicFramePr>
        <p:xfrm>
          <a:off x="4283968" y="1111105"/>
          <a:ext cx="3168351" cy="36208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07504" y="4803998"/>
            <a:ext cx="5483543" cy="184666"/>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(n=271), Lincoln City (n=448</a:t>
            </a:r>
          </a:p>
        </p:txBody>
      </p:sp>
      <p:sp>
        <p:nvSpPr>
          <p:cNvPr id="3" name="Rectangle 2">
            <a:extLst>
              <a:ext uri="{FF2B5EF4-FFF2-40B4-BE49-F238E27FC236}">
                <a16:creationId xmlns="" xmlns:a16="http://schemas.microsoft.com/office/drawing/2014/main" id="{0CF02E36-D378-44AC-B346-3D388C254F5D}"/>
              </a:ext>
            </a:extLst>
          </p:cNvPr>
          <p:cNvSpPr/>
          <p:nvPr/>
        </p:nvSpPr>
        <p:spPr>
          <a:xfrm>
            <a:off x="4231640" y="1094357"/>
            <a:ext cx="3168351" cy="646331"/>
          </a:xfrm>
          <a:prstGeom prst="rect">
            <a:avLst/>
          </a:prstGeom>
        </p:spPr>
        <p:txBody>
          <a:bodyPr wrap="square">
            <a:spAutoFit/>
          </a:bodyPr>
          <a:lstStyle/>
          <a:p>
            <a:r>
              <a:rPr lang="en-GB" sz="9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 </a:t>
            </a:r>
            <a:r>
              <a:rPr lang="en-GB" sz="900" b="1" dirty="0">
                <a:latin typeface="Tahoma" panose="020B0604030504040204" pitchFamily="34" charset="0"/>
                <a:ea typeface="Tahoma" panose="020B0604030504040204" pitchFamily="34" charset="0"/>
                <a:cs typeface="Tahoma" panose="020B0604030504040204" pitchFamily="34" charset="0"/>
              </a:rPr>
              <a:t>...been physically attacked by another person? By Local Authority</a:t>
            </a:r>
          </a:p>
        </p:txBody>
      </p:sp>
      <p:graphicFrame>
        <p:nvGraphicFramePr>
          <p:cNvPr id="7" name="ChartObject" descr="MarketSight_Chart">
            <a:extLst>
              <a:ext uri="{FF2B5EF4-FFF2-40B4-BE49-F238E27FC236}">
                <a16:creationId xmlns="" xmlns:a16="http://schemas.microsoft.com/office/drawing/2014/main" id="{77E2BC20-5472-453F-B4D4-3A5DB8029630}"/>
              </a:ext>
            </a:extLst>
          </p:cNvPr>
          <p:cNvGraphicFramePr/>
          <p:nvPr>
            <p:extLst/>
          </p:nvPr>
        </p:nvGraphicFramePr>
        <p:xfrm>
          <a:off x="251521" y="1111106"/>
          <a:ext cx="3960439" cy="362088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 xmlns:a16="http://schemas.microsoft.com/office/drawing/2014/main" id="{2D4FDEB3-AABB-49B5-BEE7-D3737C736984}"/>
              </a:ext>
            </a:extLst>
          </p:cNvPr>
          <p:cNvSpPr txBox="1"/>
          <p:nvPr/>
        </p:nvSpPr>
        <p:spPr>
          <a:xfrm>
            <a:off x="1208133" y="1576054"/>
            <a:ext cx="1224136" cy="246221"/>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Local Perceptions</a:t>
            </a:r>
          </a:p>
        </p:txBody>
      </p:sp>
      <p:sp>
        <p:nvSpPr>
          <p:cNvPr id="5" name="TextBox 4">
            <a:extLst>
              <a:ext uri="{FF2B5EF4-FFF2-40B4-BE49-F238E27FC236}">
                <a16:creationId xmlns="" xmlns:a16="http://schemas.microsoft.com/office/drawing/2014/main" id="{0F84315F-E792-4D3A-86FB-F15ADA5695C8}"/>
              </a:ext>
            </a:extLst>
          </p:cNvPr>
          <p:cNvSpPr txBox="1"/>
          <p:nvPr/>
        </p:nvSpPr>
        <p:spPr>
          <a:xfrm>
            <a:off x="5255031" y="1617577"/>
            <a:ext cx="1224136" cy="246221"/>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Actual Experience</a:t>
            </a:r>
          </a:p>
        </p:txBody>
      </p:sp>
      <p:sp>
        <p:nvSpPr>
          <p:cNvPr id="6" name="Footer Placeholder 5">
            <a:extLst>
              <a:ext uri="{FF2B5EF4-FFF2-40B4-BE49-F238E27FC236}">
                <a16:creationId xmlns="" xmlns:a16="http://schemas.microsoft.com/office/drawing/2014/main" id="{1D4343A2-00D7-4D2A-8984-0BE000057C47}"/>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Slide Number Placeholder 7">
            <a:extLst>
              <a:ext uri="{FF2B5EF4-FFF2-40B4-BE49-F238E27FC236}">
                <a16:creationId xmlns="" xmlns:a16="http://schemas.microsoft.com/office/drawing/2014/main" id="{65DD43DC-0731-4F9D-A518-B010D6F3BCC0}"/>
              </a:ext>
            </a:extLst>
          </p:cNvPr>
          <p:cNvSpPr>
            <a:spLocks noGrp="1"/>
          </p:cNvSpPr>
          <p:nvPr>
            <p:ph type="sldNum" sz="quarter" idx="12"/>
          </p:nvPr>
        </p:nvSpPr>
        <p:spPr/>
        <p:txBody>
          <a:bodyPr/>
          <a:lstStyle/>
          <a:p>
            <a:fld id="{50DE9A6E-8F21-484F-844E-94FEC60E2113}" type="slidenum">
              <a:rPr lang="en-US" smtClean="0"/>
              <a:t>29</a:t>
            </a:fld>
            <a:endParaRPr lang="en-US"/>
          </a:p>
        </p:txBody>
      </p:sp>
      <p:sp>
        <p:nvSpPr>
          <p:cNvPr id="11" name="Rectangle 10">
            <a:extLst>
              <a:ext uri="{FF2B5EF4-FFF2-40B4-BE49-F238E27FC236}">
                <a16:creationId xmlns="" xmlns:a16="http://schemas.microsoft.com/office/drawing/2014/main" id="{02131795-EA74-4DA0-B0C1-CAFACAB46326}"/>
              </a:ext>
            </a:extLst>
          </p:cNvPr>
          <p:cNvSpPr/>
          <p:nvPr/>
        </p:nvSpPr>
        <p:spPr>
          <a:xfrm>
            <a:off x="236532" y="1115647"/>
            <a:ext cx="4139952" cy="507831"/>
          </a:xfrm>
          <a:prstGeom prst="rect">
            <a:avLst/>
          </a:prstGeom>
        </p:spPr>
        <p:txBody>
          <a:bodyPr wrap="square">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a:t>
            </a:r>
            <a:br>
              <a:rPr lang="en-GB" sz="900" dirty="0">
                <a:latin typeface="Tahoma" panose="020B0604030504040204" pitchFamily="34" charset="0"/>
                <a:ea typeface="Tahoma" panose="020B0604030504040204" pitchFamily="34" charset="0"/>
                <a:cs typeface="Tahoma" panose="020B0604030504040204" pitchFamily="34" charset="0"/>
              </a:rPr>
            </a:br>
            <a:r>
              <a:rPr lang="en-GB" sz="900" dirty="0">
                <a:latin typeface="Tahoma" panose="020B0604030504040204" pitchFamily="34" charset="0"/>
                <a:ea typeface="Tahoma" panose="020B0604030504040204" pitchFamily="34" charset="0"/>
                <a:cs typeface="Tahoma" panose="020B0604030504040204" pitchFamily="34" charset="0"/>
              </a:rPr>
              <a:t>problem, if at all, are each of the following... </a:t>
            </a:r>
            <a:r>
              <a:rPr lang="en-GB" sz="900" b="1" dirty="0">
                <a:latin typeface="Tahoma" panose="020B0604030504040204" pitchFamily="34" charset="0"/>
                <a:ea typeface="Tahoma" panose="020B0604030504040204" pitchFamily="34" charset="0"/>
                <a:cs typeface="Tahoma" panose="020B0604030504040204" pitchFamily="34" charset="0"/>
              </a:rPr>
              <a:t>...physical assault </a:t>
            </a:r>
            <a:br>
              <a:rPr lang="en-GB" sz="900" b="1" dirty="0">
                <a:latin typeface="Tahoma" panose="020B0604030504040204" pitchFamily="34" charset="0"/>
                <a:ea typeface="Tahoma" panose="020B0604030504040204" pitchFamily="34" charset="0"/>
                <a:cs typeface="Tahoma" panose="020B0604030504040204" pitchFamily="34" charset="0"/>
              </a:rPr>
            </a:br>
            <a:r>
              <a:rPr lang="en-GB" sz="900" b="1" dirty="0">
                <a:latin typeface="Tahoma" panose="020B0604030504040204" pitchFamily="34" charset="0"/>
                <a:ea typeface="Tahoma" panose="020B0604030504040204" pitchFamily="34" charset="0"/>
                <a:cs typeface="Tahoma" panose="020B0604030504040204" pitchFamily="34" charset="0"/>
              </a:rPr>
              <a:t>or other violent behaviour? By Local Authority </a:t>
            </a:r>
          </a:p>
        </p:txBody>
      </p:sp>
      <p:sp>
        <p:nvSpPr>
          <p:cNvPr id="12" name="Content Placeholder 2">
            <a:extLst>
              <a:ext uri="{FF2B5EF4-FFF2-40B4-BE49-F238E27FC236}">
                <a16:creationId xmlns="" xmlns:a16="http://schemas.microsoft.com/office/drawing/2014/main" id="{B85CA532-9CB1-4019-95C2-35EA1CC7F0EF}"/>
              </a:ext>
            </a:extLst>
          </p:cNvPr>
          <p:cNvSpPr txBox="1">
            <a:spLocks/>
          </p:cNvSpPr>
          <p:nvPr/>
        </p:nvSpPr>
        <p:spPr>
          <a:xfrm>
            <a:off x="203599" y="149387"/>
            <a:ext cx="7082620" cy="7931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2000" dirty="0">
                <a:solidFill>
                  <a:srgbClr val="002060"/>
                </a:solidFill>
                <a:latin typeface="Tahoma" pitchFamily="34" charset="0"/>
                <a:ea typeface="Tahoma" pitchFamily="34" charset="0"/>
                <a:cs typeface="Tahoma" pitchFamily="34" charset="0"/>
              </a:rPr>
              <a:t>Perceptions of the scale of a problem can be inflated beyond the reality of recent experience, as the data for Boston Borough &amp; Lincoln City on physical assault shows.</a:t>
            </a:r>
          </a:p>
        </p:txBody>
      </p:sp>
      <p:sp>
        <p:nvSpPr>
          <p:cNvPr id="13" name="TextBox 12">
            <a:extLst>
              <a:ext uri="{FF2B5EF4-FFF2-40B4-BE49-F238E27FC236}">
                <a16:creationId xmlns="" xmlns:a16="http://schemas.microsoft.com/office/drawing/2014/main" id="{808B8884-1B12-4925-AB9C-4F873F16C637}"/>
              </a:ext>
            </a:extLst>
          </p:cNvPr>
          <p:cNvSpPr txBox="1"/>
          <p:nvPr/>
        </p:nvSpPr>
        <p:spPr>
          <a:xfrm>
            <a:off x="7514943" y="2427734"/>
            <a:ext cx="1627632" cy="1384995"/>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Perceptions of how successful or unsuccessful the police may be in combating this type of criminal offence will play into this to.</a:t>
            </a:r>
          </a:p>
        </p:txBody>
      </p:sp>
    </p:spTree>
    <p:extLst>
      <p:ext uri="{BB962C8B-B14F-4D97-AF65-F5344CB8AC3E}">
        <p14:creationId xmlns:p14="http://schemas.microsoft.com/office/powerpoint/2010/main" val="11826566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946978"/>
            <a:ext cx="7023138" cy="532489"/>
          </a:xfrm>
        </p:spPr>
        <p:txBody>
          <a:bodyPr>
            <a:noAutofit/>
          </a:bodyPr>
          <a:lstStyle/>
          <a:p>
            <a:pPr marL="0" indent="0">
              <a:buNone/>
            </a:pPr>
            <a:r>
              <a:rPr lang="en-GB" sz="1350" dirty="0"/>
              <a:t>In order to maximise and diversify public engagement with the survey, multiple different media channels (or collectors) were used to promote it.</a:t>
            </a:r>
          </a:p>
          <a:p>
            <a:pPr marL="0" indent="0">
              <a:buNone/>
            </a:pPr>
            <a:endParaRPr lang="en-GB" sz="1350" dirty="0"/>
          </a:p>
          <a:p>
            <a:pPr marL="0" indent="0">
              <a:buNone/>
            </a:pPr>
            <a:endParaRPr lang="en-GB" sz="1350" dirty="0"/>
          </a:p>
        </p:txBody>
      </p:sp>
      <p:sp>
        <p:nvSpPr>
          <p:cNvPr id="8" name="Title 1"/>
          <p:cNvSpPr>
            <a:spLocks noGrp="1"/>
          </p:cNvSpPr>
          <p:nvPr>
            <p:ph type="title"/>
          </p:nvPr>
        </p:nvSpPr>
        <p:spPr>
          <a:xfrm>
            <a:off x="251522" y="91643"/>
            <a:ext cx="7023139" cy="838354"/>
          </a:xfrm>
        </p:spPr>
        <p:txBody>
          <a:bodyPr>
            <a:normAutofit/>
          </a:bodyPr>
          <a:lstStyle/>
          <a:p>
            <a:r>
              <a:rPr lang="en-GB" sz="2400" dirty="0">
                <a:solidFill>
                  <a:srgbClr val="0B3B6C"/>
                </a:solidFill>
              </a:rPr>
              <a:t>Recruiting participants</a:t>
            </a:r>
            <a:br>
              <a:rPr lang="en-GB" sz="2400" dirty="0">
                <a:solidFill>
                  <a:srgbClr val="0B3B6C"/>
                </a:solidFill>
              </a:rPr>
            </a:br>
            <a:r>
              <a:rPr lang="en-GB" sz="2400" dirty="0">
                <a:solidFill>
                  <a:srgbClr val="ED0873"/>
                </a:solidFill>
              </a:rPr>
              <a:t>Several different media channels were deployed</a:t>
            </a:r>
            <a:endParaRPr lang="en-GB" sz="2400" u="sng" dirty="0">
              <a:solidFill>
                <a:srgbClr val="ED0973"/>
              </a:solidFill>
            </a:endParaRPr>
          </a:p>
        </p:txBody>
      </p:sp>
      <p:pic>
        <p:nvPicPr>
          <p:cNvPr id="2" name="Picture 1">
            <a:extLst>
              <a:ext uri="{FF2B5EF4-FFF2-40B4-BE49-F238E27FC236}">
                <a16:creationId xmlns="" xmlns:a16="http://schemas.microsoft.com/office/drawing/2014/main" id="{6CD62174-E02B-4EFB-9461-C38836C90D95}"/>
              </a:ext>
            </a:extLst>
          </p:cNvPr>
          <p:cNvPicPr>
            <a:picLocks noChangeAspect="1"/>
          </p:cNvPicPr>
          <p:nvPr/>
        </p:nvPicPr>
        <p:blipFill rotWithShape="1">
          <a:blip r:embed="rId3"/>
          <a:srcRect l="15659" t="2097" r="41144" b="-1"/>
          <a:stretch/>
        </p:blipFill>
        <p:spPr>
          <a:xfrm>
            <a:off x="4296730" y="1521492"/>
            <a:ext cx="941588" cy="243082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 xmlns:a16="http://schemas.microsoft.com/office/drawing/2014/main" id="{0C53E495-1475-48CD-825B-2002184D9049}"/>
              </a:ext>
            </a:extLst>
          </p:cNvPr>
          <p:cNvPicPr>
            <a:picLocks noChangeAspect="1"/>
          </p:cNvPicPr>
          <p:nvPr/>
        </p:nvPicPr>
        <p:blipFill rotWithShape="1">
          <a:blip r:embed="rId4"/>
          <a:srcRect l="33590" t="39400" r="9232" b="6800"/>
          <a:stretch/>
        </p:blipFill>
        <p:spPr>
          <a:xfrm>
            <a:off x="2367248" y="1521492"/>
            <a:ext cx="1763049" cy="2055757"/>
          </a:xfrm>
          <a:prstGeom prst="rect">
            <a:avLst/>
          </a:prstGeom>
          <a:ln>
            <a:noFill/>
          </a:ln>
          <a:effectLst>
            <a:outerShdw blurRad="292100" dist="139700" dir="2700000" algn="tl" rotWithShape="0">
              <a:srgbClr val="333333">
                <a:alpha val="65000"/>
              </a:srgbClr>
            </a:outerShdw>
          </a:effectLst>
        </p:spPr>
      </p:pic>
      <p:pic>
        <p:nvPicPr>
          <p:cNvPr id="6" name="Picture 5">
            <a:hlinkClick r:id="rId5"/>
            <a:extLst>
              <a:ext uri="{FF2B5EF4-FFF2-40B4-BE49-F238E27FC236}">
                <a16:creationId xmlns="" xmlns:a16="http://schemas.microsoft.com/office/drawing/2014/main" id="{82810B73-82B6-40CD-8AD2-748A390E42D7}"/>
              </a:ext>
            </a:extLst>
          </p:cNvPr>
          <p:cNvPicPr>
            <a:picLocks noChangeAspect="1"/>
          </p:cNvPicPr>
          <p:nvPr/>
        </p:nvPicPr>
        <p:blipFill rotWithShape="1">
          <a:blip r:embed="rId6"/>
          <a:srcRect l="30566" t="15425" r="44747" b="20654"/>
          <a:stretch/>
        </p:blipFill>
        <p:spPr>
          <a:xfrm>
            <a:off x="5310627" y="1441239"/>
            <a:ext cx="1127378" cy="194607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0F796586-F9AB-4DB5-8EAE-25E24177AF21}"/>
              </a:ext>
            </a:extLst>
          </p:cNvPr>
          <p:cNvPicPr>
            <a:picLocks noChangeAspect="1"/>
          </p:cNvPicPr>
          <p:nvPr/>
        </p:nvPicPr>
        <p:blipFill>
          <a:blip r:embed="rId7"/>
          <a:stretch>
            <a:fillRect/>
          </a:stretch>
        </p:blipFill>
        <p:spPr>
          <a:xfrm>
            <a:off x="290616" y="1514078"/>
            <a:ext cx="1910198" cy="2055757"/>
          </a:xfrm>
          <a:prstGeom prst="rect">
            <a:avLst/>
          </a:prstGeom>
          <a:ln>
            <a:noFill/>
          </a:ln>
          <a:effectLst>
            <a:outerShdw blurRad="292100" dist="139700" dir="2700000" algn="tl" rotWithShape="0">
              <a:srgbClr val="333333">
                <a:alpha val="65000"/>
              </a:srgbClr>
            </a:outerShdw>
          </a:effectLst>
        </p:spPr>
      </p:pic>
      <p:graphicFrame>
        <p:nvGraphicFramePr>
          <p:cNvPr id="11" name="Table 10">
            <a:extLst>
              <a:ext uri="{FF2B5EF4-FFF2-40B4-BE49-F238E27FC236}">
                <a16:creationId xmlns="" xmlns:a16="http://schemas.microsoft.com/office/drawing/2014/main" id="{1D732A04-E91C-47FC-89C3-C957FE944C26}"/>
              </a:ext>
            </a:extLst>
          </p:cNvPr>
          <p:cNvGraphicFramePr>
            <a:graphicFrameLocks noGrp="1"/>
          </p:cNvGraphicFramePr>
          <p:nvPr>
            <p:extLst>
              <p:ext uri="{D42A27DB-BD31-4B8C-83A1-F6EECF244321}">
                <p14:modId xmlns:p14="http://schemas.microsoft.com/office/powerpoint/2010/main" val="1690146124"/>
              </p:ext>
            </p:extLst>
          </p:nvPr>
        </p:nvGraphicFramePr>
        <p:xfrm>
          <a:off x="165796" y="3952321"/>
          <a:ext cx="7322895" cy="1097742"/>
        </p:xfrm>
        <a:graphic>
          <a:graphicData uri="http://schemas.openxmlformats.org/drawingml/2006/table">
            <a:tbl>
              <a:tblPr firstRow="1" bandRow="1">
                <a:tableStyleId>{5C22544A-7EE6-4342-B048-85BDC9FD1C3A}</a:tableStyleId>
              </a:tblPr>
              <a:tblGrid>
                <a:gridCol w="1995699">
                  <a:extLst>
                    <a:ext uri="{9D8B030D-6E8A-4147-A177-3AD203B41FA5}">
                      <a16:colId xmlns="" xmlns:a16="http://schemas.microsoft.com/office/drawing/2014/main" val="521763072"/>
                    </a:ext>
                  </a:extLst>
                </a:gridCol>
                <a:gridCol w="1855334">
                  <a:extLst>
                    <a:ext uri="{9D8B030D-6E8A-4147-A177-3AD203B41FA5}">
                      <a16:colId xmlns="" xmlns:a16="http://schemas.microsoft.com/office/drawing/2014/main" val="3871982746"/>
                    </a:ext>
                  </a:extLst>
                </a:gridCol>
                <a:gridCol w="2100263">
                  <a:extLst>
                    <a:ext uri="{9D8B030D-6E8A-4147-A177-3AD203B41FA5}">
                      <a16:colId xmlns="" xmlns:a16="http://schemas.microsoft.com/office/drawing/2014/main" val="1814666753"/>
                    </a:ext>
                  </a:extLst>
                </a:gridCol>
                <a:gridCol w="1371599">
                  <a:extLst>
                    <a:ext uri="{9D8B030D-6E8A-4147-A177-3AD203B41FA5}">
                      <a16:colId xmlns="" xmlns:a16="http://schemas.microsoft.com/office/drawing/2014/main" val="927768817"/>
                    </a:ext>
                  </a:extLst>
                </a:gridCol>
              </a:tblGrid>
              <a:tr h="229062">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Outbound Email Invitation</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Facebook Promotion</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PR from Press Release</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Consumer Panel</a:t>
                      </a:r>
                    </a:p>
                  </a:txBody>
                  <a:tcPr marL="68580" marR="68580" marT="34290" marB="34290"/>
                </a:tc>
                <a:extLst>
                  <a:ext uri="{0D108BD9-81ED-4DB2-BD59-A6C34878D82A}">
                    <a16:rowId xmlns="" xmlns:a16="http://schemas.microsoft.com/office/drawing/2014/main" val="452946471"/>
                  </a:ext>
                </a:extLst>
              </a:tr>
              <a:tr h="868680">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An HTML email featuring a link to the survey was mailed to known Lincolnshire residents.</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 promotional post on Facebook featuring a link to the survey was deployed &amp; targeted to reach specific demographic segments.</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Several press releases were issued referencing the survey. The story was picked up and featured on multiple news websites &amp; offline publications.</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Research Now access panel participants were recruited again in targeted segments.</a:t>
                      </a:r>
                    </a:p>
                  </a:txBody>
                  <a:tcPr marL="68580" marR="68580" marT="34290" marB="34290"/>
                </a:tc>
                <a:extLst>
                  <a:ext uri="{0D108BD9-81ED-4DB2-BD59-A6C34878D82A}">
                    <a16:rowId xmlns="" xmlns:a16="http://schemas.microsoft.com/office/drawing/2014/main" val="2301607387"/>
                  </a:ext>
                </a:extLst>
              </a:tr>
            </a:tbl>
          </a:graphicData>
        </a:graphic>
      </p:graphicFrame>
      <p:pic>
        <p:nvPicPr>
          <p:cNvPr id="12" name="Picture 11">
            <a:extLst>
              <a:ext uri="{FF2B5EF4-FFF2-40B4-BE49-F238E27FC236}">
                <a16:creationId xmlns="" xmlns:a16="http://schemas.microsoft.com/office/drawing/2014/main" id="{8AE811E7-4D69-42C6-A7C4-CE4D4EF62E59}"/>
              </a:ext>
            </a:extLst>
          </p:cNvPr>
          <p:cNvPicPr>
            <a:picLocks noChangeAspect="1"/>
          </p:cNvPicPr>
          <p:nvPr/>
        </p:nvPicPr>
        <p:blipFill rotWithShape="1">
          <a:blip r:embed="rId8"/>
          <a:srcRect t="24171" r="54743" b="20370"/>
          <a:stretch/>
        </p:blipFill>
        <p:spPr>
          <a:xfrm>
            <a:off x="6385092" y="3500813"/>
            <a:ext cx="1017874" cy="404132"/>
          </a:xfrm>
          <a:prstGeom prst="rect">
            <a:avLst/>
          </a:prstGeom>
        </p:spPr>
      </p:pic>
      <p:pic>
        <p:nvPicPr>
          <p:cNvPr id="13" name="Picture 12">
            <a:extLst>
              <a:ext uri="{FF2B5EF4-FFF2-40B4-BE49-F238E27FC236}">
                <a16:creationId xmlns="" xmlns:a16="http://schemas.microsoft.com/office/drawing/2014/main" id="{9E2E73C6-F684-47C2-806A-DCD0CDB4E928}"/>
              </a:ext>
            </a:extLst>
          </p:cNvPr>
          <p:cNvPicPr>
            <a:picLocks noChangeAspect="1"/>
          </p:cNvPicPr>
          <p:nvPr/>
        </p:nvPicPr>
        <p:blipFill>
          <a:blip r:embed="rId9"/>
          <a:stretch>
            <a:fillRect/>
          </a:stretch>
        </p:blipFill>
        <p:spPr>
          <a:xfrm>
            <a:off x="3460075" y="3350049"/>
            <a:ext cx="538450" cy="538450"/>
          </a:xfrm>
          <a:prstGeom prst="rect">
            <a:avLst/>
          </a:prstGeom>
        </p:spPr>
      </p:pic>
      <p:grpSp>
        <p:nvGrpSpPr>
          <p:cNvPr id="15" name="Group 14">
            <a:extLst>
              <a:ext uri="{FF2B5EF4-FFF2-40B4-BE49-F238E27FC236}">
                <a16:creationId xmlns="" xmlns:a16="http://schemas.microsoft.com/office/drawing/2014/main" id="{3E4A2409-A3FA-4317-8066-BAE1838EC0CB}"/>
              </a:ext>
            </a:extLst>
          </p:cNvPr>
          <p:cNvGrpSpPr/>
          <p:nvPr/>
        </p:nvGrpSpPr>
        <p:grpSpPr>
          <a:xfrm>
            <a:off x="7637692" y="1319372"/>
            <a:ext cx="1357448" cy="2437401"/>
            <a:chOff x="10183589" y="1759162"/>
            <a:chExt cx="1809930" cy="3249868"/>
          </a:xfrm>
        </p:grpSpPr>
        <p:pic>
          <p:nvPicPr>
            <p:cNvPr id="10" name="Picture 9">
              <a:extLst>
                <a:ext uri="{FF2B5EF4-FFF2-40B4-BE49-F238E27FC236}">
                  <a16:creationId xmlns="" xmlns:a16="http://schemas.microsoft.com/office/drawing/2014/main" id="{744B29CC-612B-46BD-8712-9128AA608352}"/>
                </a:ext>
              </a:extLst>
            </p:cNvPr>
            <p:cNvPicPr>
              <a:picLocks noChangeAspect="1"/>
            </p:cNvPicPr>
            <p:nvPr/>
          </p:nvPicPr>
          <p:blipFill rotWithShape="1">
            <a:blip r:embed="rId10"/>
            <a:srcRect t="12507" r="15910" b="7732"/>
            <a:stretch/>
          </p:blipFill>
          <p:spPr>
            <a:xfrm>
              <a:off x="10183589" y="1848969"/>
              <a:ext cx="1809930" cy="3160061"/>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 xmlns:a16="http://schemas.microsoft.com/office/drawing/2014/main" id="{D2E7DDA2-C69E-4345-9C2F-2C0DE1A0D1F9}"/>
                </a:ext>
              </a:extLst>
            </p:cNvPr>
            <p:cNvSpPr txBox="1"/>
            <p:nvPr/>
          </p:nvSpPr>
          <p:spPr>
            <a:xfrm>
              <a:off x="10183589" y="1759162"/>
              <a:ext cx="1809930" cy="861775"/>
            </a:xfrm>
            <a:prstGeom prst="rect">
              <a:avLst/>
            </a:prstGeom>
            <a:solidFill>
              <a:srgbClr val="ED0873"/>
            </a:solidFill>
          </p:spPr>
          <p:txBody>
            <a:bodyPr wrap="square" rtlCol="0">
              <a:spAutoFit/>
            </a:bodyPr>
            <a:lstStyle/>
            <a:p>
              <a:pPr algn="ctr"/>
              <a:r>
                <a:rPr lang="en-GB" sz="900" b="1" dirty="0">
                  <a:solidFill>
                    <a:schemeClr val="bg1"/>
                  </a:solidFill>
                  <a:latin typeface="Tahoma" panose="020B0604030504040204" pitchFamily="34" charset="0"/>
                  <a:ea typeface="Tahoma" panose="020B0604030504040204" pitchFamily="34" charset="0"/>
                  <a:cs typeface="Tahoma" panose="020B0604030504040204" pitchFamily="34" charset="0"/>
                </a:rPr>
                <a:t>Sample composition by recruitment source.</a:t>
              </a:r>
              <a:br>
                <a:rPr lang="en-GB" sz="9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GB" sz="9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8" name="Slide Number Placeholder 17">
            <a:extLst>
              <a:ext uri="{FF2B5EF4-FFF2-40B4-BE49-F238E27FC236}">
                <a16:creationId xmlns="" xmlns:a16="http://schemas.microsoft.com/office/drawing/2014/main" id="{098C00F9-D117-453D-BDFA-DC0250D3F361}"/>
              </a:ext>
            </a:extLst>
          </p:cNvPr>
          <p:cNvSpPr>
            <a:spLocks noGrp="1"/>
          </p:cNvSpPr>
          <p:nvPr>
            <p:ph type="sldNum" sz="quarter" idx="12"/>
          </p:nvPr>
        </p:nvSpPr>
        <p:spPr/>
        <p:txBody>
          <a:bodyPr/>
          <a:lstStyle/>
          <a:p>
            <a:fld id="{857A2A22-3899-4136-BDB9-36AC9C8678DA}" type="slidenum">
              <a:rPr lang="en-GB" smtClean="0"/>
              <a:t>3</a:t>
            </a:fld>
            <a:endParaRPr lang="en-GB"/>
          </a:p>
        </p:txBody>
      </p:sp>
    </p:spTree>
    <p:extLst>
      <p:ext uri="{BB962C8B-B14F-4D97-AF65-F5344CB8AC3E}">
        <p14:creationId xmlns:p14="http://schemas.microsoft.com/office/powerpoint/2010/main" val="255340511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394318559"/>
              </p:ext>
            </p:extLst>
          </p:nvPr>
        </p:nvGraphicFramePr>
        <p:xfrm>
          <a:off x="35495" y="1619657"/>
          <a:ext cx="7416062"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12287" y="4751474"/>
            <a:ext cx="4359714"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C0B1669D-D721-44AF-A34E-0915A9252B7E}"/>
              </a:ext>
            </a:extLst>
          </p:cNvPr>
          <p:cNvSpPr/>
          <p:nvPr/>
        </p:nvSpPr>
        <p:spPr>
          <a:xfrm>
            <a:off x="212286" y="1114692"/>
            <a:ext cx="7239271"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(...been subject to online crime, cyber crime and/or identity theft?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8AE1AF75-17E7-4524-9EB2-1F10DEF88F30}"/>
              </a:ext>
            </a:extLst>
          </p:cNvPr>
          <p:cNvSpPr>
            <a:spLocks noGrp="1"/>
          </p:cNvSpPr>
          <p:nvPr>
            <p:ph type="sldNum" sz="quarter" idx="12"/>
          </p:nvPr>
        </p:nvSpPr>
        <p:spPr/>
        <p:txBody>
          <a:bodyPr/>
          <a:lstStyle/>
          <a:p>
            <a:fld id="{50DE9A6E-8F21-484F-844E-94FEC60E2113}" type="slidenum">
              <a:rPr lang="en-US" smtClean="0"/>
              <a:t>30</a:t>
            </a:fld>
            <a:endParaRPr lang="en-US"/>
          </a:p>
        </p:txBody>
      </p:sp>
      <p:sp>
        <p:nvSpPr>
          <p:cNvPr id="10" name="Footer Placeholder 9">
            <a:extLst>
              <a:ext uri="{FF2B5EF4-FFF2-40B4-BE49-F238E27FC236}">
                <a16:creationId xmlns="" xmlns:a16="http://schemas.microsoft.com/office/drawing/2014/main" id="{2C18F287-29E4-401F-B2E1-5ADD684695D3}"/>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D179E23F-D1F3-4876-B5D8-DDECE34C7A58}"/>
              </a:ext>
            </a:extLst>
          </p:cNvPr>
          <p:cNvSpPr txBox="1">
            <a:spLocks/>
          </p:cNvSpPr>
          <p:nvPr/>
        </p:nvSpPr>
        <p:spPr>
          <a:xfrm>
            <a:off x="223174" y="5347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geographic incidence of online crime is very different to every other form of crime, peaking in South Kesteven at 19%.</a:t>
            </a:r>
            <a:endParaRPr lang="en-GB" sz="2400" dirty="0">
              <a:solidFill>
                <a:srgbClr val="ED0973"/>
              </a:solidFill>
            </a:endParaRPr>
          </a:p>
        </p:txBody>
      </p:sp>
      <p:sp>
        <p:nvSpPr>
          <p:cNvPr id="11" name="TextBox 10">
            <a:extLst>
              <a:ext uri="{FF2B5EF4-FFF2-40B4-BE49-F238E27FC236}">
                <a16:creationId xmlns="" xmlns:a16="http://schemas.microsoft.com/office/drawing/2014/main" id="{0A69E7A4-9D50-4AF6-BB20-51FC73C79DD4}"/>
              </a:ext>
            </a:extLst>
          </p:cNvPr>
          <p:cNvSpPr txBox="1"/>
          <p:nvPr/>
        </p:nvSpPr>
        <p:spPr>
          <a:xfrm>
            <a:off x="7514943" y="2427734"/>
            <a:ext cx="1627632" cy="1384995"/>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Experience of online crime is very much a county wide issue and cuts across all demographic groups with no particular profile emerging.</a:t>
            </a:r>
          </a:p>
        </p:txBody>
      </p:sp>
    </p:spTree>
    <p:extLst>
      <p:ext uri="{BB962C8B-B14F-4D97-AF65-F5344CB8AC3E}">
        <p14:creationId xmlns:p14="http://schemas.microsoft.com/office/powerpoint/2010/main" val="4853149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768932735"/>
              </p:ext>
            </p:extLst>
          </p:nvPr>
        </p:nvGraphicFramePr>
        <p:xfrm>
          <a:off x="132519" y="1203598"/>
          <a:ext cx="7319039"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32519" y="4723447"/>
            <a:ext cx="442344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Theft of, or from,  motor vehicles - Across the UK as a whole (n=2,831), Theft of, or from,  motor vehicles - In the county of Lincolnshire (n=2,633), Theft of, or from,  motor vehicles - In your local area (n=2,553)</a:t>
            </a:r>
          </a:p>
        </p:txBody>
      </p:sp>
      <p:sp>
        <p:nvSpPr>
          <p:cNvPr id="5" name="Rectangle 4">
            <a:extLst>
              <a:ext uri="{FF2B5EF4-FFF2-40B4-BE49-F238E27FC236}">
                <a16:creationId xmlns="" xmlns:a16="http://schemas.microsoft.com/office/drawing/2014/main" id="{1A89E231-B4DF-470B-980D-480140DC3D93}"/>
              </a:ext>
            </a:extLst>
          </p:cNvPr>
          <p:cNvSpPr/>
          <p:nvPr/>
        </p:nvSpPr>
        <p:spPr>
          <a:xfrm>
            <a:off x="192019" y="1203598"/>
            <a:ext cx="7200038"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CD450CCE-915F-48BE-81CC-6BB6B81FBD72}"/>
              </a:ext>
            </a:extLst>
          </p:cNvPr>
          <p:cNvSpPr>
            <a:spLocks noGrp="1"/>
          </p:cNvSpPr>
          <p:nvPr>
            <p:ph type="sldNum" sz="quarter" idx="12"/>
          </p:nvPr>
        </p:nvSpPr>
        <p:spPr/>
        <p:txBody>
          <a:bodyPr/>
          <a:lstStyle/>
          <a:p>
            <a:fld id="{50DE9A6E-8F21-484F-844E-94FEC60E2113}" type="slidenum">
              <a:rPr lang="en-US" smtClean="0"/>
              <a:t>31</a:t>
            </a:fld>
            <a:endParaRPr lang="en-US"/>
          </a:p>
        </p:txBody>
      </p:sp>
      <p:sp>
        <p:nvSpPr>
          <p:cNvPr id="10" name="Footer Placeholder 9">
            <a:extLst>
              <a:ext uri="{FF2B5EF4-FFF2-40B4-BE49-F238E27FC236}">
                <a16:creationId xmlns="" xmlns:a16="http://schemas.microsoft.com/office/drawing/2014/main" id="{17CCFCA3-D703-4823-91AB-7506A4A4B8D3}"/>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FF45DEFB-D06D-4DF9-A300-CB20E212A7C9}"/>
              </a:ext>
            </a:extLst>
          </p:cNvPr>
          <p:cNvSpPr txBox="1">
            <a:spLocks/>
          </p:cNvSpPr>
          <p:nvPr/>
        </p:nvSpPr>
        <p:spPr>
          <a:xfrm>
            <a:off x="223174" y="5347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Whilst marginally more people perceive that the police are successful in combating vehicle-related theft in their local area, the proportion who don’t know rises too. </a:t>
            </a:r>
            <a:endParaRPr lang="en-GB" sz="2400" dirty="0">
              <a:solidFill>
                <a:srgbClr val="ED0973"/>
              </a:solidFill>
            </a:endParaRPr>
          </a:p>
        </p:txBody>
      </p:sp>
      <p:sp>
        <p:nvSpPr>
          <p:cNvPr id="11" name="TextBox 10">
            <a:extLst>
              <a:ext uri="{FF2B5EF4-FFF2-40B4-BE49-F238E27FC236}">
                <a16:creationId xmlns="" xmlns:a16="http://schemas.microsoft.com/office/drawing/2014/main" id="{5A43254E-3CAA-4CE0-A955-F5BBD7D7E290}"/>
              </a:ext>
            </a:extLst>
          </p:cNvPr>
          <p:cNvSpPr txBox="1"/>
          <p:nvPr/>
        </p:nvSpPr>
        <p:spPr>
          <a:xfrm>
            <a:off x="7514943" y="2427734"/>
            <a:ext cx="1627632" cy="1754326"/>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Could any more actions be taken locally to explain measures to combat different forms of crime and/or successes in solving crimes in the local area/authority.</a:t>
            </a:r>
          </a:p>
        </p:txBody>
      </p:sp>
    </p:spTree>
    <p:extLst>
      <p:ext uri="{BB962C8B-B14F-4D97-AF65-F5344CB8AC3E}">
        <p14:creationId xmlns:p14="http://schemas.microsoft.com/office/powerpoint/2010/main" val="29727013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694988163"/>
              </p:ext>
            </p:extLst>
          </p:nvPr>
        </p:nvGraphicFramePr>
        <p:xfrm>
          <a:off x="160505" y="1628518"/>
          <a:ext cx="7200799"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751474"/>
            <a:ext cx="4392488"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(n=241), East Lindsey (n=523), Lincoln City (n=366), North Kesteven (n=414), South Holland (n=273), South Kesteven (n=368), West Lindsey (n=368)</a:t>
            </a:r>
          </a:p>
        </p:txBody>
      </p:sp>
      <p:sp>
        <p:nvSpPr>
          <p:cNvPr id="5" name="Rectangle 4">
            <a:extLst>
              <a:ext uri="{FF2B5EF4-FFF2-40B4-BE49-F238E27FC236}">
                <a16:creationId xmlns="" xmlns:a16="http://schemas.microsoft.com/office/drawing/2014/main" id="{E765E6BF-1D34-44B6-8096-0A6990E15217}"/>
              </a:ext>
            </a:extLst>
          </p:cNvPr>
          <p:cNvSpPr/>
          <p:nvPr/>
        </p:nvSpPr>
        <p:spPr>
          <a:xfrm>
            <a:off x="118194" y="1138953"/>
            <a:ext cx="7338600" cy="707886"/>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Theft of, or from,  motor vehicles - In your local area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8CCB7765-EFDD-45D6-B737-70157DC2112D}"/>
              </a:ext>
            </a:extLst>
          </p:cNvPr>
          <p:cNvSpPr>
            <a:spLocks noGrp="1"/>
          </p:cNvSpPr>
          <p:nvPr>
            <p:ph type="sldNum" sz="quarter" idx="12"/>
          </p:nvPr>
        </p:nvSpPr>
        <p:spPr/>
        <p:txBody>
          <a:bodyPr/>
          <a:lstStyle/>
          <a:p>
            <a:fld id="{50DE9A6E-8F21-484F-844E-94FEC60E2113}" type="slidenum">
              <a:rPr lang="en-US" smtClean="0"/>
              <a:t>32</a:t>
            </a:fld>
            <a:endParaRPr lang="en-US"/>
          </a:p>
        </p:txBody>
      </p:sp>
      <p:sp>
        <p:nvSpPr>
          <p:cNvPr id="10" name="Footer Placeholder 9">
            <a:extLst>
              <a:ext uri="{FF2B5EF4-FFF2-40B4-BE49-F238E27FC236}">
                <a16:creationId xmlns="" xmlns:a16="http://schemas.microsoft.com/office/drawing/2014/main" id="{8E1CD474-EB67-401F-8FBC-4076D9870639}"/>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1336CA50-3DF4-4E45-9A83-803F0ED788D1}"/>
              </a:ext>
            </a:extLst>
          </p:cNvPr>
          <p:cNvSpPr txBox="1">
            <a:spLocks/>
          </p:cNvSpPr>
          <p:nvPr/>
        </p:nvSpPr>
        <p:spPr>
          <a:xfrm>
            <a:off x="223174" y="53472"/>
            <a:ext cx="7200036" cy="100811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Residents of Lincoln City &amp; North Kesteven are more likely (26%) to see the police as successful in combating vehicle-related theft than residents of Boston Borough (19%).</a:t>
            </a:r>
            <a:endParaRPr lang="en-GB" sz="2400" dirty="0">
              <a:solidFill>
                <a:srgbClr val="ED0973"/>
              </a:solidFill>
            </a:endParaRPr>
          </a:p>
        </p:txBody>
      </p:sp>
    </p:spTree>
    <p:extLst>
      <p:ext uri="{BB962C8B-B14F-4D97-AF65-F5344CB8AC3E}">
        <p14:creationId xmlns:p14="http://schemas.microsoft.com/office/powerpoint/2010/main" val="39951018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996309186"/>
              </p:ext>
            </p:extLst>
          </p:nvPr>
        </p:nvGraphicFramePr>
        <p:xfrm>
          <a:off x="104837" y="1214073"/>
          <a:ext cx="7363045" cy="393990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88513" y="4765468"/>
            <a:ext cx="4448454"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Theft from property (e.g. burglary) - Across the UK as a whole (n=2,830), Theft from property (e.g. burglary) - In the county of Lincolnshire (n=2,637), Theft from property (e.g. burglary) - In your local area (n=2,558)</a:t>
            </a:r>
          </a:p>
        </p:txBody>
      </p:sp>
      <p:sp>
        <p:nvSpPr>
          <p:cNvPr id="6" name="Rectangle 5">
            <a:extLst>
              <a:ext uri="{FF2B5EF4-FFF2-40B4-BE49-F238E27FC236}">
                <a16:creationId xmlns="" xmlns:a16="http://schemas.microsoft.com/office/drawing/2014/main" id="{57CD76BB-4DBF-4F47-B9FB-FB569F58ED59}"/>
              </a:ext>
            </a:extLst>
          </p:cNvPr>
          <p:cNvSpPr/>
          <p:nvPr/>
        </p:nvSpPr>
        <p:spPr>
          <a:xfrm>
            <a:off x="179512" y="1014018"/>
            <a:ext cx="7056784"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2E4A15E2-1D4F-4CE6-A0CF-AF34EBAB4C80}"/>
              </a:ext>
            </a:extLst>
          </p:cNvPr>
          <p:cNvSpPr>
            <a:spLocks noGrp="1"/>
          </p:cNvSpPr>
          <p:nvPr>
            <p:ph type="sldNum" sz="quarter" idx="12"/>
          </p:nvPr>
        </p:nvSpPr>
        <p:spPr/>
        <p:txBody>
          <a:bodyPr/>
          <a:lstStyle/>
          <a:p>
            <a:fld id="{50DE9A6E-8F21-484F-844E-94FEC60E2113}" type="slidenum">
              <a:rPr lang="en-US" smtClean="0"/>
              <a:t>33</a:t>
            </a:fld>
            <a:endParaRPr lang="en-US"/>
          </a:p>
        </p:txBody>
      </p:sp>
      <p:sp>
        <p:nvSpPr>
          <p:cNvPr id="10" name="Footer Placeholder 9">
            <a:extLst>
              <a:ext uri="{FF2B5EF4-FFF2-40B4-BE49-F238E27FC236}">
                <a16:creationId xmlns="" xmlns:a16="http://schemas.microsoft.com/office/drawing/2014/main" id="{03FE0319-C62C-4B2F-B6B5-64966150E6C3}"/>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4DB697C0-E5F4-4A90-B424-70B0A105EAE1}"/>
              </a:ext>
            </a:extLst>
          </p:cNvPr>
          <p:cNvSpPr txBox="1">
            <a:spLocks/>
          </p:cNvSpPr>
          <p:nvPr/>
        </p:nvSpPr>
        <p:spPr>
          <a:xfrm>
            <a:off x="223174" y="5347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Perceived police success in combating property-related theft is again marginally higher locally than nationally but again don’t knows increase locally.</a:t>
            </a:r>
            <a:endParaRPr lang="en-GB" sz="2400" dirty="0">
              <a:solidFill>
                <a:srgbClr val="ED0973"/>
              </a:solidFill>
            </a:endParaRPr>
          </a:p>
        </p:txBody>
      </p:sp>
    </p:spTree>
    <p:extLst>
      <p:ext uri="{BB962C8B-B14F-4D97-AF65-F5344CB8AC3E}">
        <p14:creationId xmlns:p14="http://schemas.microsoft.com/office/powerpoint/2010/main" val="21669274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415755803"/>
              </p:ext>
            </p:extLst>
          </p:nvPr>
        </p:nvGraphicFramePr>
        <p:xfrm>
          <a:off x="116383" y="1558827"/>
          <a:ext cx="7263929" cy="31716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2" y="4730444"/>
            <a:ext cx="4392488"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(n=241), East Lindsey (n=527), Lincoln City (n=362), North Kesteven (n=417), South Holland (n=274), South Kesteven (n=367), West Lindsey (n=370)</a:t>
            </a:r>
          </a:p>
        </p:txBody>
      </p:sp>
      <p:sp>
        <p:nvSpPr>
          <p:cNvPr id="5" name="Rectangle 4">
            <a:extLst>
              <a:ext uri="{FF2B5EF4-FFF2-40B4-BE49-F238E27FC236}">
                <a16:creationId xmlns="" xmlns:a16="http://schemas.microsoft.com/office/drawing/2014/main" id="{82A0BF24-B0DF-4E5E-BF2E-2CE5B3EAB1A8}"/>
              </a:ext>
            </a:extLst>
          </p:cNvPr>
          <p:cNvSpPr/>
          <p:nvPr/>
        </p:nvSpPr>
        <p:spPr>
          <a:xfrm>
            <a:off x="139122" y="1021242"/>
            <a:ext cx="7312436"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Theft from property (e.g. burglary) - In your local area by Local Authority.</a:t>
            </a:r>
          </a:p>
        </p:txBody>
      </p:sp>
      <p:sp>
        <p:nvSpPr>
          <p:cNvPr id="9" name="Slide Number Placeholder 8">
            <a:extLst>
              <a:ext uri="{FF2B5EF4-FFF2-40B4-BE49-F238E27FC236}">
                <a16:creationId xmlns="" xmlns:a16="http://schemas.microsoft.com/office/drawing/2014/main" id="{EE8E6A13-C241-4EBF-A471-A80DFF2E352B}"/>
              </a:ext>
            </a:extLst>
          </p:cNvPr>
          <p:cNvSpPr>
            <a:spLocks noGrp="1"/>
          </p:cNvSpPr>
          <p:nvPr>
            <p:ph type="sldNum" sz="quarter" idx="12"/>
          </p:nvPr>
        </p:nvSpPr>
        <p:spPr/>
        <p:txBody>
          <a:bodyPr/>
          <a:lstStyle/>
          <a:p>
            <a:fld id="{50DE9A6E-8F21-484F-844E-94FEC60E2113}" type="slidenum">
              <a:rPr lang="en-US" smtClean="0"/>
              <a:t>34</a:t>
            </a:fld>
            <a:endParaRPr lang="en-US"/>
          </a:p>
        </p:txBody>
      </p:sp>
      <p:sp>
        <p:nvSpPr>
          <p:cNvPr id="10" name="Footer Placeholder 9">
            <a:extLst>
              <a:ext uri="{FF2B5EF4-FFF2-40B4-BE49-F238E27FC236}">
                <a16:creationId xmlns="" xmlns:a16="http://schemas.microsoft.com/office/drawing/2014/main" id="{C6AD5D45-3A19-42B5-A4E1-1ACD5B12BFFE}"/>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806846EC-1B3E-4AB3-8840-16F8AB61B536}"/>
              </a:ext>
            </a:extLst>
          </p:cNvPr>
          <p:cNvSpPr txBox="1">
            <a:spLocks/>
          </p:cNvSpPr>
          <p:nvPr/>
        </p:nvSpPr>
        <p:spPr>
          <a:xfrm>
            <a:off x="223174" y="5347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Residents of North Kesteven are the most likely (32%) to regard the police as successful in combating property related theft in their local area, Boston the least (18%).</a:t>
            </a:r>
            <a:endParaRPr lang="en-GB" sz="2400" dirty="0">
              <a:solidFill>
                <a:srgbClr val="ED0973"/>
              </a:solidFill>
            </a:endParaRPr>
          </a:p>
        </p:txBody>
      </p:sp>
    </p:spTree>
    <p:extLst>
      <p:ext uri="{BB962C8B-B14F-4D97-AF65-F5344CB8AC3E}">
        <p14:creationId xmlns:p14="http://schemas.microsoft.com/office/powerpoint/2010/main" val="107448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353156704"/>
              </p:ext>
            </p:extLst>
          </p:nvPr>
        </p:nvGraphicFramePr>
        <p:xfrm>
          <a:off x="35496" y="1563638"/>
          <a:ext cx="7416824"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711380"/>
            <a:ext cx="4392488"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Theft of personal possessions (e.g. robbery or pick-pocketing) - Across the UK as a whole (n=2,831), Theft of personal possessions (e.g. robbery or pick-pocketing) - In the county of Lincolnshire (n=2,635), Theft of personal possessions (e.g. robbery or pick-pocketing) - In your local area (n=2,555)</a:t>
            </a:r>
          </a:p>
        </p:txBody>
      </p:sp>
      <p:sp>
        <p:nvSpPr>
          <p:cNvPr id="6" name="Rectangle 5">
            <a:extLst>
              <a:ext uri="{FF2B5EF4-FFF2-40B4-BE49-F238E27FC236}">
                <a16:creationId xmlns="" xmlns:a16="http://schemas.microsoft.com/office/drawing/2014/main" id="{8C54521E-5E79-4070-B22D-4ABFCF61C135}"/>
              </a:ext>
            </a:extLst>
          </p:cNvPr>
          <p:cNvSpPr/>
          <p:nvPr/>
        </p:nvSpPr>
        <p:spPr>
          <a:xfrm>
            <a:off x="251520" y="1196920"/>
            <a:ext cx="7200038"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42480491-A0B9-476E-9B5C-6E6E23BAAD31}"/>
              </a:ext>
            </a:extLst>
          </p:cNvPr>
          <p:cNvSpPr>
            <a:spLocks noGrp="1"/>
          </p:cNvSpPr>
          <p:nvPr>
            <p:ph type="sldNum" sz="quarter" idx="12"/>
          </p:nvPr>
        </p:nvSpPr>
        <p:spPr/>
        <p:txBody>
          <a:bodyPr/>
          <a:lstStyle/>
          <a:p>
            <a:fld id="{50DE9A6E-8F21-484F-844E-94FEC60E2113}" type="slidenum">
              <a:rPr lang="en-US" smtClean="0"/>
              <a:t>35</a:t>
            </a:fld>
            <a:endParaRPr lang="en-US"/>
          </a:p>
        </p:txBody>
      </p:sp>
      <p:sp>
        <p:nvSpPr>
          <p:cNvPr id="10" name="Footer Placeholder 9">
            <a:extLst>
              <a:ext uri="{FF2B5EF4-FFF2-40B4-BE49-F238E27FC236}">
                <a16:creationId xmlns="" xmlns:a16="http://schemas.microsoft.com/office/drawing/2014/main" id="{68D59E7A-8E0B-4D8C-882F-1719034B3365}"/>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F0703A11-B88A-4B7B-A9A7-355E722EC268}"/>
              </a:ext>
            </a:extLst>
          </p:cNvPr>
          <p:cNvSpPr txBox="1">
            <a:spLocks/>
          </p:cNvSpPr>
          <p:nvPr/>
        </p:nvSpPr>
        <p:spPr>
          <a:xfrm>
            <a:off x="223174" y="5347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same pattern as for other crimes is true for theft of personal possessions, marginally more likely to perceive success locally but a quarter don’t know.</a:t>
            </a:r>
            <a:endParaRPr lang="en-GB" sz="2400" dirty="0">
              <a:solidFill>
                <a:srgbClr val="ED0973"/>
              </a:solidFill>
            </a:endParaRPr>
          </a:p>
        </p:txBody>
      </p:sp>
    </p:spTree>
    <p:extLst>
      <p:ext uri="{BB962C8B-B14F-4D97-AF65-F5344CB8AC3E}">
        <p14:creationId xmlns:p14="http://schemas.microsoft.com/office/powerpoint/2010/main" val="13299445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18BA791-37D2-4539-B551-0C2C839E3537}"/>
              </a:ext>
            </a:extLst>
          </p:cNvPr>
          <p:cNvSpPr/>
          <p:nvPr/>
        </p:nvSpPr>
        <p:spPr>
          <a:xfrm>
            <a:off x="163245" y="991744"/>
            <a:ext cx="7261110" cy="707886"/>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Theft of personal possessions (e.g. robbery or pick-pocketing) - In your local area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Object" descr="MarketSight_Chart"/>
          <p:cNvGraphicFramePr/>
          <p:nvPr>
            <p:extLst>
              <p:ext uri="{D42A27DB-BD31-4B8C-83A1-F6EECF244321}">
                <p14:modId xmlns:p14="http://schemas.microsoft.com/office/powerpoint/2010/main" val="3784108062"/>
              </p:ext>
            </p:extLst>
          </p:nvPr>
        </p:nvGraphicFramePr>
        <p:xfrm>
          <a:off x="179512" y="1517608"/>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43091" y="4732213"/>
            <a:ext cx="4312867"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(n=241), East Lindsey (n=525), Lincoln City (n=362), North Kesteven (n=416), South Holland (n=273), South Kesteven (n=368), West Lindsey (n=370)</a:t>
            </a:r>
          </a:p>
        </p:txBody>
      </p:sp>
      <p:sp>
        <p:nvSpPr>
          <p:cNvPr id="9" name="Slide Number Placeholder 8">
            <a:extLst>
              <a:ext uri="{FF2B5EF4-FFF2-40B4-BE49-F238E27FC236}">
                <a16:creationId xmlns="" xmlns:a16="http://schemas.microsoft.com/office/drawing/2014/main" id="{FB73DD0B-C5C7-4F13-A0E9-3FB9AC1EA694}"/>
              </a:ext>
            </a:extLst>
          </p:cNvPr>
          <p:cNvSpPr>
            <a:spLocks noGrp="1"/>
          </p:cNvSpPr>
          <p:nvPr>
            <p:ph type="sldNum" sz="quarter" idx="12"/>
          </p:nvPr>
        </p:nvSpPr>
        <p:spPr/>
        <p:txBody>
          <a:bodyPr/>
          <a:lstStyle/>
          <a:p>
            <a:fld id="{50DE9A6E-8F21-484F-844E-94FEC60E2113}" type="slidenum">
              <a:rPr lang="en-US" smtClean="0"/>
              <a:t>36</a:t>
            </a:fld>
            <a:endParaRPr lang="en-US"/>
          </a:p>
        </p:txBody>
      </p:sp>
      <p:sp>
        <p:nvSpPr>
          <p:cNvPr id="10" name="Footer Placeholder 9">
            <a:extLst>
              <a:ext uri="{FF2B5EF4-FFF2-40B4-BE49-F238E27FC236}">
                <a16:creationId xmlns="" xmlns:a16="http://schemas.microsoft.com/office/drawing/2014/main" id="{F8C51781-809E-4D9D-80B3-AEF9D9D36F7D}"/>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AD4B5B83-6A81-420B-8DFA-451E42BA5936}"/>
              </a:ext>
            </a:extLst>
          </p:cNvPr>
          <p:cNvSpPr txBox="1">
            <a:spLocks/>
          </p:cNvSpPr>
          <p:nvPr/>
        </p:nvSpPr>
        <p:spPr>
          <a:xfrm>
            <a:off x="223174" y="5347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Regarding theft of personal possessions, once again residents of North Kesteven are the most widely positive and residents of Boston Borough the most negative.</a:t>
            </a:r>
            <a:endParaRPr lang="en-GB" sz="2400" dirty="0">
              <a:solidFill>
                <a:srgbClr val="ED0973"/>
              </a:solidFill>
            </a:endParaRPr>
          </a:p>
        </p:txBody>
      </p:sp>
    </p:spTree>
    <p:extLst>
      <p:ext uri="{BB962C8B-B14F-4D97-AF65-F5344CB8AC3E}">
        <p14:creationId xmlns:p14="http://schemas.microsoft.com/office/powerpoint/2010/main" val="24812126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822770378"/>
              </p:ext>
            </p:extLst>
          </p:nvPr>
        </p:nvGraphicFramePr>
        <p:xfrm>
          <a:off x="107504" y="1491629"/>
          <a:ext cx="7128792" cy="32094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2169" y="4731990"/>
            <a:ext cx="4319832"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Physical attacks (e.g. assault or rape) - Across the UK as a whole (n=2,829), Physical attacks (e.g. assault or rape) - In the county of Lincolnshire (n=2,637), Physical attacks (e.g. assault or rape) - In your local area (n=2,552)</a:t>
            </a:r>
          </a:p>
        </p:txBody>
      </p:sp>
      <p:sp>
        <p:nvSpPr>
          <p:cNvPr id="5" name="Rectangle 4">
            <a:extLst>
              <a:ext uri="{FF2B5EF4-FFF2-40B4-BE49-F238E27FC236}">
                <a16:creationId xmlns="" xmlns:a16="http://schemas.microsoft.com/office/drawing/2014/main" id="{5F051FD3-1E1C-4FD6-89E8-3414517A2D3E}"/>
              </a:ext>
            </a:extLst>
          </p:cNvPr>
          <p:cNvSpPr/>
          <p:nvPr/>
        </p:nvSpPr>
        <p:spPr>
          <a:xfrm>
            <a:off x="179512" y="1088668"/>
            <a:ext cx="7056784"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E1126B82-0C21-4A18-B585-BF518D3EE8F0}"/>
              </a:ext>
            </a:extLst>
          </p:cNvPr>
          <p:cNvSpPr>
            <a:spLocks noGrp="1"/>
          </p:cNvSpPr>
          <p:nvPr>
            <p:ph type="sldNum" sz="quarter" idx="12"/>
          </p:nvPr>
        </p:nvSpPr>
        <p:spPr/>
        <p:txBody>
          <a:bodyPr/>
          <a:lstStyle/>
          <a:p>
            <a:fld id="{50DE9A6E-8F21-484F-844E-94FEC60E2113}" type="slidenum">
              <a:rPr lang="en-US" smtClean="0"/>
              <a:t>37</a:t>
            </a:fld>
            <a:endParaRPr lang="en-US"/>
          </a:p>
        </p:txBody>
      </p:sp>
      <p:sp>
        <p:nvSpPr>
          <p:cNvPr id="10" name="Footer Placeholder 9">
            <a:extLst>
              <a:ext uri="{FF2B5EF4-FFF2-40B4-BE49-F238E27FC236}">
                <a16:creationId xmlns="" xmlns:a16="http://schemas.microsoft.com/office/drawing/2014/main" id="{67237546-D84E-4712-868D-36DC544C0051}"/>
              </a:ext>
            </a:extLst>
          </p:cNvPr>
          <p:cNvSpPr>
            <a:spLocks noGrp="1"/>
          </p:cNvSpPr>
          <p:nvPr>
            <p:ph type="ftr" sz="quarter" idx="11"/>
          </p:nvPr>
        </p:nvSpPr>
        <p:spPr/>
        <p:txBody>
          <a:bodyPr/>
          <a:lstStyle/>
          <a:p>
            <a:r>
              <a:rPr lang="en-GB" dirty="0"/>
              <a:t>Source: Lincolnshire Crime and Policing Survey Dec 2017. Conducted by Habit5 Limited.</a:t>
            </a:r>
            <a:endParaRPr lang="en-US" dirty="0"/>
          </a:p>
        </p:txBody>
      </p:sp>
      <p:sp>
        <p:nvSpPr>
          <p:cNvPr id="8" name="Title 1">
            <a:extLst>
              <a:ext uri="{FF2B5EF4-FFF2-40B4-BE49-F238E27FC236}">
                <a16:creationId xmlns="" xmlns:a16="http://schemas.microsoft.com/office/drawing/2014/main" id="{CAB341F4-BFA0-453E-BFA2-252C09B6C906}"/>
              </a:ext>
            </a:extLst>
          </p:cNvPr>
          <p:cNvSpPr txBox="1">
            <a:spLocks/>
          </p:cNvSpPr>
          <p:nvPr/>
        </p:nvSpPr>
        <p:spPr>
          <a:xfrm>
            <a:off x="202432" y="149342"/>
            <a:ext cx="7200036" cy="100811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Universally, considerably more people are prepared to believe that the police are successful in combating physical attacks than the other forms of crime researched in this study.</a:t>
            </a:r>
            <a:endParaRPr lang="en-GB" sz="2400" dirty="0">
              <a:solidFill>
                <a:srgbClr val="ED0973"/>
              </a:solidFill>
            </a:endParaRPr>
          </a:p>
        </p:txBody>
      </p:sp>
    </p:spTree>
    <p:extLst>
      <p:ext uri="{BB962C8B-B14F-4D97-AF65-F5344CB8AC3E}">
        <p14:creationId xmlns:p14="http://schemas.microsoft.com/office/powerpoint/2010/main" val="16168403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126867310"/>
              </p:ext>
            </p:extLst>
          </p:nvPr>
        </p:nvGraphicFramePr>
        <p:xfrm>
          <a:off x="107504" y="1521836"/>
          <a:ext cx="7344054"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17939" y="4751474"/>
            <a:ext cx="4354061"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Boston Borough (n=241), East Lindsey (n=526), Lincoln City (n=363), North Kesteven (n=414), South Holland (n=272), South Kesteven (n=367), West Lindsey (n=369)</a:t>
            </a:r>
          </a:p>
        </p:txBody>
      </p:sp>
      <p:sp>
        <p:nvSpPr>
          <p:cNvPr id="5" name="Rectangle 4">
            <a:extLst>
              <a:ext uri="{FF2B5EF4-FFF2-40B4-BE49-F238E27FC236}">
                <a16:creationId xmlns="" xmlns:a16="http://schemas.microsoft.com/office/drawing/2014/main" id="{B1F71758-2811-47AF-B43A-B396082082FD}"/>
              </a:ext>
            </a:extLst>
          </p:cNvPr>
          <p:cNvSpPr/>
          <p:nvPr/>
        </p:nvSpPr>
        <p:spPr>
          <a:xfrm>
            <a:off x="130423" y="1102314"/>
            <a:ext cx="7344054" cy="707886"/>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successful do you PERSONALLY believe the police are, in combating the crimes listed below, for each of the different geographies shown. (Please use the dropdown answer options to indicate your answer in each case.)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Physical attacks (e.g. assault or rape) - In your local area by Local Authority.</a:t>
            </a:r>
          </a:p>
          <a:p>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7FC42D9F-00D9-4FAB-AC69-91617A114ECF}"/>
              </a:ext>
            </a:extLst>
          </p:cNvPr>
          <p:cNvSpPr>
            <a:spLocks noGrp="1"/>
          </p:cNvSpPr>
          <p:nvPr>
            <p:ph type="sldNum" sz="quarter" idx="12"/>
          </p:nvPr>
        </p:nvSpPr>
        <p:spPr/>
        <p:txBody>
          <a:bodyPr/>
          <a:lstStyle/>
          <a:p>
            <a:fld id="{50DE9A6E-8F21-484F-844E-94FEC60E2113}" type="slidenum">
              <a:rPr lang="en-US" smtClean="0"/>
              <a:t>38</a:t>
            </a:fld>
            <a:endParaRPr lang="en-US"/>
          </a:p>
        </p:txBody>
      </p:sp>
      <p:sp>
        <p:nvSpPr>
          <p:cNvPr id="10" name="Footer Placeholder 9">
            <a:extLst>
              <a:ext uri="{FF2B5EF4-FFF2-40B4-BE49-F238E27FC236}">
                <a16:creationId xmlns="" xmlns:a16="http://schemas.microsoft.com/office/drawing/2014/main" id="{607549A4-BB2A-498A-95AA-DF39FC9F0FC2}"/>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8" name="Title 1">
            <a:extLst>
              <a:ext uri="{FF2B5EF4-FFF2-40B4-BE49-F238E27FC236}">
                <a16:creationId xmlns="" xmlns:a16="http://schemas.microsoft.com/office/drawing/2014/main" id="{AECC28F4-7910-483B-B46B-8755618373BD}"/>
              </a:ext>
            </a:extLst>
          </p:cNvPr>
          <p:cNvSpPr txBox="1">
            <a:spLocks/>
          </p:cNvSpPr>
          <p:nvPr/>
        </p:nvSpPr>
        <p:spPr>
          <a:xfrm>
            <a:off x="202432" y="14934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Residents in South Holland are the most widely prepared to see the police as successful in combating physical attacks (49%) with Boston Borough the most negative.</a:t>
            </a:r>
            <a:endParaRPr lang="en-GB" sz="2400" dirty="0">
              <a:solidFill>
                <a:srgbClr val="ED0973"/>
              </a:solidFill>
            </a:endParaRPr>
          </a:p>
        </p:txBody>
      </p:sp>
      <p:sp>
        <p:nvSpPr>
          <p:cNvPr id="11" name="TextBox 10">
            <a:extLst>
              <a:ext uri="{FF2B5EF4-FFF2-40B4-BE49-F238E27FC236}">
                <a16:creationId xmlns="" xmlns:a16="http://schemas.microsoft.com/office/drawing/2014/main" id="{FCD36E00-F341-4C3E-8D9E-825940B60A8E}"/>
              </a:ext>
            </a:extLst>
          </p:cNvPr>
          <p:cNvSpPr txBox="1"/>
          <p:nvPr/>
        </p:nvSpPr>
        <p:spPr>
          <a:xfrm>
            <a:off x="7516368" y="2060774"/>
            <a:ext cx="1627632" cy="2308324"/>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Have there been any initiatives that might explain this strong performance by South Holland, particularly as physical assault is regarded as a big problem by a higher than average number of residents in this authority?</a:t>
            </a:r>
          </a:p>
        </p:txBody>
      </p:sp>
    </p:spTree>
    <p:extLst>
      <p:ext uri="{BB962C8B-B14F-4D97-AF65-F5344CB8AC3E}">
        <p14:creationId xmlns:p14="http://schemas.microsoft.com/office/powerpoint/2010/main" val="39175570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4007471901"/>
              </p:ext>
            </p:extLst>
          </p:nvPr>
        </p:nvGraphicFramePr>
        <p:xfrm>
          <a:off x="251520" y="1383717"/>
          <a:ext cx="7200038"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0" y="4495865"/>
            <a:ext cx="4248472" cy="572703"/>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Violence, disorder &amp; antisocial </a:t>
            </a:r>
            <a:r>
              <a:rPr lang="en-US" sz="600" dirty="0" err="1">
                <a:latin typeface="Tahoma"/>
                <a:ea typeface="Tahoma" pitchFamily="34" charset="0"/>
                <a:cs typeface="Tahoma" pitchFamily="34" charset="0"/>
              </a:rPr>
              <a:t>behaviour</a:t>
            </a:r>
            <a:r>
              <a:rPr lang="en-US" sz="600" dirty="0">
                <a:latin typeface="Tahoma"/>
                <a:ea typeface="Tahoma" pitchFamily="34" charset="0"/>
                <a:cs typeface="Tahoma" pitchFamily="34" charset="0"/>
              </a:rPr>
              <a:t> (n=1,760), Domestic abuse (n=704), Hate crime (n=382), Firearms offences (n=133), Serious </a:t>
            </a:r>
            <a:r>
              <a:rPr lang="en-US" sz="600" dirty="0" err="1">
                <a:latin typeface="Tahoma"/>
                <a:ea typeface="Tahoma" pitchFamily="34" charset="0"/>
                <a:cs typeface="Tahoma" pitchFamily="34" charset="0"/>
              </a:rPr>
              <a:t>organised</a:t>
            </a:r>
            <a:r>
              <a:rPr lang="en-US" sz="600" dirty="0">
                <a:latin typeface="Tahoma"/>
                <a:ea typeface="Tahoma" pitchFamily="34" charset="0"/>
                <a:cs typeface="Tahoma" pitchFamily="34" charset="0"/>
              </a:rPr>
              <a:t> crime (n=545), </a:t>
            </a:r>
            <a:r>
              <a:rPr lang="en-US" sz="600" dirty="0" err="1">
                <a:latin typeface="Tahoma"/>
                <a:ea typeface="Tahoma" pitchFamily="34" charset="0"/>
                <a:cs typeface="Tahoma" pitchFamily="34" charset="0"/>
              </a:rPr>
              <a:t>Neighbourhood</a:t>
            </a:r>
            <a:r>
              <a:rPr lang="en-US" sz="600" dirty="0">
                <a:latin typeface="Tahoma"/>
                <a:ea typeface="Tahoma" pitchFamily="34" charset="0"/>
                <a:cs typeface="Tahoma" pitchFamily="34" charset="0"/>
              </a:rPr>
              <a:t> policing (n=1,858), Drug abuse and dealing (n=1,840), Fraud &amp; money laundering (n=338), Terrorism &amp; extremism (n=405), Child abuse (n=895), Rape or other sexual crimes (n=693), Human </a:t>
            </a:r>
            <a:r>
              <a:rPr lang="en-US" sz="600" dirty="0" err="1">
                <a:latin typeface="Tahoma"/>
                <a:ea typeface="Tahoma" pitchFamily="34" charset="0"/>
                <a:cs typeface="Tahoma" pitchFamily="34" charset="0"/>
              </a:rPr>
              <a:t>traffiking</a:t>
            </a:r>
            <a:r>
              <a:rPr lang="en-US" sz="600" dirty="0">
                <a:latin typeface="Tahoma"/>
                <a:ea typeface="Tahoma" pitchFamily="34" charset="0"/>
                <a:cs typeface="Tahoma" pitchFamily="34" charset="0"/>
              </a:rPr>
              <a:t> &amp; missing persons (n=475), Traffic offences &amp; road safety (n=1,535), Theft &amp; burglary (n=1,776), Rural crime (e.g. hare coursing, poaching, </a:t>
            </a:r>
            <a:r>
              <a:rPr lang="en-US" sz="600" dirty="0" err="1">
                <a:latin typeface="Tahoma"/>
                <a:ea typeface="Tahoma" pitchFamily="34" charset="0"/>
                <a:cs typeface="Tahoma" pitchFamily="34" charset="0"/>
              </a:rPr>
              <a:t>etc</a:t>
            </a:r>
            <a:r>
              <a:rPr lang="en-US" sz="600" dirty="0">
                <a:latin typeface="Tahoma"/>
                <a:ea typeface="Tahoma" pitchFamily="34" charset="0"/>
                <a:cs typeface="Tahoma" pitchFamily="34" charset="0"/>
              </a:rPr>
              <a:t>) (n=1,191)</a:t>
            </a:r>
          </a:p>
        </p:txBody>
      </p:sp>
      <p:sp>
        <p:nvSpPr>
          <p:cNvPr id="5" name="Rectangle 4">
            <a:extLst>
              <a:ext uri="{FF2B5EF4-FFF2-40B4-BE49-F238E27FC236}">
                <a16:creationId xmlns="" xmlns:a16="http://schemas.microsoft.com/office/drawing/2014/main" id="{214F9978-0173-4573-A603-39C9CD1E3266}"/>
              </a:ext>
            </a:extLst>
          </p:cNvPr>
          <p:cNvSpPr/>
          <p:nvPr/>
        </p:nvSpPr>
        <p:spPr>
          <a:xfrm>
            <a:off x="202432" y="1103258"/>
            <a:ext cx="6624736"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the county of LINCOLNSHIRE specifically, please indicate from the list below, the FIVE categories that you believe could benefit most from greater focus and policing resource. </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3C3E5E4F-CBBC-402A-A95A-A24FD8F1FA1B}"/>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6" name="Slide Number Placeholder 5">
            <a:extLst>
              <a:ext uri="{FF2B5EF4-FFF2-40B4-BE49-F238E27FC236}">
                <a16:creationId xmlns="" xmlns:a16="http://schemas.microsoft.com/office/drawing/2014/main" id="{6F02FFE8-BBED-493E-B14D-5BE75AED1321}"/>
              </a:ext>
            </a:extLst>
          </p:cNvPr>
          <p:cNvSpPr>
            <a:spLocks noGrp="1"/>
          </p:cNvSpPr>
          <p:nvPr>
            <p:ph type="sldNum" sz="quarter" idx="12"/>
          </p:nvPr>
        </p:nvSpPr>
        <p:spPr/>
        <p:txBody>
          <a:bodyPr/>
          <a:lstStyle/>
          <a:p>
            <a:fld id="{50DE9A6E-8F21-484F-844E-94FEC60E2113}" type="slidenum">
              <a:rPr lang="en-US" smtClean="0"/>
              <a:t>39</a:t>
            </a:fld>
            <a:endParaRPr lang="en-US"/>
          </a:p>
        </p:txBody>
      </p:sp>
      <p:sp>
        <p:nvSpPr>
          <p:cNvPr id="7" name="Title 1">
            <a:extLst>
              <a:ext uri="{FF2B5EF4-FFF2-40B4-BE49-F238E27FC236}">
                <a16:creationId xmlns="" xmlns:a16="http://schemas.microsoft.com/office/drawing/2014/main" id="{77D478B5-8E16-4D01-B6D3-6AEDA37C7086}"/>
              </a:ext>
            </a:extLst>
          </p:cNvPr>
          <p:cNvSpPr txBox="1">
            <a:spLocks/>
          </p:cNvSpPr>
          <p:nvPr/>
        </p:nvSpPr>
        <p:spPr>
          <a:xfrm>
            <a:off x="202432" y="14934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Five categories of offence get selected by over half of Lincolnshire residents as worthy of greater focus and policing resource.</a:t>
            </a:r>
            <a:endParaRPr lang="en-GB" sz="2400" dirty="0">
              <a:solidFill>
                <a:srgbClr val="ED0973"/>
              </a:solidFill>
            </a:endParaRPr>
          </a:p>
        </p:txBody>
      </p:sp>
      <p:sp>
        <p:nvSpPr>
          <p:cNvPr id="8" name="TextBox 7">
            <a:extLst>
              <a:ext uri="{FF2B5EF4-FFF2-40B4-BE49-F238E27FC236}">
                <a16:creationId xmlns="" xmlns:a16="http://schemas.microsoft.com/office/drawing/2014/main" id="{EC23CCF7-6EAF-46B6-BC38-D5440A8E88D5}"/>
              </a:ext>
            </a:extLst>
          </p:cNvPr>
          <p:cNvSpPr txBox="1"/>
          <p:nvPr/>
        </p:nvSpPr>
        <p:spPr>
          <a:xfrm>
            <a:off x="7516368" y="2060774"/>
            <a:ext cx="1627632" cy="2123658"/>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‘Neighbourhood policing’ is closely followed by: ‘Drug abuse and dealing’, ‘Violence, disorder &amp; antisocial behaviour’, ‘Theft &amp; burglary’ and ‘Traffic offences &amp; road safety’ as the five selected top </a:t>
            </a:r>
            <a:r>
              <a:rPr lang="en-GB" sz="1200" dirty="0" err="1">
                <a:solidFill>
                  <a:schemeClr val="bg1"/>
                </a:solidFill>
                <a:latin typeface="Tahoma" panose="020B0604030504040204" pitchFamily="34" charset="0"/>
                <a:ea typeface="Tahoma" panose="020B0604030504040204" pitchFamily="34" charset="0"/>
                <a:cs typeface="Tahoma" panose="020B0604030504040204" pitchFamily="34" charset="0"/>
              </a:rPr>
              <a:t>prioriities</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2602591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descr="MarketSight_Chart_Title"/>
          <p:cNvSpPr>
            <a:spLocks noChangeArrowheads="1"/>
          </p:cNvSpPr>
          <p:nvPr/>
        </p:nvSpPr>
        <p:spPr>
          <a:xfrm>
            <a:off x="161665" y="1215765"/>
            <a:ext cx="5483544" cy="307777"/>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GB" sz="1400" dirty="0">
                <a:latin typeface="Tahoma" panose="020B0604030504040204" pitchFamily="34" charset="0"/>
                <a:ea typeface="Tahoma" panose="020B0604030504040204" pitchFamily="34" charset="0"/>
                <a:cs typeface="Tahoma" panose="020B0604030504040204" pitchFamily="34" charset="0"/>
              </a:rPr>
              <a:t>Which local authority area are you permanently resident in? </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 Box 7" descr="MarketSight_Chart_SampleSize"/>
          <p:cNvSpPr>
            <a:spLocks noChangeArrowheads="1"/>
          </p:cNvSpPr>
          <p:nvPr/>
        </p:nvSpPr>
        <p:spPr>
          <a:xfrm>
            <a:off x="193876" y="4711380"/>
            <a:ext cx="4376446"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Boston Borough (n=271), East Lindsey (n=585), Lincoln City (n=448), North Kesteven (n=471), South Holland (n=305), South Kesteven (n=416), West Lindsey (n=410)</a:t>
            </a:r>
          </a:p>
        </p:txBody>
      </p:sp>
      <p:graphicFrame>
        <p:nvGraphicFramePr>
          <p:cNvPr id="6" name="Chart 5">
            <a:extLst>
              <a:ext uri="{FF2B5EF4-FFF2-40B4-BE49-F238E27FC236}">
                <a16:creationId xmlns="" xmlns:a16="http://schemas.microsoft.com/office/drawing/2014/main" id="{6D0165D1-563F-4601-B0DA-5145D8C1359C}"/>
              </a:ext>
            </a:extLst>
          </p:cNvPr>
          <p:cNvGraphicFramePr>
            <a:graphicFrameLocks/>
          </p:cNvGraphicFramePr>
          <p:nvPr>
            <p:extLst>
              <p:ext uri="{D42A27DB-BD31-4B8C-83A1-F6EECF244321}">
                <p14:modId xmlns:p14="http://schemas.microsoft.com/office/powerpoint/2010/main" val="4213780142"/>
              </p:ext>
            </p:extLst>
          </p:nvPr>
        </p:nvGraphicFramePr>
        <p:xfrm>
          <a:off x="251520" y="1563637"/>
          <a:ext cx="7200038" cy="3067553"/>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a:extLst>
              <a:ext uri="{FF2B5EF4-FFF2-40B4-BE49-F238E27FC236}">
                <a16:creationId xmlns="" xmlns:a16="http://schemas.microsoft.com/office/drawing/2014/main" id="{42785BFD-8CEE-4E80-90CD-03A15C15ADFD}"/>
              </a:ext>
            </a:extLst>
          </p:cNvPr>
          <p:cNvSpPr>
            <a:spLocks noGrp="1"/>
          </p:cNvSpPr>
          <p:nvPr>
            <p:ph type="sldNum" sz="quarter" idx="12"/>
          </p:nvPr>
        </p:nvSpPr>
        <p:spPr/>
        <p:txBody>
          <a:bodyPr/>
          <a:lstStyle/>
          <a:p>
            <a:fld id="{50DE9A6E-8F21-484F-844E-94FEC60E2113}" type="slidenum">
              <a:rPr lang="en-US" smtClean="0"/>
              <a:t>4</a:t>
            </a:fld>
            <a:endParaRPr lang="en-US"/>
          </a:p>
        </p:txBody>
      </p:sp>
      <p:sp>
        <p:nvSpPr>
          <p:cNvPr id="9" name="Footer Placeholder 8">
            <a:extLst>
              <a:ext uri="{FF2B5EF4-FFF2-40B4-BE49-F238E27FC236}">
                <a16:creationId xmlns="" xmlns:a16="http://schemas.microsoft.com/office/drawing/2014/main" id="{4E33B595-123A-4344-ADD2-6690431AFD17}"/>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0" name="Title 1">
            <a:extLst>
              <a:ext uri="{FF2B5EF4-FFF2-40B4-BE49-F238E27FC236}">
                <a16:creationId xmlns="" xmlns:a16="http://schemas.microsoft.com/office/drawing/2014/main" id="{A87AE8FC-98B9-44FA-BC48-F90F1A5A4DF7}"/>
              </a:ext>
            </a:extLst>
          </p:cNvPr>
          <p:cNvSpPr txBox="1">
            <a:spLocks/>
          </p:cNvSpPr>
          <p:nvPr/>
        </p:nvSpPr>
        <p:spPr>
          <a:xfrm>
            <a:off x="251522" y="123480"/>
            <a:ext cx="7023139" cy="10081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geographic distribution of the survey sample very closely reflects the resident population of Lincolnshire.</a:t>
            </a:r>
            <a:endParaRPr lang="en-GB" sz="2400" dirty="0">
              <a:solidFill>
                <a:srgbClr val="ED0973"/>
              </a:solidFill>
            </a:endParaRPr>
          </a:p>
          <a:p>
            <a:pPr marL="0" indent="0">
              <a:buNone/>
            </a:pPr>
            <a:endParaRPr lang="en-GB" sz="2400" dirty="0">
              <a:solidFill>
                <a:srgbClr val="ED0973"/>
              </a:solidFill>
            </a:endParaRPr>
          </a:p>
        </p:txBody>
      </p:sp>
      <p:sp>
        <p:nvSpPr>
          <p:cNvPr id="12" name="TextBox 11">
            <a:extLst>
              <a:ext uri="{FF2B5EF4-FFF2-40B4-BE49-F238E27FC236}">
                <a16:creationId xmlns="" xmlns:a16="http://schemas.microsoft.com/office/drawing/2014/main" id="{C55C3F90-E5C0-44BA-89CF-F3669624B6F4}"/>
              </a:ext>
            </a:extLst>
          </p:cNvPr>
          <p:cNvSpPr txBox="1"/>
          <p:nvPr/>
        </p:nvSpPr>
        <p:spPr>
          <a:xfrm>
            <a:off x="7531668" y="1786920"/>
            <a:ext cx="1612332" cy="1569660"/>
          </a:xfrm>
          <a:prstGeom prst="rect">
            <a:avLst/>
          </a:prstGeom>
          <a:solidFill>
            <a:srgbClr val="00B0F0"/>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Lincoln City and West Lindsey are very slightly over-represented.</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South Holland and more markedly South Kesteven under-represented.</a:t>
            </a:r>
          </a:p>
        </p:txBody>
      </p:sp>
    </p:spTree>
    <p:extLst>
      <p:ext uri="{BB962C8B-B14F-4D97-AF65-F5344CB8AC3E}">
        <p14:creationId xmlns:p14="http://schemas.microsoft.com/office/powerpoint/2010/main" val="27717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278045506"/>
              </p:ext>
            </p:extLst>
          </p:nvPr>
        </p:nvGraphicFramePr>
        <p:xfrm>
          <a:off x="232867" y="1131590"/>
          <a:ext cx="720003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60860" y="4514570"/>
            <a:ext cx="4411140" cy="553998"/>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b="0" i="0" dirty="0">
                <a:latin typeface="Tahoma"/>
                <a:ea typeface="Tahoma" pitchFamily="34" charset="0"/>
                <a:cs typeface="Tahoma" pitchFamily="34" charset="0"/>
              </a:rPr>
              <a:t>Base: Violence, disorder &amp; antisocial </a:t>
            </a:r>
            <a:r>
              <a:rPr lang="en-US" sz="600" b="0" i="0" dirty="0" err="1">
                <a:latin typeface="Tahoma"/>
                <a:ea typeface="Tahoma" pitchFamily="34" charset="0"/>
                <a:cs typeface="Tahoma" pitchFamily="34" charset="0"/>
              </a:rPr>
              <a:t>behaviour</a:t>
            </a:r>
            <a:r>
              <a:rPr lang="en-US" sz="600" b="0" i="0" dirty="0">
                <a:latin typeface="Tahoma"/>
                <a:ea typeface="Tahoma" pitchFamily="34" charset="0"/>
                <a:cs typeface="Tahoma" pitchFamily="34" charset="0"/>
              </a:rPr>
              <a:t> (n=1,716), Domestic abuse (n=695), Hate crime (n=373), Firearms offences (n=127), Serious </a:t>
            </a:r>
            <a:r>
              <a:rPr lang="en-US" sz="600" b="0" i="0" dirty="0" err="1">
                <a:latin typeface="Tahoma"/>
                <a:ea typeface="Tahoma" pitchFamily="34" charset="0"/>
                <a:cs typeface="Tahoma" pitchFamily="34" charset="0"/>
              </a:rPr>
              <a:t>organised</a:t>
            </a:r>
            <a:r>
              <a:rPr lang="en-US" sz="600" b="0" i="0" dirty="0">
                <a:latin typeface="Tahoma"/>
                <a:ea typeface="Tahoma" pitchFamily="34" charset="0"/>
                <a:cs typeface="Tahoma" pitchFamily="34" charset="0"/>
              </a:rPr>
              <a:t> crime (n=524), </a:t>
            </a:r>
            <a:r>
              <a:rPr lang="en-US" sz="600" b="0" i="0" dirty="0" err="1">
                <a:latin typeface="Tahoma"/>
                <a:ea typeface="Tahoma" pitchFamily="34" charset="0"/>
                <a:cs typeface="Tahoma" pitchFamily="34" charset="0"/>
              </a:rPr>
              <a:t>Neighbourhood</a:t>
            </a:r>
            <a:r>
              <a:rPr lang="en-US" sz="600" b="0" i="0" dirty="0">
                <a:latin typeface="Tahoma"/>
                <a:ea typeface="Tahoma" pitchFamily="34" charset="0"/>
                <a:cs typeface="Tahoma" pitchFamily="34" charset="0"/>
              </a:rPr>
              <a:t> policing (n=1,833), Drug abuse and dealing (n=1,791), Fraud &amp; money laundering (n=315), Terrorism &amp; extremism (n=386), Child abuse (n=880), Rape or other sexual crimes (n=680), Human </a:t>
            </a:r>
            <a:r>
              <a:rPr lang="en-US" sz="600" b="0" i="0" dirty="0" err="1">
                <a:latin typeface="Tahoma"/>
                <a:ea typeface="Tahoma" pitchFamily="34" charset="0"/>
                <a:cs typeface="Tahoma" pitchFamily="34" charset="0"/>
              </a:rPr>
              <a:t>traffiking</a:t>
            </a:r>
            <a:r>
              <a:rPr lang="en-US" sz="600" b="0" i="0" dirty="0">
                <a:latin typeface="Tahoma"/>
                <a:ea typeface="Tahoma" pitchFamily="34" charset="0"/>
                <a:cs typeface="Tahoma" pitchFamily="34" charset="0"/>
              </a:rPr>
              <a:t> &amp; missing persons (n=458), Traffic offences &amp; road safety (n=1,504), Theft &amp; burglary (n=1,733), Rural crime (e.g. hare coursing, poaching, </a:t>
            </a:r>
            <a:r>
              <a:rPr lang="en-US" sz="600" b="0" i="0" dirty="0" err="1">
                <a:latin typeface="Tahoma"/>
                <a:ea typeface="Tahoma" pitchFamily="34" charset="0"/>
                <a:cs typeface="Tahoma" pitchFamily="34" charset="0"/>
              </a:rPr>
              <a:t>etc</a:t>
            </a:r>
            <a:r>
              <a:rPr lang="en-US" sz="600" b="0" i="0" dirty="0">
                <a:latin typeface="Tahoma"/>
                <a:ea typeface="Tahoma" pitchFamily="34" charset="0"/>
                <a:cs typeface="Tahoma" pitchFamily="34" charset="0"/>
              </a:rPr>
              <a:t>) (n=1,171)</a:t>
            </a:r>
          </a:p>
        </p:txBody>
      </p:sp>
      <p:sp>
        <p:nvSpPr>
          <p:cNvPr id="5" name="Rectangle 4">
            <a:extLst>
              <a:ext uri="{FF2B5EF4-FFF2-40B4-BE49-F238E27FC236}">
                <a16:creationId xmlns="" xmlns:a16="http://schemas.microsoft.com/office/drawing/2014/main" id="{0ABA90FD-E878-425F-874D-A8D0040B7FC1}"/>
              </a:ext>
            </a:extLst>
          </p:cNvPr>
          <p:cNvSpPr/>
          <p:nvPr/>
        </p:nvSpPr>
        <p:spPr>
          <a:xfrm>
            <a:off x="251520" y="1059582"/>
            <a:ext cx="7272808"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Please imagine that you have an additional TEN police officers to deploy in LINCOLNSHIRE, across the five priorities that you have just selected in the previous question. Please select an answer to indicate the number of these police officers that you would wish to deploy against the priorities shown. (Please deploy TEN in total)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Total numbers of officers allocated.</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3910F467-F8D0-413D-9C3E-DBC22CB7B8BA}"/>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7" name="Slide Number Placeholder 6">
            <a:extLst>
              <a:ext uri="{FF2B5EF4-FFF2-40B4-BE49-F238E27FC236}">
                <a16:creationId xmlns="" xmlns:a16="http://schemas.microsoft.com/office/drawing/2014/main" id="{1AD04449-163C-463D-82CE-3FF2A713D65E}"/>
              </a:ext>
            </a:extLst>
          </p:cNvPr>
          <p:cNvSpPr>
            <a:spLocks noGrp="1"/>
          </p:cNvSpPr>
          <p:nvPr>
            <p:ph type="sldNum" sz="quarter" idx="12"/>
          </p:nvPr>
        </p:nvSpPr>
        <p:spPr/>
        <p:txBody>
          <a:bodyPr/>
          <a:lstStyle/>
          <a:p>
            <a:fld id="{50DE9A6E-8F21-484F-844E-94FEC60E2113}" type="slidenum">
              <a:rPr lang="en-US" smtClean="0"/>
              <a:t>40</a:t>
            </a:fld>
            <a:endParaRPr lang="en-US"/>
          </a:p>
        </p:txBody>
      </p:sp>
      <p:sp>
        <p:nvSpPr>
          <p:cNvPr id="8" name="Title 1">
            <a:extLst>
              <a:ext uri="{FF2B5EF4-FFF2-40B4-BE49-F238E27FC236}">
                <a16:creationId xmlns="" xmlns:a16="http://schemas.microsoft.com/office/drawing/2014/main" id="{6E7215E2-B067-4256-9DFF-56676550F159}"/>
              </a:ext>
            </a:extLst>
          </p:cNvPr>
          <p:cNvSpPr txBox="1">
            <a:spLocks/>
          </p:cNvSpPr>
          <p:nvPr/>
        </p:nvSpPr>
        <p:spPr>
          <a:xfrm>
            <a:off x="179512" y="30597"/>
            <a:ext cx="7200036" cy="10081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comparative volumes of additional police officers allocated closely reflects the prioritisation for focus.</a:t>
            </a:r>
            <a:endParaRPr lang="en-GB" sz="2400" dirty="0">
              <a:solidFill>
                <a:srgbClr val="ED0973"/>
              </a:solidFill>
            </a:endParaRPr>
          </a:p>
        </p:txBody>
      </p:sp>
    </p:spTree>
    <p:extLst>
      <p:ext uri="{BB962C8B-B14F-4D97-AF65-F5344CB8AC3E}">
        <p14:creationId xmlns:p14="http://schemas.microsoft.com/office/powerpoint/2010/main" val="274370085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2117493693"/>
              </p:ext>
            </p:extLst>
          </p:nvPr>
        </p:nvGraphicFramePr>
        <p:xfrm>
          <a:off x="244361" y="1421603"/>
          <a:ext cx="7200038"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1" y="4515966"/>
            <a:ext cx="4304438" cy="553998"/>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Violence, disorder &amp; antisocial </a:t>
            </a:r>
            <a:r>
              <a:rPr lang="en-US" sz="600" dirty="0" err="1">
                <a:latin typeface="Tahoma"/>
                <a:ea typeface="Tahoma" pitchFamily="34" charset="0"/>
                <a:cs typeface="Tahoma" pitchFamily="34" charset="0"/>
              </a:rPr>
              <a:t>behaviour</a:t>
            </a:r>
            <a:r>
              <a:rPr lang="en-US" sz="600" dirty="0">
                <a:latin typeface="Tahoma"/>
                <a:ea typeface="Tahoma" pitchFamily="34" charset="0"/>
                <a:cs typeface="Tahoma" pitchFamily="34" charset="0"/>
              </a:rPr>
              <a:t> (n=916), Domestic abuse (n=1,691), Hate crime (n=2,238), Firearms offences (n=2,300), Serious </a:t>
            </a:r>
            <a:r>
              <a:rPr lang="en-US" sz="600" dirty="0" err="1">
                <a:latin typeface="Tahoma"/>
                <a:ea typeface="Tahoma" pitchFamily="34" charset="0"/>
                <a:cs typeface="Tahoma" pitchFamily="34" charset="0"/>
              </a:rPr>
              <a:t>organised</a:t>
            </a:r>
            <a:r>
              <a:rPr lang="en-US" sz="600" dirty="0">
                <a:latin typeface="Tahoma"/>
                <a:ea typeface="Tahoma" pitchFamily="34" charset="0"/>
                <a:cs typeface="Tahoma" pitchFamily="34" charset="0"/>
              </a:rPr>
              <a:t> crime (n=1,873), </a:t>
            </a:r>
            <a:r>
              <a:rPr lang="en-US" sz="600" dirty="0" err="1">
                <a:latin typeface="Tahoma"/>
                <a:ea typeface="Tahoma" pitchFamily="34" charset="0"/>
                <a:cs typeface="Tahoma" pitchFamily="34" charset="0"/>
              </a:rPr>
              <a:t>Neighbourhood</a:t>
            </a:r>
            <a:r>
              <a:rPr lang="en-US" sz="600" dirty="0">
                <a:latin typeface="Tahoma"/>
                <a:ea typeface="Tahoma" pitchFamily="34" charset="0"/>
                <a:cs typeface="Tahoma" pitchFamily="34" charset="0"/>
              </a:rPr>
              <a:t> policing (n=812), Drug abuse and dealing (n=837), Fraud &amp; money laundering (n=2,219), Terrorism &amp; extremism (n=1,984), Child abuse (n=1,330), Rape or other sexual crimes (n=1,523), Human </a:t>
            </a:r>
            <a:r>
              <a:rPr lang="en-US" sz="600" dirty="0" err="1">
                <a:latin typeface="Tahoma"/>
                <a:ea typeface="Tahoma" pitchFamily="34" charset="0"/>
                <a:cs typeface="Tahoma" pitchFamily="34" charset="0"/>
              </a:rPr>
              <a:t>traffiking</a:t>
            </a:r>
            <a:r>
              <a:rPr lang="en-US" sz="600" dirty="0">
                <a:latin typeface="Tahoma"/>
                <a:ea typeface="Tahoma" pitchFamily="34" charset="0"/>
                <a:cs typeface="Tahoma" pitchFamily="34" charset="0"/>
              </a:rPr>
              <a:t> &amp; missing persons (n=2,000), Traffic offences &amp; road safety (n=1,211), Theft &amp; burglary (n=865), Rural crime (e.g. hare coursing, poaching, </a:t>
            </a:r>
            <a:r>
              <a:rPr lang="en-US" sz="600" dirty="0" err="1">
                <a:latin typeface="Tahoma"/>
                <a:ea typeface="Tahoma" pitchFamily="34" charset="0"/>
                <a:cs typeface="Tahoma" pitchFamily="34" charset="0"/>
              </a:rPr>
              <a:t>etc</a:t>
            </a:r>
            <a:r>
              <a:rPr lang="en-US" sz="600" dirty="0">
                <a:latin typeface="Tahoma"/>
                <a:ea typeface="Tahoma" pitchFamily="34" charset="0"/>
                <a:cs typeface="Tahoma" pitchFamily="34" charset="0"/>
              </a:rPr>
              <a:t>) (n=1,549)</a:t>
            </a:r>
          </a:p>
        </p:txBody>
      </p:sp>
      <p:sp>
        <p:nvSpPr>
          <p:cNvPr id="5" name="Rectangle 4">
            <a:extLst>
              <a:ext uri="{FF2B5EF4-FFF2-40B4-BE49-F238E27FC236}">
                <a16:creationId xmlns="" xmlns:a16="http://schemas.microsoft.com/office/drawing/2014/main" id="{2E3E5974-E83C-43A6-8F1C-1C2CB2DF51D4}"/>
              </a:ext>
            </a:extLst>
          </p:cNvPr>
          <p:cNvSpPr/>
          <p:nvPr/>
        </p:nvSpPr>
        <p:spPr>
          <a:xfrm>
            <a:off x="251520" y="1021682"/>
            <a:ext cx="7200038" cy="553998"/>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Please now take a moment to imagine that you have to REDUCE by TEN the number of police officers across LINCOLNSHIRE.  Please select an answer to indicate the number of police officers that you would choose to remove </a:t>
            </a:r>
            <a:r>
              <a:rPr lang="en-GB" sz="1000" dirty="0">
                <a:latin typeface="Tahoma" panose="020B0604030504040204" pitchFamily="34" charset="0"/>
                <a:ea typeface="Tahoma" panose="020B0604030504040204" pitchFamily="34" charset="0"/>
                <a:cs typeface="Tahoma" panose="020B0604030504040204" pitchFamily="34" charset="0"/>
              </a:rPr>
              <a:t>against</a:t>
            </a:r>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 the categories shown. (Please remove TEN in total)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Total volume of officers removed</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1B1AD95C-9BDE-4DB9-9EC6-1DD6621C94A4}"/>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7" name="Slide Number Placeholder 6">
            <a:extLst>
              <a:ext uri="{FF2B5EF4-FFF2-40B4-BE49-F238E27FC236}">
                <a16:creationId xmlns="" xmlns:a16="http://schemas.microsoft.com/office/drawing/2014/main" id="{CC86768B-BD45-44D9-AEEF-F16FB1FD9E11}"/>
              </a:ext>
            </a:extLst>
          </p:cNvPr>
          <p:cNvSpPr>
            <a:spLocks noGrp="1"/>
          </p:cNvSpPr>
          <p:nvPr>
            <p:ph type="sldNum" sz="quarter" idx="12"/>
          </p:nvPr>
        </p:nvSpPr>
        <p:spPr/>
        <p:txBody>
          <a:bodyPr/>
          <a:lstStyle/>
          <a:p>
            <a:fld id="{50DE9A6E-8F21-484F-844E-94FEC60E2113}" type="slidenum">
              <a:rPr lang="en-US" smtClean="0"/>
              <a:t>41</a:t>
            </a:fld>
            <a:endParaRPr lang="en-US"/>
          </a:p>
        </p:txBody>
      </p:sp>
      <p:sp>
        <p:nvSpPr>
          <p:cNvPr id="8" name="Title 1">
            <a:extLst>
              <a:ext uri="{FF2B5EF4-FFF2-40B4-BE49-F238E27FC236}">
                <a16:creationId xmlns="" xmlns:a16="http://schemas.microsoft.com/office/drawing/2014/main" id="{8BDA098F-5269-43CD-A1CD-E44B247DE95A}"/>
              </a:ext>
            </a:extLst>
          </p:cNvPr>
          <p:cNvSpPr txBox="1">
            <a:spLocks/>
          </p:cNvSpPr>
          <p:nvPr/>
        </p:nvSpPr>
        <p:spPr>
          <a:xfrm>
            <a:off x="269254" y="74932"/>
            <a:ext cx="7200036" cy="100811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‘Hate crime’ experiences the highest reduction in police officers, people are least prepared to reduce officer numbers associated with ‘Theft &amp; burglary’ and ‘Child abuse’.</a:t>
            </a:r>
            <a:endParaRPr lang="en-GB" sz="2400" dirty="0">
              <a:solidFill>
                <a:srgbClr val="ED0973"/>
              </a:solidFill>
            </a:endParaRPr>
          </a:p>
        </p:txBody>
      </p:sp>
    </p:spTree>
    <p:extLst>
      <p:ext uri="{BB962C8B-B14F-4D97-AF65-F5344CB8AC3E}">
        <p14:creationId xmlns:p14="http://schemas.microsoft.com/office/powerpoint/2010/main" val="40852927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055061211"/>
              </p:ext>
            </p:extLst>
          </p:nvPr>
        </p:nvGraphicFramePr>
        <p:xfrm>
          <a:off x="297133" y="1613386"/>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1" y="4797640"/>
            <a:ext cx="4248472" cy="18466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Generous (n=36), Healthy (n=63), Fair (n=435), Restrictive (n=955), Inadequate (n=1,417)</a:t>
            </a:r>
          </a:p>
        </p:txBody>
      </p:sp>
      <p:sp>
        <p:nvSpPr>
          <p:cNvPr id="5" name="Rectangle 4">
            <a:extLst>
              <a:ext uri="{FF2B5EF4-FFF2-40B4-BE49-F238E27FC236}">
                <a16:creationId xmlns="" xmlns:a16="http://schemas.microsoft.com/office/drawing/2014/main" id="{BD1E1569-9913-4A89-BF8E-D974C819A56B}"/>
              </a:ext>
            </a:extLst>
          </p:cNvPr>
          <p:cNvSpPr/>
          <p:nvPr/>
        </p:nvSpPr>
        <p:spPr>
          <a:xfrm>
            <a:off x="271591" y="1109016"/>
            <a:ext cx="7179967" cy="523220"/>
          </a:xfrm>
          <a:prstGeom prst="rect">
            <a:avLst/>
          </a:prstGeom>
        </p:spPr>
        <p:txBody>
          <a:bodyPr wrap="square">
            <a:spAutoFit/>
          </a:bodyPr>
          <a:lstStyle/>
          <a:p>
            <a:r>
              <a:rPr lang="en-GB" sz="1400" dirty="0">
                <a:solidFill>
                  <a:srgbClr val="333E48"/>
                </a:solidFill>
                <a:latin typeface="Tahoma" panose="020B0604030504040204" pitchFamily="34" charset="0"/>
                <a:ea typeface="Tahoma" panose="020B0604030504040204" pitchFamily="34" charset="0"/>
                <a:cs typeface="Tahoma" panose="020B0604030504040204" pitchFamily="34" charset="0"/>
              </a:rPr>
              <a:t>Which of the descriptions below most closely matches your opinion of the current funding level for the LINCOLNSHIRE Police force?</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E92ED3D9-0FEC-4CCF-8EA2-0938EF9DB13A}"/>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7" name="Slide Number Placeholder 6">
            <a:extLst>
              <a:ext uri="{FF2B5EF4-FFF2-40B4-BE49-F238E27FC236}">
                <a16:creationId xmlns="" xmlns:a16="http://schemas.microsoft.com/office/drawing/2014/main" id="{D11EC83C-45F1-4500-9F9F-70C2CC06B9E3}"/>
              </a:ext>
            </a:extLst>
          </p:cNvPr>
          <p:cNvSpPr>
            <a:spLocks noGrp="1"/>
          </p:cNvSpPr>
          <p:nvPr>
            <p:ph type="sldNum" sz="quarter" idx="12"/>
          </p:nvPr>
        </p:nvSpPr>
        <p:spPr/>
        <p:txBody>
          <a:bodyPr/>
          <a:lstStyle/>
          <a:p>
            <a:fld id="{50DE9A6E-8F21-484F-844E-94FEC60E2113}" type="slidenum">
              <a:rPr lang="en-US" smtClean="0"/>
              <a:t>42</a:t>
            </a:fld>
            <a:endParaRPr lang="en-US"/>
          </a:p>
        </p:txBody>
      </p:sp>
      <p:sp>
        <p:nvSpPr>
          <p:cNvPr id="8" name="Title 1">
            <a:extLst>
              <a:ext uri="{FF2B5EF4-FFF2-40B4-BE49-F238E27FC236}">
                <a16:creationId xmlns="" xmlns:a16="http://schemas.microsoft.com/office/drawing/2014/main" id="{272C3905-6AF1-4002-B494-F786C38A7D02}"/>
              </a:ext>
            </a:extLst>
          </p:cNvPr>
          <p:cNvSpPr txBox="1">
            <a:spLocks/>
          </p:cNvSpPr>
          <p:nvPr/>
        </p:nvSpPr>
        <p:spPr>
          <a:xfrm>
            <a:off x="269254" y="7493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82% of Lincolnshire residents regard the current funding level for the Lincolnshire police force as ‘restrictive’ or ‘inadequate’.</a:t>
            </a:r>
            <a:endParaRPr lang="en-GB" sz="2400" dirty="0">
              <a:solidFill>
                <a:srgbClr val="ED0973"/>
              </a:solidFill>
            </a:endParaRPr>
          </a:p>
        </p:txBody>
      </p:sp>
      <p:sp>
        <p:nvSpPr>
          <p:cNvPr id="9" name="TextBox 8">
            <a:extLst>
              <a:ext uri="{FF2B5EF4-FFF2-40B4-BE49-F238E27FC236}">
                <a16:creationId xmlns="" xmlns:a16="http://schemas.microsoft.com/office/drawing/2014/main" id="{4115ADDB-CDF7-4DD8-9229-A3712C99B9C3}"/>
              </a:ext>
            </a:extLst>
          </p:cNvPr>
          <p:cNvSpPr txBox="1"/>
          <p:nvPr/>
        </p:nvSpPr>
        <p:spPr>
          <a:xfrm>
            <a:off x="7516368" y="2963592"/>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Fewer than 1 in 5 Lincolnshire residents (18%) regard the current funding level for the Lincolnshire police force as ‘Fair’ or better.</a:t>
            </a:r>
          </a:p>
        </p:txBody>
      </p:sp>
    </p:spTree>
    <p:extLst>
      <p:ext uri="{BB962C8B-B14F-4D97-AF65-F5344CB8AC3E}">
        <p14:creationId xmlns:p14="http://schemas.microsoft.com/office/powerpoint/2010/main" val="40292726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descr="MarketSight_Chart_SampleSize"/>
          <p:cNvSpPr>
            <a:spLocks noChangeArrowheads="1"/>
          </p:cNvSpPr>
          <p:nvPr/>
        </p:nvSpPr>
        <p:spPr>
          <a:xfrm>
            <a:off x="251520" y="4936736"/>
            <a:ext cx="5483543" cy="184666"/>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Generous (n=36), Healthy (n=63), Fair (n=435), Restrictive (n=955), Inadequate (n=1,417)</a:t>
            </a:r>
          </a:p>
        </p:txBody>
      </p:sp>
      <p:sp>
        <p:nvSpPr>
          <p:cNvPr id="5" name="Rectangle 4">
            <a:extLst>
              <a:ext uri="{FF2B5EF4-FFF2-40B4-BE49-F238E27FC236}">
                <a16:creationId xmlns="" xmlns:a16="http://schemas.microsoft.com/office/drawing/2014/main" id="{BD1E1569-9913-4A89-BF8E-D974C819A56B}"/>
              </a:ext>
            </a:extLst>
          </p:cNvPr>
          <p:cNvSpPr/>
          <p:nvPr/>
        </p:nvSpPr>
        <p:spPr>
          <a:xfrm>
            <a:off x="179512" y="558333"/>
            <a:ext cx="7144072"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Which of the descriptions below most closely matches your opinion of the current funding level for the LINCOLNSHIRE Police force?</a:t>
            </a:r>
            <a:endParaRPr lang="en-GB" sz="1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a:extLst>
              <a:ext uri="{FF2B5EF4-FFF2-40B4-BE49-F238E27FC236}">
                <a16:creationId xmlns="" xmlns:a16="http://schemas.microsoft.com/office/drawing/2014/main" id="{C4F87CFA-BE9A-4939-8D48-6EFACB7AD0FC}"/>
              </a:ext>
            </a:extLst>
          </p:cNvPr>
          <p:cNvGraphicFramePr>
            <a:graphicFrameLocks/>
          </p:cNvGraphicFramePr>
          <p:nvPr>
            <p:extLst>
              <p:ext uri="{D42A27DB-BD31-4B8C-83A1-F6EECF244321}">
                <p14:modId xmlns:p14="http://schemas.microsoft.com/office/powerpoint/2010/main" val="512943766"/>
              </p:ext>
            </p:extLst>
          </p:nvPr>
        </p:nvGraphicFramePr>
        <p:xfrm>
          <a:off x="0" y="774402"/>
          <a:ext cx="7524328" cy="4162334"/>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 xmlns:a16="http://schemas.microsoft.com/office/drawing/2014/main" id="{14833753-A7E8-431D-98C7-FB856FFE2C13}"/>
              </a:ext>
            </a:extLst>
          </p:cNvPr>
          <p:cNvSpPr>
            <a:spLocks noGrp="1"/>
          </p:cNvSpPr>
          <p:nvPr>
            <p:ph type="ftr" sz="quarter" idx="11"/>
          </p:nvPr>
        </p:nvSpPr>
        <p:spPr>
          <a:xfrm>
            <a:off x="4499992" y="4773809"/>
            <a:ext cx="2895600" cy="357188"/>
          </a:xfrm>
        </p:spPr>
        <p:txBody>
          <a:bodyPr/>
          <a:lstStyle/>
          <a:p>
            <a:r>
              <a:rPr lang="en-GB"/>
              <a:t>Source: Lincolnshire Crime and Policing Survey Dec 2017. Conducted by Habit5 Limited.</a:t>
            </a:r>
            <a:endParaRPr lang="en-US"/>
          </a:p>
        </p:txBody>
      </p:sp>
      <p:sp>
        <p:nvSpPr>
          <p:cNvPr id="3" name="Slide Number Placeholder 2">
            <a:extLst>
              <a:ext uri="{FF2B5EF4-FFF2-40B4-BE49-F238E27FC236}">
                <a16:creationId xmlns="" xmlns:a16="http://schemas.microsoft.com/office/drawing/2014/main" id="{D3F3C8B6-D999-4C18-81AE-CCBAD9A9329F}"/>
              </a:ext>
            </a:extLst>
          </p:cNvPr>
          <p:cNvSpPr>
            <a:spLocks noGrp="1"/>
          </p:cNvSpPr>
          <p:nvPr>
            <p:ph type="sldNum" sz="quarter" idx="12"/>
          </p:nvPr>
        </p:nvSpPr>
        <p:spPr/>
        <p:txBody>
          <a:bodyPr/>
          <a:lstStyle/>
          <a:p>
            <a:fld id="{50DE9A6E-8F21-484F-844E-94FEC60E2113}" type="slidenum">
              <a:rPr lang="en-US" smtClean="0"/>
              <a:t>43</a:t>
            </a:fld>
            <a:endParaRPr lang="en-US"/>
          </a:p>
        </p:txBody>
      </p:sp>
      <p:sp>
        <p:nvSpPr>
          <p:cNvPr id="8" name="Title 1">
            <a:extLst>
              <a:ext uri="{FF2B5EF4-FFF2-40B4-BE49-F238E27FC236}">
                <a16:creationId xmlns="" xmlns:a16="http://schemas.microsoft.com/office/drawing/2014/main" id="{10ABA38D-F497-4D8F-9692-718490F7DE3B}"/>
              </a:ext>
            </a:extLst>
          </p:cNvPr>
          <p:cNvSpPr txBox="1">
            <a:spLocks/>
          </p:cNvSpPr>
          <p:nvPr/>
        </p:nvSpPr>
        <p:spPr>
          <a:xfrm>
            <a:off x="195556" y="-55114"/>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Residents of Boston Borough are more likely (87%) to regard current police funding as ‘Restrictive’ or ‘Inadequate’.</a:t>
            </a:r>
            <a:endParaRPr lang="en-GB" sz="2000" dirty="0">
              <a:solidFill>
                <a:srgbClr val="ED0973"/>
              </a:solidFill>
            </a:endParaRPr>
          </a:p>
        </p:txBody>
      </p:sp>
    </p:spTree>
    <p:extLst>
      <p:ext uri="{BB962C8B-B14F-4D97-AF65-F5344CB8AC3E}">
        <p14:creationId xmlns:p14="http://schemas.microsoft.com/office/powerpoint/2010/main" val="248896609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37198499"/>
              </p:ext>
            </p:extLst>
          </p:nvPr>
        </p:nvGraphicFramePr>
        <p:xfrm>
          <a:off x="240006" y="1635646"/>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40006" y="4705252"/>
            <a:ext cx="4289853"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b="0" i="0" dirty="0">
                <a:latin typeface="Tahoma"/>
                <a:ea typeface="Tahoma" pitchFamily="34" charset="0"/>
                <a:cs typeface="Tahoma" pitchFamily="34" charset="0"/>
              </a:rPr>
              <a:t>Base: Personal experience (n=2,861), Word of mouth (n=2,882), TV news (n=2,871), Radio news (n=2,885), Online news websites (n=2,865), Twitter (n=2,852), Facebook (n=2,870), Printed media (n=2,879), </a:t>
            </a:r>
            <a:r>
              <a:rPr lang="en-US" sz="600" b="0" i="0" dirty="0" err="1">
                <a:latin typeface="Tahoma"/>
                <a:ea typeface="Tahoma" pitchFamily="34" charset="0"/>
                <a:cs typeface="Tahoma" pitchFamily="34" charset="0"/>
              </a:rPr>
              <a:t>Neighbourhood</a:t>
            </a:r>
            <a:r>
              <a:rPr lang="en-US" sz="600" b="0" i="0" dirty="0">
                <a:latin typeface="Tahoma"/>
                <a:ea typeface="Tahoma" pitchFamily="34" charset="0"/>
                <a:cs typeface="Tahoma" pitchFamily="34" charset="0"/>
              </a:rPr>
              <a:t> watch / </a:t>
            </a:r>
            <a:r>
              <a:rPr lang="en-US" sz="600" b="0" i="0" dirty="0" err="1">
                <a:latin typeface="Tahoma"/>
                <a:ea typeface="Tahoma" pitchFamily="34" charset="0"/>
                <a:cs typeface="Tahoma" pitchFamily="34" charset="0"/>
              </a:rPr>
              <a:t>Lincs</a:t>
            </a:r>
            <a:r>
              <a:rPr lang="en-US" sz="600" b="0" i="0" dirty="0">
                <a:latin typeface="Tahoma"/>
                <a:ea typeface="Tahoma" pitchFamily="34" charset="0"/>
                <a:cs typeface="Tahoma" pitchFamily="34" charset="0"/>
              </a:rPr>
              <a:t> Alert (n=2,880)</a:t>
            </a:r>
          </a:p>
        </p:txBody>
      </p:sp>
      <p:sp>
        <p:nvSpPr>
          <p:cNvPr id="5" name="Rectangle 4">
            <a:extLst>
              <a:ext uri="{FF2B5EF4-FFF2-40B4-BE49-F238E27FC236}">
                <a16:creationId xmlns="" xmlns:a16="http://schemas.microsoft.com/office/drawing/2014/main" id="{C96197F7-52C9-4F13-BCED-294CB1F9D8A7}"/>
              </a:ext>
            </a:extLst>
          </p:cNvPr>
          <p:cNvSpPr/>
          <p:nvPr/>
        </p:nvSpPr>
        <p:spPr>
          <a:xfrm>
            <a:off x="179512" y="1363563"/>
            <a:ext cx="7272808"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Please rate the </a:t>
            </a:r>
            <a:r>
              <a:rPr lang="en-GB" sz="1000" u="sng" dirty="0">
                <a:solidFill>
                  <a:srgbClr val="333E48"/>
                </a:solidFill>
                <a:latin typeface="Tahoma" panose="020B0604030504040204" pitchFamily="34" charset="0"/>
                <a:ea typeface="Tahoma" panose="020B0604030504040204" pitchFamily="34" charset="0"/>
                <a:cs typeface="Tahoma" panose="020B0604030504040204" pitchFamily="34" charset="0"/>
              </a:rPr>
              <a:t>importance</a:t>
            </a:r>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 to you PERSONALLY of each of the potential sources of information on crime and policing in LINCOLNSHIRE specifically. </a:t>
            </a:r>
            <a:r>
              <a:rPr lang="en-GB" sz="1000" i="1" dirty="0">
                <a:solidFill>
                  <a:srgbClr val="333E48"/>
                </a:solidFill>
                <a:latin typeface="Tahoma" panose="020B0604030504040204" pitchFamily="34" charset="0"/>
                <a:ea typeface="Tahoma" panose="020B0604030504040204" pitchFamily="34" charset="0"/>
                <a:cs typeface="Tahoma" panose="020B0604030504040204" pitchFamily="34" charset="0"/>
              </a:rPr>
              <a:t>(On a scale of 1-5 where 1=Not important at all and 5= Very Important)</a:t>
            </a:r>
            <a:endParaRPr lang="en-GB" sz="1000" i="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73C4D5C7-F384-4591-8971-EC32CDC5DEED}"/>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7" name="Slide Number Placeholder 6">
            <a:extLst>
              <a:ext uri="{FF2B5EF4-FFF2-40B4-BE49-F238E27FC236}">
                <a16:creationId xmlns="" xmlns:a16="http://schemas.microsoft.com/office/drawing/2014/main" id="{640FDA71-2C69-4522-9D70-1F344720280F}"/>
              </a:ext>
            </a:extLst>
          </p:cNvPr>
          <p:cNvSpPr>
            <a:spLocks noGrp="1"/>
          </p:cNvSpPr>
          <p:nvPr>
            <p:ph type="sldNum" sz="quarter" idx="12"/>
          </p:nvPr>
        </p:nvSpPr>
        <p:spPr/>
        <p:txBody>
          <a:bodyPr/>
          <a:lstStyle/>
          <a:p>
            <a:fld id="{50DE9A6E-8F21-484F-844E-94FEC60E2113}" type="slidenum">
              <a:rPr lang="en-US" smtClean="0"/>
              <a:t>44</a:t>
            </a:fld>
            <a:endParaRPr lang="en-US"/>
          </a:p>
        </p:txBody>
      </p:sp>
      <p:sp>
        <p:nvSpPr>
          <p:cNvPr id="8" name="Content Placeholder 2">
            <a:extLst>
              <a:ext uri="{FF2B5EF4-FFF2-40B4-BE49-F238E27FC236}">
                <a16:creationId xmlns="" xmlns:a16="http://schemas.microsoft.com/office/drawing/2014/main" id="{744D9F5D-D788-40FF-BF0E-A7B439C8C05C}"/>
              </a:ext>
            </a:extLst>
          </p:cNvPr>
          <p:cNvSpPr txBox="1">
            <a:spLocks/>
          </p:cNvSpPr>
          <p:nvPr/>
        </p:nvSpPr>
        <p:spPr>
          <a:xfrm>
            <a:off x="297101" y="119214"/>
            <a:ext cx="6916839" cy="7920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2400" dirty="0">
                <a:solidFill>
                  <a:srgbClr val="002060"/>
                </a:solidFill>
                <a:latin typeface="Tahoma" pitchFamily="34" charset="0"/>
                <a:ea typeface="Tahoma" pitchFamily="34" charset="0"/>
                <a:cs typeface="Tahoma" pitchFamily="34" charset="0"/>
              </a:rPr>
              <a:t>‘Neighbourhood watch/</a:t>
            </a:r>
            <a:r>
              <a:rPr lang="en-GB" sz="2400" dirty="0" err="1">
                <a:solidFill>
                  <a:srgbClr val="002060"/>
                </a:solidFill>
                <a:latin typeface="Tahoma" pitchFamily="34" charset="0"/>
                <a:ea typeface="Tahoma" pitchFamily="34" charset="0"/>
                <a:cs typeface="Tahoma" pitchFamily="34" charset="0"/>
              </a:rPr>
              <a:t>Lincs</a:t>
            </a:r>
            <a:r>
              <a:rPr lang="en-GB" sz="2400" dirty="0">
                <a:solidFill>
                  <a:srgbClr val="002060"/>
                </a:solidFill>
                <a:latin typeface="Tahoma" pitchFamily="34" charset="0"/>
                <a:ea typeface="Tahoma" pitchFamily="34" charset="0"/>
                <a:cs typeface="Tahoma" pitchFamily="34" charset="0"/>
              </a:rPr>
              <a:t> Alert’ is regarded as the third most important source of information on crime and policing in Lincolnshire specifically.</a:t>
            </a:r>
            <a:br>
              <a:rPr lang="en-GB" sz="2400" dirty="0">
                <a:solidFill>
                  <a:srgbClr val="002060"/>
                </a:solidFill>
                <a:latin typeface="Tahoma" pitchFamily="34" charset="0"/>
                <a:ea typeface="Tahoma" pitchFamily="34" charset="0"/>
                <a:cs typeface="Tahoma" pitchFamily="34" charset="0"/>
              </a:rPr>
            </a:br>
            <a:endParaRPr lang="en-GB" sz="2400" dirty="0">
              <a:solidFill>
                <a:srgbClr val="ED0973"/>
              </a:solidFill>
              <a:latin typeface="Tahoma" pitchFamily="34" charset="0"/>
              <a:ea typeface="Tahoma" pitchFamily="34" charset="0"/>
              <a:cs typeface="Tahoma" pitchFamily="34" charset="0"/>
            </a:endParaRPr>
          </a:p>
        </p:txBody>
      </p:sp>
      <p:sp>
        <p:nvSpPr>
          <p:cNvPr id="9" name="TextBox 8">
            <a:extLst>
              <a:ext uri="{FF2B5EF4-FFF2-40B4-BE49-F238E27FC236}">
                <a16:creationId xmlns="" xmlns:a16="http://schemas.microsoft.com/office/drawing/2014/main" id="{7EE87A21-E331-44E9-9597-FA146E56E735}"/>
              </a:ext>
            </a:extLst>
          </p:cNvPr>
          <p:cNvSpPr txBox="1"/>
          <p:nvPr/>
        </p:nvSpPr>
        <p:spPr>
          <a:xfrm>
            <a:off x="7519307" y="1491630"/>
            <a:ext cx="1624693" cy="1338828"/>
          </a:xfrm>
          <a:prstGeom prst="rect">
            <a:avLst/>
          </a:prstGeom>
          <a:solidFill>
            <a:srgbClr val="ED0873"/>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Across the sample as a whole Twitter and Facebook are regarded as net unimportant (less than 3.0).</a:t>
            </a:r>
          </a:p>
        </p:txBody>
      </p:sp>
      <p:sp>
        <p:nvSpPr>
          <p:cNvPr id="10" name="TextBox 9">
            <a:extLst>
              <a:ext uri="{FF2B5EF4-FFF2-40B4-BE49-F238E27FC236}">
                <a16:creationId xmlns="" xmlns:a16="http://schemas.microsoft.com/office/drawing/2014/main" id="{E5AC819F-7E4D-4853-85A6-328E9E9183D5}"/>
              </a:ext>
            </a:extLst>
          </p:cNvPr>
          <p:cNvSpPr txBox="1"/>
          <p:nvPr/>
        </p:nvSpPr>
        <p:spPr>
          <a:xfrm>
            <a:off x="7535385" y="3022137"/>
            <a:ext cx="1624693" cy="1131079"/>
          </a:xfrm>
          <a:prstGeom prst="rect">
            <a:avLst/>
          </a:prstGeom>
          <a:solidFill>
            <a:srgbClr val="ED0873"/>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50+ year olds regard ‘TV News’ as more important than ‘Personal experience’.</a:t>
            </a:r>
          </a:p>
        </p:txBody>
      </p:sp>
    </p:spTree>
    <p:extLst>
      <p:ext uri="{BB962C8B-B14F-4D97-AF65-F5344CB8AC3E}">
        <p14:creationId xmlns:p14="http://schemas.microsoft.com/office/powerpoint/2010/main" val="30985738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24846264"/>
              </p:ext>
            </p:extLst>
          </p:nvPr>
        </p:nvGraphicFramePr>
        <p:xfrm>
          <a:off x="251520" y="1401527"/>
          <a:ext cx="7128792"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94057" y="4517925"/>
            <a:ext cx="4362663"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b="0" i="0" dirty="0">
                <a:latin typeface="Tahoma"/>
                <a:ea typeface="Tahoma" pitchFamily="34" charset="0"/>
                <a:cs typeface="Tahoma" pitchFamily="34" charset="0"/>
              </a:rPr>
              <a:t>Base: Personal experience (n=488), Word of mouth (n=490), TV news (n=488), Radio news (n=489), Online news websites (n=486), Twitter (n=490), Facebook (n=491), Printed media (n=491), </a:t>
            </a:r>
            <a:r>
              <a:rPr lang="en-US" sz="800" b="0" i="0" dirty="0" err="1">
                <a:latin typeface="Tahoma"/>
                <a:ea typeface="Tahoma" pitchFamily="34" charset="0"/>
                <a:cs typeface="Tahoma" pitchFamily="34" charset="0"/>
              </a:rPr>
              <a:t>Neighbourhood</a:t>
            </a:r>
            <a:r>
              <a:rPr lang="en-US" sz="800" b="0" i="0" dirty="0">
                <a:latin typeface="Tahoma"/>
                <a:ea typeface="Tahoma" pitchFamily="34" charset="0"/>
                <a:cs typeface="Tahoma" pitchFamily="34" charset="0"/>
              </a:rPr>
              <a:t> watch / </a:t>
            </a:r>
            <a:r>
              <a:rPr lang="en-US" sz="800" b="0" i="0" dirty="0" err="1">
                <a:latin typeface="Tahoma"/>
                <a:ea typeface="Tahoma" pitchFamily="34" charset="0"/>
                <a:cs typeface="Tahoma" pitchFamily="34" charset="0"/>
              </a:rPr>
              <a:t>Lincs</a:t>
            </a:r>
            <a:r>
              <a:rPr lang="en-US" sz="800" b="0" i="0" dirty="0">
                <a:latin typeface="Tahoma"/>
                <a:ea typeface="Tahoma" pitchFamily="34" charset="0"/>
                <a:cs typeface="Tahoma" pitchFamily="34" charset="0"/>
              </a:rPr>
              <a:t> Alert (n=490)</a:t>
            </a:r>
          </a:p>
        </p:txBody>
      </p:sp>
      <p:sp>
        <p:nvSpPr>
          <p:cNvPr id="5" name="Footer Placeholder 4">
            <a:extLst>
              <a:ext uri="{FF2B5EF4-FFF2-40B4-BE49-F238E27FC236}">
                <a16:creationId xmlns="" xmlns:a16="http://schemas.microsoft.com/office/drawing/2014/main" id="{30FCC060-CB91-4B60-AFBC-2E1A7142351B}"/>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6" name="Slide Number Placeholder 5">
            <a:extLst>
              <a:ext uri="{FF2B5EF4-FFF2-40B4-BE49-F238E27FC236}">
                <a16:creationId xmlns="" xmlns:a16="http://schemas.microsoft.com/office/drawing/2014/main" id="{3FA12A81-381B-4BD7-A460-09DE33843E01}"/>
              </a:ext>
            </a:extLst>
          </p:cNvPr>
          <p:cNvSpPr>
            <a:spLocks noGrp="1"/>
          </p:cNvSpPr>
          <p:nvPr>
            <p:ph type="sldNum" sz="quarter" idx="12"/>
          </p:nvPr>
        </p:nvSpPr>
        <p:spPr/>
        <p:txBody>
          <a:bodyPr/>
          <a:lstStyle/>
          <a:p>
            <a:fld id="{50DE9A6E-8F21-484F-844E-94FEC60E2113}" type="slidenum">
              <a:rPr lang="en-US" smtClean="0"/>
              <a:t>45</a:t>
            </a:fld>
            <a:endParaRPr lang="en-US"/>
          </a:p>
        </p:txBody>
      </p:sp>
      <p:sp>
        <p:nvSpPr>
          <p:cNvPr id="7" name="Rectangle 6">
            <a:extLst>
              <a:ext uri="{FF2B5EF4-FFF2-40B4-BE49-F238E27FC236}">
                <a16:creationId xmlns="" xmlns:a16="http://schemas.microsoft.com/office/drawing/2014/main" id="{98BFF1F8-CB58-425D-8EEB-76F657BB6CA4}"/>
              </a:ext>
            </a:extLst>
          </p:cNvPr>
          <p:cNvSpPr/>
          <p:nvPr/>
        </p:nvSpPr>
        <p:spPr>
          <a:xfrm>
            <a:off x="179512" y="1075996"/>
            <a:ext cx="7272808"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Please rate the </a:t>
            </a:r>
            <a:r>
              <a:rPr lang="en-GB" sz="1000" u="sng" dirty="0">
                <a:solidFill>
                  <a:srgbClr val="333E48"/>
                </a:solidFill>
                <a:latin typeface="Tahoma" panose="020B0604030504040204" pitchFamily="34" charset="0"/>
                <a:ea typeface="Tahoma" panose="020B0604030504040204" pitchFamily="34" charset="0"/>
                <a:cs typeface="Tahoma" panose="020B0604030504040204" pitchFamily="34" charset="0"/>
              </a:rPr>
              <a:t>importance</a:t>
            </a:r>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 to you PERSONALLY of each of the potential sources of information on crime and policing in LINCOLNSHIRE specifically. </a:t>
            </a:r>
            <a:r>
              <a:rPr lang="en-GB" sz="1000" i="1" dirty="0">
                <a:solidFill>
                  <a:srgbClr val="333E48"/>
                </a:solidFill>
                <a:latin typeface="Tahoma" panose="020B0604030504040204" pitchFamily="34" charset="0"/>
                <a:ea typeface="Tahoma" panose="020B0604030504040204" pitchFamily="34" charset="0"/>
                <a:cs typeface="Tahoma" panose="020B0604030504040204" pitchFamily="34" charset="0"/>
              </a:rPr>
              <a:t>(On a scale of 1-5 where 1=Not important at all and 5= Very Important)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16-34 year olds ONLY</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a:extLst>
              <a:ext uri="{FF2B5EF4-FFF2-40B4-BE49-F238E27FC236}">
                <a16:creationId xmlns="" xmlns:a16="http://schemas.microsoft.com/office/drawing/2014/main" id="{4C4D8552-1BAB-4020-BB4A-F34E60CB7E71}"/>
              </a:ext>
            </a:extLst>
          </p:cNvPr>
          <p:cNvSpPr txBox="1">
            <a:spLocks/>
          </p:cNvSpPr>
          <p:nvPr/>
        </p:nvSpPr>
        <p:spPr>
          <a:xfrm>
            <a:off x="297101" y="119214"/>
            <a:ext cx="7155219" cy="8617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2400" dirty="0">
                <a:solidFill>
                  <a:srgbClr val="002060"/>
                </a:solidFill>
                <a:latin typeface="Tahoma" pitchFamily="34" charset="0"/>
                <a:ea typeface="Tahoma" pitchFamily="34" charset="0"/>
                <a:cs typeface="Tahoma" pitchFamily="34" charset="0"/>
              </a:rPr>
              <a:t>‘Facebook’ is much more important to 16-34 year olds but ‘Twitter’ remains net unimportant to them.</a:t>
            </a:r>
            <a:endParaRPr lang="en-GB" sz="2400" dirty="0">
              <a:solidFill>
                <a:srgbClr val="ED0973"/>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7160781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326074707"/>
              </p:ext>
            </p:extLst>
          </p:nvPr>
        </p:nvGraphicFramePr>
        <p:xfrm>
          <a:off x="250041" y="1446360"/>
          <a:ext cx="6818509" cy="34296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0041" y="4717396"/>
            <a:ext cx="4321959"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b="0" i="0" dirty="0">
                <a:latin typeface="Tahoma"/>
                <a:ea typeface="Tahoma" pitchFamily="34" charset="0"/>
                <a:cs typeface="Tahoma" pitchFamily="34" charset="0"/>
              </a:rPr>
              <a:t>Base: Word of mouth (n=2,893), Personal experience (n=2,877), TV news (n=2,886), Radio news (n=2,879), Online news websites (n=2,876), Twitter (n=2,860), Facebook (n=2,879), Printed media (n=2,886), </a:t>
            </a:r>
            <a:r>
              <a:rPr lang="en-US" sz="600" b="0" i="0" dirty="0" err="1">
                <a:latin typeface="Tahoma"/>
                <a:ea typeface="Tahoma" pitchFamily="34" charset="0"/>
                <a:cs typeface="Tahoma" pitchFamily="34" charset="0"/>
              </a:rPr>
              <a:t>Neighbourhood</a:t>
            </a:r>
            <a:r>
              <a:rPr lang="en-US" sz="600" b="0" i="0" dirty="0">
                <a:latin typeface="Tahoma"/>
                <a:ea typeface="Tahoma" pitchFamily="34" charset="0"/>
                <a:cs typeface="Tahoma" pitchFamily="34" charset="0"/>
              </a:rPr>
              <a:t> watch / </a:t>
            </a:r>
            <a:r>
              <a:rPr lang="en-US" sz="600" b="0" i="0" dirty="0" err="1">
                <a:latin typeface="Tahoma"/>
                <a:ea typeface="Tahoma" pitchFamily="34" charset="0"/>
                <a:cs typeface="Tahoma" pitchFamily="34" charset="0"/>
              </a:rPr>
              <a:t>Lincs</a:t>
            </a:r>
            <a:r>
              <a:rPr lang="en-US" sz="600" b="0" i="0" dirty="0">
                <a:latin typeface="Tahoma"/>
                <a:ea typeface="Tahoma" pitchFamily="34" charset="0"/>
                <a:cs typeface="Tahoma" pitchFamily="34" charset="0"/>
              </a:rPr>
              <a:t> Alert (n=2,882)</a:t>
            </a:r>
          </a:p>
        </p:txBody>
      </p:sp>
      <p:sp>
        <p:nvSpPr>
          <p:cNvPr id="5" name="Rectangle 4">
            <a:extLst>
              <a:ext uri="{FF2B5EF4-FFF2-40B4-BE49-F238E27FC236}">
                <a16:creationId xmlns="" xmlns:a16="http://schemas.microsoft.com/office/drawing/2014/main" id="{1E533E66-6583-4AEC-A10A-E82B88EFB649}"/>
              </a:ext>
            </a:extLst>
          </p:cNvPr>
          <p:cNvSpPr/>
          <p:nvPr/>
        </p:nvSpPr>
        <p:spPr>
          <a:xfrm>
            <a:off x="275659" y="1235638"/>
            <a:ext cx="6984776"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Please indicate the extent to which you PERSONALLY </a:t>
            </a:r>
            <a:r>
              <a:rPr lang="en-GB" sz="1000" u="sng" dirty="0">
                <a:solidFill>
                  <a:srgbClr val="333E48"/>
                </a:solidFill>
                <a:latin typeface="Tahoma" panose="020B0604030504040204" pitchFamily="34" charset="0"/>
                <a:ea typeface="Tahoma" panose="020B0604030504040204" pitchFamily="34" charset="0"/>
                <a:cs typeface="Tahoma" panose="020B0604030504040204" pitchFamily="34" charset="0"/>
              </a:rPr>
              <a:t>trust</a:t>
            </a:r>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 each of the potential sources of information on crime and policing in LINCOLNSHIRE specifically.</a:t>
            </a:r>
            <a:r>
              <a:rPr lang="en-GB" sz="1000" dirty="0">
                <a:solidFill>
                  <a:srgbClr val="333E48"/>
                </a:solidFill>
                <a:latin typeface="National2"/>
              </a:rPr>
              <a:t> . </a:t>
            </a:r>
            <a:r>
              <a:rPr lang="en-GB" sz="1000" i="1" dirty="0">
                <a:solidFill>
                  <a:srgbClr val="333E48"/>
                </a:solidFill>
                <a:latin typeface="National2"/>
              </a:rPr>
              <a:t>(On a scale of 1-5 where 1=Not trusted at all and 5= Very Trustworthy)</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EE66CCDB-C631-4124-A77E-75780D31EB6C}"/>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7" name="Slide Number Placeholder 6">
            <a:extLst>
              <a:ext uri="{FF2B5EF4-FFF2-40B4-BE49-F238E27FC236}">
                <a16:creationId xmlns="" xmlns:a16="http://schemas.microsoft.com/office/drawing/2014/main" id="{17961F0D-C691-44CF-8214-566F6295CC85}"/>
              </a:ext>
            </a:extLst>
          </p:cNvPr>
          <p:cNvSpPr>
            <a:spLocks noGrp="1"/>
          </p:cNvSpPr>
          <p:nvPr>
            <p:ph type="sldNum" sz="quarter" idx="12"/>
          </p:nvPr>
        </p:nvSpPr>
        <p:spPr/>
        <p:txBody>
          <a:bodyPr/>
          <a:lstStyle/>
          <a:p>
            <a:fld id="{50DE9A6E-8F21-484F-844E-94FEC60E2113}" type="slidenum">
              <a:rPr lang="en-US" smtClean="0"/>
              <a:t>46</a:t>
            </a:fld>
            <a:endParaRPr lang="en-US"/>
          </a:p>
        </p:txBody>
      </p:sp>
      <p:sp>
        <p:nvSpPr>
          <p:cNvPr id="8" name="Content Placeholder 2">
            <a:extLst>
              <a:ext uri="{FF2B5EF4-FFF2-40B4-BE49-F238E27FC236}">
                <a16:creationId xmlns="" xmlns:a16="http://schemas.microsoft.com/office/drawing/2014/main" id="{0138BAF1-E3A2-49C6-ABAA-8D1761395D7C}"/>
              </a:ext>
            </a:extLst>
          </p:cNvPr>
          <p:cNvSpPr txBox="1">
            <a:spLocks/>
          </p:cNvSpPr>
          <p:nvPr/>
        </p:nvSpPr>
        <p:spPr>
          <a:xfrm>
            <a:off x="297101" y="119214"/>
            <a:ext cx="7155219" cy="8617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2400" dirty="0">
                <a:solidFill>
                  <a:srgbClr val="002060"/>
                </a:solidFill>
                <a:latin typeface="Tahoma" pitchFamily="34" charset="0"/>
                <a:ea typeface="Tahoma" pitchFamily="34" charset="0"/>
                <a:cs typeface="Tahoma" pitchFamily="34" charset="0"/>
              </a:rPr>
              <a:t>‘Neighbourhood watch/</a:t>
            </a:r>
            <a:r>
              <a:rPr lang="en-GB" sz="2400" dirty="0" err="1">
                <a:solidFill>
                  <a:srgbClr val="002060"/>
                </a:solidFill>
                <a:latin typeface="Tahoma" pitchFamily="34" charset="0"/>
                <a:ea typeface="Tahoma" pitchFamily="34" charset="0"/>
                <a:cs typeface="Tahoma" pitchFamily="34" charset="0"/>
              </a:rPr>
              <a:t>Lincs</a:t>
            </a:r>
            <a:r>
              <a:rPr lang="en-GB" sz="2400" dirty="0">
                <a:solidFill>
                  <a:srgbClr val="002060"/>
                </a:solidFill>
                <a:latin typeface="Tahoma" pitchFamily="34" charset="0"/>
                <a:ea typeface="Tahoma" pitchFamily="34" charset="0"/>
                <a:cs typeface="Tahoma" pitchFamily="34" charset="0"/>
              </a:rPr>
              <a:t> Alert’ represents the second most trusted source of information after ‘Personal experience’.</a:t>
            </a:r>
            <a:endParaRPr lang="en-GB" sz="2400" dirty="0">
              <a:solidFill>
                <a:srgbClr val="ED0973"/>
              </a:solidFill>
              <a:latin typeface="Tahoma" pitchFamily="34" charset="0"/>
              <a:ea typeface="Tahoma" pitchFamily="34" charset="0"/>
              <a:cs typeface="Tahoma" pitchFamily="34" charset="0"/>
            </a:endParaRPr>
          </a:p>
        </p:txBody>
      </p:sp>
      <p:sp>
        <p:nvSpPr>
          <p:cNvPr id="9" name="TextBox 8">
            <a:extLst>
              <a:ext uri="{FF2B5EF4-FFF2-40B4-BE49-F238E27FC236}">
                <a16:creationId xmlns="" xmlns:a16="http://schemas.microsoft.com/office/drawing/2014/main" id="{EECA0C92-045D-46B6-A638-4AA54524D064}"/>
              </a:ext>
            </a:extLst>
          </p:cNvPr>
          <p:cNvSpPr txBox="1"/>
          <p:nvPr/>
        </p:nvSpPr>
        <p:spPr>
          <a:xfrm>
            <a:off x="7519307" y="1972396"/>
            <a:ext cx="1624693" cy="2377574"/>
          </a:xfrm>
          <a:prstGeom prst="rect">
            <a:avLst/>
          </a:prstGeom>
          <a:solidFill>
            <a:srgbClr val="ED0873"/>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‘Neighbourhood watch/</a:t>
            </a:r>
            <a:r>
              <a:rPr lang="en-GB" sz="1350" dirty="0" err="1">
                <a:solidFill>
                  <a:prstClr val="white"/>
                </a:solidFill>
                <a:latin typeface="Tahoma" panose="020B0604030504040204" pitchFamily="34" charset="0"/>
                <a:ea typeface="Tahoma" panose="020B0604030504040204" pitchFamily="34" charset="0"/>
                <a:cs typeface="Tahoma" panose="020B0604030504040204" pitchFamily="34" charset="0"/>
              </a:rPr>
              <a:t>Lincs</a:t>
            </a:r>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 Alert’ is the second most trusted source across ALL age bands.</a:t>
            </a:r>
          </a:p>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‘Twitter’ and ‘Facebook’ are universally distrusted by ALL age bands.</a:t>
            </a:r>
          </a:p>
        </p:txBody>
      </p:sp>
      <p:sp>
        <p:nvSpPr>
          <p:cNvPr id="10" name="TextBox 9">
            <a:extLst>
              <a:ext uri="{FF2B5EF4-FFF2-40B4-BE49-F238E27FC236}">
                <a16:creationId xmlns="" xmlns:a16="http://schemas.microsoft.com/office/drawing/2014/main" id="{D1D74A8F-078B-4226-814E-30CF4F271A63}"/>
              </a:ext>
            </a:extLst>
          </p:cNvPr>
          <p:cNvSpPr txBox="1"/>
          <p:nvPr/>
        </p:nvSpPr>
        <p:spPr>
          <a:xfrm>
            <a:off x="5724128" y="2139702"/>
            <a:ext cx="1624693" cy="923330"/>
          </a:xfrm>
          <a:prstGeom prst="rect">
            <a:avLst/>
          </a:prstGeom>
          <a:solidFill>
            <a:srgbClr val="ED0873"/>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‘TV News’ is trusted more than ‘Radio News’ by </a:t>
            </a:r>
            <a:b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under 35s.</a:t>
            </a:r>
          </a:p>
        </p:txBody>
      </p:sp>
    </p:spTree>
    <p:extLst>
      <p:ext uri="{BB962C8B-B14F-4D97-AF65-F5344CB8AC3E}">
        <p14:creationId xmlns:p14="http://schemas.microsoft.com/office/powerpoint/2010/main" val="107441311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nvPr>
        </p:nvGraphicFramePr>
        <p:xfrm>
          <a:off x="251521" y="1491630"/>
          <a:ext cx="6818509" cy="3219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30696" y="4701276"/>
            <a:ext cx="4325262" cy="315567"/>
          </a:xfrm>
          <a:prstGeom prst="rect">
            <a:avLst/>
          </a:prstGeom>
          <a:noFill/>
          <a:ln w="9525">
            <a:noFill/>
            <a:miter lim="800000"/>
          </a:ln>
        </p:spPr>
        <p:txBody>
          <a:bodyPr wrap="square" lIns="68580" tIns="34290" rIns="68580" bIns="3429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Base: 1 (n=321), 2 (n=547), 3 (n=530), 4 (n=292), 5 (n=388), 6 (n=249), 7 (n=229), 8 (n=223), 9 (n=61), 10 (n=66)</a:t>
            </a:r>
          </a:p>
        </p:txBody>
      </p:sp>
      <p:sp>
        <p:nvSpPr>
          <p:cNvPr id="5" name="Rectangle 4">
            <a:extLst>
              <a:ext uri="{FF2B5EF4-FFF2-40B4-BE49-F238E27FC236}">
                <a16:creationId xmlns="" xmlns:a16="http://schemas.microsoft.com/office/drawing/2014/main" id="{C6EC570C-3612-4F7A-B5C6-81A1D055A30D}"/>
              </a:ext>
            </a:extLst>
          </p:cNvPr>
          <p:cNvSpPr/>
          <p:nvPr/>
        </p:nvSpPr>
        <p:spPr>
          <a:xfrm>
            <a:off x="323528" y="1286523"/>
            <a:ext cx="7128030" cy="376930"/>
          </a:xfrm>
          <a:prstGeom prst="rect">
            <a:avLst/>
          </a:prstGeom>
        </p:spPr>
        <p:txBody>
          <a:bodyPr wrap="square" lIns="68580" tIns="34290" rIns="68580" bIns="34290">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(By Socio Economic Group SEG)</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38CF6EEA-6983-4080-B360-5F7A81A242DE}"/>
              </a:ext>
            </a:extLst>
          </p:cNvPr>
          <p:cNvSpPr>
            <a:spLocks noGrp="1"/>
          </p:cNvSpPr>
          <p:nvPr>
            <p:ph type="sldNum" sz="quarter" idx="12"/>
          </p:nvPr>
        </p:nvSpPr>
        <p:spPr/>
        <p:txBody>
          <a:bodyPr/>
          <a:lstStyle/>
          <a:p>
            <a:fld id="{50DE9A6E-8F21-484F-844E-94FEC60E2113}" type="slidenum">
              <a:rPr lang="en-US" smtClean="0"/>
              <a:t>47</a:t>
            </a:fld>
            <a:endParaRPr lang="en-US"/>
          </a:p>
        </p:txBody>
      </p:sp>
      <p:sp>
        <p:nvSpPr>
          <p:cNvPr id="10" name="Footer Placeholder 9">
            <a:extLst>
              <a:ext uri="{FF2B5EF4-FFF2-40B4-BE49-F238E27FC236}">
                <a16:creationId xmlns="" xmlns:a16="http://schemas.microsoft.com/office/drawing/2014/main" id="{4DCF3032-49A7-4189-BE18-24EAC9ADD8E7}"/>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488A0AE0-9487-4C66-A6E4-A8450B7F9942}"/>
              </a:ext>
            </a:extLst>
          </p:cNvPr>
          <p:cNvSpPr txBox="1">
            <a:spLocks/>
          </p:cNvSpPr>
          <p:nvPr/>
        </p:nvSpPr>
        <p:spPr>
          <a:xfrm>
            <a:off x="251522" y="123481"/>
            <a:ext cx="7200036" cy="10081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52% of the C2DE segment rate the affect of the fear of crime on their own quality of life at 5+, compared with just 42% of the ABC1 segment.</a:t>
            </a:r>
            <a:endParaRPr lang="en-GB" sz="2400" dirty="0">
              <a:solidFill>
                <a:srgbClr val="ED0973"/>
              </a:solidFill>
            </a:endParaRPr>
          </a:p>
        </p:txBody>
      </p:sp>
    </p:spTree>
    <p:extLst>
      <p:ext uri="{BB962C8B-B14F-4D97-AF65-F5344CB8AC3E}">
        <p14:creationId xmlns:p14="http://schemas.microsoft.com/office/powerpoint/2010/main" val="246276507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nvPr>
        </p:nvGraphicFramePr>
        <p:xfrm>
          <a:off x="251521" y="1131590"/>
          <a:ext cx="6818509" cy="357979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 xmlns:a16="http://schemas.microsoft.com/office/drawing/2014/main" id="{6748A95D-ECF3-4C3A-BDEF-2343A0E7EB10}"/>
              </a:ext>
            </a:extLst>
          </p:cNvPr>
          <p:cNvSpPr/>
          <p:nvPr/>
        </p:nvSpPr>
        <p:spPr>
          <a:xfrm>
            <a:off x="251521" y="1131591"/>
            <a:ext cx="7200038" cy="500233"/>
          </a:xfrm>
          <a:prstGeom prst="rect">
            <a:avLst/>
          </a:prstGeom>
        </p:spPr>
        <p:txBody>
          <a:bodyPr wrap="square" lIns="68580" tIns="34290" rIns="68580" bIns="34290">
            <a:spAutoFit/>
          </a:bodyPr>
          <a:lstStyle/>
          <a:p>
            <a:r>
              <a:rPr lang="en-GB" sz="1400"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or has anyone else in your household...</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 xmlns:a16="http://schemas.microsoft.com/office/drawing/2014/main" id="{CD4E6229-2388-4B5F-85BD-2FA8F8CB3A98}"/>
              </a:ext>
            </a:extLst>
          </p:cNvPr>
          <p:cNvSpPr>
            <a:spLocks noGrp="1"/>
          </p:cNvSpPr>
          <p:nvPr>
            <p:ph type="sldNum" sz="quarter" idx="12"/>
          </p:nvPr>
        </p:nvSpPr>
        <p:spPr/>
        <p:txBody>
          <a:bodyPr/>
          <a:lstStyle/>
          <a:p>
            <a:fld id="{50DE9A6E-8F21-484F-844E-94FEC60E2113}" type="slidenum">
              <a:rPr lang="en-US" smtClean="0"/>
              <a:t>48</a:t>
            </a:fld>
            <a:endParaRPr lang="en-US"/>
          </a:p>
        </p:txBody>
      </p:sp>
      <p:sp>
        <p:nvSpPr>
          <p:cNvPr id="8" name="Footer Placeholder 7">
            <a:extLst>
              <a:ext uri="{FF2B5EF4-FFF2-40B4-BE49-F238E27FC236}">
                <a16:creationId xmlns="" xmlns:a16="http://schemas.microsoft.com/office/drawing/2014/main" id="{2A28B12F-FED3-4A98-902E-A220CBD76A92}"/>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6" name="Title 1">
            <a:extLst>
              <a:ext uri="{FF2B5EF4-FFF2-40B4-BE49-F238E27FC236}">
                <a16:creationId xmlns="" xmlns:a16="http://schemas.microsoft.com/office/drawing/2014/main" id="{6D0DBBCE-CB3F-468B-8EFF-5AD79AB8C5C3}"/>
              </a:ext>
            </a:extLst>
          </p:cNvPr>
          <p:cNvSpPr txBox="1">
            <a:spLocks/>
          </p:cNvSpPr>
          <p:nvPr/>
        </p:nvSpPr>
        <p:spPr>
          <a:xfrm>
            <a:off x="274440" y="230899"/>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Experience of every type of criminal offence is higher amongst ‘Not White British’ residents.</a:t>
            </a:r>
            <a:endParaRPr lang="en-GB" sz="2400" dirty="0">
              <a:solidFill>
                <a:srgbClr val="ED0973"/>
              </a:solidFill>
            </a:endParaRPr>
          </a:p>
        </p:txBody>
      </p:sp>
    </p:spTree>
    <p:extLst>
      <p:ext uri="{BB962C8B-B14F-4D97-AF65-F5344CB8AC3E}">
        <p14:creationId xmlns:p14="http://schemas.microsoft.com/office/powerpoint/2010/main" val="40628947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nvPr>
        </p:nvGraphicFramePr>
        <p:xfrm>
          <a:off x="251521" y="1383718"/>
          <a:ext cx="7200038"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0" y="4495865"/>
            <a:ext cx="4248472" cy="530915"/>
          </a:xfrm>
          <a:prstGeom prst="rect">
            <a:avLst/>
          </a:prstGeom>
          <a:noFill/>
          <a:ln w="9525">
            <a:noFill/>
            <a:miter lim="800000"/>
          </a:ln>
        </p:spPr>
        <p:txBody>
          <a:bodyPr wrap="square" lIns="68580" tIns="34290" rIns="68580" bIns="3429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Violence, disorder &amp; antisocial </a:t>
            </a:r>
            <a:r>
              <a:rPr lang="en-US" sz="600" dirty="0" err="1">
                <a:latin typeface="Tahoma"/>
                <a:ea typeface="Tahoma" pitchFamily="34" charset="0"/>
                <a:cs typeface="Tahoma" pitchFamily="34" charset="0"/>
              </a:rPr>
              <a:t>behaviour</a:t>
            </a:r>
            <a:r>
              <a:rPr lang="en-US" sz="600" dirty="0">
                <a:latin typeface="Tahoma"/>
                <a:ea typeface="Tahoma" pitchFamily="34" charset="0"/>
                <a:cs typeface="Tahoma" pitchFamily="34" charset="0"/>
              </a:rPr>
              <a:t> (n=1,760), Domestic abuse (n=704), Hate crime (n=382), Firearms offences (n=133), Serious </a:t>
            </a:r>
            <a:r>
              <a:rPr lang="en-US" sz="600" dirty="0" err="1">
                <a:latin typeface="Tahoma"/>
                <a:ea typeface="Tahoma" pitchFamily="34" charset="0"/>
                <a:cs typeface="Tahoma" pitchFamily="34" charset="0"/>
              </a:rPr>
              <a:t>organised</a:t>
            </a:r>
            <a:r>
              <a:rPr lang="en-US" sz="600" dirty="0">
                <a:latin typeface="Tahoma"/>
                <a:ea typeface="Tahoma" pitchFamily="34" charset="0"/>
                <a:cs typeface="Tahoma" pitchFamily="34" charset="0"/>
              </a:rPr>
              <a:t> crime (n=545), </a:t>
            </a:r>
            <a:r>
              <a:rPr lang="en-US" sz="600" dirty="0" err="1">
                <a:latin typeface="Tahoma"/>
                <a:ea typeface="Tahoma" pitchFamily="34" charset="0"/>
                <a:cs typeface="Tahoma" pitchFamily="34" charset="0"/>
              </a:rPr>
              <a:t>Neighbourhood</a:t>
            </a:r>
            <a:r>
              <a:rPr lang="en-US" sz="600" dirty="0">
                <a:latin typeface="Tahoma"/>
                <a:ea typeface="Tahoma" pitchFamily="34" charset="0"/>
                <a:cs typeface="Tahoma" pitchFamily="34" charset="0"/>
              </a:rPr>
              <a:t> policing (n=1,858), Drug abuse and dealing (n=1,840), Fraud &amp; money laundering (n=338), Terrorism &amp; extremism (n=405), Child abuse (n=895), Rape or other sexual crimes (n=693), Human </a:t>
            </a:r>
            <a:r>
              <a:rPr lang="en-US" sz="600" dirty="0" err="1">
                <a:latin typeface="Tahoma"/>
                <a:ea typeface="Tahoma" pitchFamily="34" charset="0"/>
                <a:cs typeface="Tahoma" pitchFamily="34" charset="0"/>
              </a:rPr>
              <a:t>traffiking</a:t>
            </a:r>
            <a:r>
              <a:rPr lang="en-US" sz="600" dirty="0">
                <a:latin typeface="Tahoma"/>
                <a:ea typeface="Tahoma" pitchFamily="34" charset="0"/>
                <a:cs typeface="Tahoma" pitchFamily="34" charset="0"/>
              </a:rPr>
              <a:t> &amp; missing persons (n=475), Traffic offences &amp; road safety (n=1,535), Theft &amp; burglary (n=1,776), Rural crime (e.g. hare coursing, poaching, </a:t>
            </a:r>
            <a:r>
              <a:rPr lang="en-US" sz="600" dirty="0" err="1">
                <a:latin typeface="Tahoma"/>
                <a:ea typeface="Tahoma" pitchFamily="34" charset="0"/>
                <a:cs typeface="Tahoma" pitchFamily="34" charset="0"/>
              </a:rPr>
              <a:t>etc</a:t>
            </a:r>
            <a:r>
              <a:rPr lang="en-US" sz="600" dirty="0">
                <a:latin typeface="Tahoma"/>
                <a:ea typeface="Tahoma" pitchFamily="34" charset="0"/>
                <a:cs typeface="Tahoma" pitchFamily="34" charset="0"/>
              </a:rPr>
              <a:t>) (n=1,191)</a:t>
            </a:r>
          </a:p>
        </p:txBody>
      </p:sp>
      <p:sp>
        <p:nvSpPr>
          <p:cNvPr id="5" name="Rectangle 4">
            <a:extLst>
              <a:ext uri="{FF2B5EF4-FFF2-40B4-BE49-F238E27FC236}">
                <a16:creationId xmlns="" xmlns:a16="http://schemas.microsoft.com/office/drawing/2014/main" id="{214F9978-0173-4573-A603-39C9CD1E3266}"/>
              </a:ext>
            </a:extLst>
          </p:cNvPr>
          <p:cNvSpPr/>
          <p:nvPr/>
        </p:nvSpPr>
        <p:spPr>
          <a:xfrm>
            <a:off x="202433" y="1103259"/>
            <a:ext cx="6624736" cy="376930"/>
          </a:xfrm>
          <a:prstGeom prst="rect">
            <a:avLst/>
          </a:prstGeom>
        </p:spPr>
        <p:txBody>
          <a:bodyPr wrap="square" lIns="68580" tIns="34290" rIns="68580" bIns="34290">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Thinking about the county of LINCOLNSHIRE specifically, please indicate from the list below, the FIVE categories that you believe could benefit most from greater focus and policing resource. </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3C3E5E4F-CBBC-402A-A95A-A24FD8F1FA1B}"/>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6" name="Slide Number Placeholder 5">
            <a:extLst>
              <a:ext uri="{FF2B5EF4-FFF2-40B4-BE49-F238E27FC236}">
                <a16:creationId xmlns="" xmlns:a16="http://schemas.microsoft.com/office/drawing/2014/main" id="{6F02FFE8-BBED-493E-B14D-5BE75AED1321}"/>
              </a:ext>
            </a:extLst>
          </p:cNvPr>
          <p:cNvSpPr>
            <a:spLocks noGrp="1"/>
          </p:cNvSpPr>
          <p:nvPr>
            <p:ph type="sldNum" sz="quarter" idx="12"/>
          </p:nvPr>
        </p:nvSpPr>
        <p:spPr/>
        <p:txBody>
          <a:bodyPr/>
          <a:lstStyle/>
          <a:p>
            <a:fld id="{50DE9A6E-8F21-484F-844E-94FEC60E2113}" type="slidenum">
              <a:rPr lang="en-US" smtClean="0"/>
              <a:t>49</a:t>
            </a:fld>
            <a:endParaRPr lang="en-US"/>
          </a:p>
        </p:txBody>
      </p:sp>
      <p:sp>
        <p:nvSpPr>
          <p:cNvPr id="7" name="Title 1">
            <a:extLst>
              <a:ext uri="{FF2B5EF4-FFF2-40B4-BE49-F238E27FC236}">
                <a16:creationId xmlns="" xmlns:a16="http://schemas.microsoft.com/office/drawing/2014/main" id="{77D478B5-8E16-4D01-B6D3-6AEDA37C7086}"/>
              </a:ext>
            </a:extLst>
          </p:cNvPr>
          <p:cNvSpPr txBox="1">
            <a:spLocks/>
          </p:cNvSpPr>
          <p:nvPr/>
        </p:nvSpPr>
        <p:spPr>
          <a:xfrm>
            <a:off x="202432" y="149343"/>
            <a:ext cx="7200036" cy="10081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Five categories of offence get selected by over half of Lincolnshire residents as worthy of greater focus and policing resource.</a:t>
            </a:r>
            <a:endParaRPr lang="en-GB" sz="2400" dirty="0">
              <a:solidFill>
                <a:srgbClr val="ED0973"/>
              </a:solidFill>
            </a:endParaRPr>
          </a:p>
        </p:txBody>
      </p:sp>
      <p:sp>
        <p:nvSpPr>
          <p:cNvPr id="8" name="TextBox 7">
            <a:extLst>
              <a:ext uri="{FF2B5EF4-FFF2-40B4-BE49-F238E27FC236}">
                <a16:creationId xmlns="" xmlns:a16="http://schemas.microsoft.com/office/drawing/2014/main" id="{EC23CCF7-6EAF-46B6-BC38-D5440A8E88D5}"/>
              </a:ext>
            </a:extLst>
          </p:cNvPr>
          <p:cNvSpPr txBox="1"/>
          <p:nvPr/>
        </p:nvSpPr>
        <p:spPr>
          <a:xfrm>
            <a:off x="7516368" y="2060775"/>
            <a:ext cx="1627632" cy="2100575"/>
          </a:xfrm>
          <a:prstGeom prst="rect">
            <a:avLst/>
          </a:prstGeom>
          <a:solidFill>
            <a:schemeClr val="accent2"/>
          </a:solidFill>
        </p:spPr>
        <p:txBody>
          <a:bodyPr wrap="square" lIns="68580" tIns="34290" rIns="68580" bIns="34290"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‘Neighbourhood policing’ is closely followed by: ‘Drug abuse and dealing’, ‘Violence, disorder &amp; antisocial behaviour’, ‘Theft &amp; burglary’ and ‘Traffic offences &amp; road safety’ as the five selected top </a:t>
            </a:r>
            <a:r>
              <a:rPr lang="en-GB" sz="1200" dirty="0" err="1">
                <a:solidFill>
                  <a:schemeClr val="bg1"/>
                </a:solidFill>
                <a:latin typeface="Tahoma" panose="020B0604030504040204" pitchFamily="34" charset="0"/>
                <a:ea typeface="Tahoma" panose="020B0604030504040204" pitchFamily="34" charset="0"/>
                <a:cs typeface="Tahoma" panose="020B0604030504040204" pitchFamily="34" charset="0"/>
              </a:rPr>
              <a:t>prioriities</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327682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descr="MarketSight_Chart_Title"/>
          <p:cNvSpPr>
            <a:spLocks noChangeArrowheads="1"/>
          </p:cNvSpPr>
          <p:nvPr/>
        </p:nvSpPr>
        <p:spPr>
          <a:xfrm>
            <a:off x="202432" y="1057663"/>
            <a:ext cx="5483544" cy="523220"/>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GB" sz="1400" dirty="0">
                <a:latin typeface="Tahoma" panose="020B0604030504040204" pitchFamily="34" charset="0"/>
                <a:ea typeface="Tahoma" panose="020B0604030504040204" pitchFamily="34" charset="0"/>
                <a:cs typeface="Tahoma" panose="020B0604030504040204" pitchFamily="34" charset="0"/>
              </a:rPr>
              <a:t>How long have you lived in this area? (By this area, we mean within about a 15 minute walk from your current address.)</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Object" descr="MarketSight_Chart"/>
          <p:cNvGraphicFramePr/>
          <p:nvPr>
            <p:extLst>
              <p:ext uri="{D42A27DB-BD31-4B8C-83A1-F6EECF244321}">
                <p14:modId xmlns:p14="http://schemas.microsoft.com/office/powerpoint/2010/main" val="2929892866"/>
              </p:ext>
            </p:extLst>
          </p:nvPr>
        </p:nvGraphicFramePr>
        <p:xfrm>
          <a:off x="251520" y="1544525"/>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2" y="4770272"/>
            <a:ext cx="3672408"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&lt;12m (n=87), &gt;12m &lt;2 </a:t>
            </a:r>
            <a:r>
              <a:rPr lang="en-US" sz="600" dirty="0" err="1">
                <a:latin typeface="Tahoma" panose="020B0604030504040204" pitchFamily="34" charset="0"/>
                <a:ea typeface="Tahoma" panose="020B0604030504040204" pitchFamily="34" charset="0"/>
                <a:cs typeface="Tahoma" panose="020B0604030504040204" pitchFamily="34" charset="0"/>
              </a:rPr>
              <a:t>yrs</a:t>
            </a:r>
            <a:r>
              <a:rPr lang="en-US" sz="600" dirty="0">
                <a:latin typeface="Tahoma" panose="020B0604030504040204" pitchFamily="34" charset="0"/>
                <a:ea typeface="Tahoma" panose="020B0604030504040204" pitchFamily="34" charset="0"/>
                <a:cs typeface="Tahoma" panose="020B0604030504040204" pitchFamily="34" charset="0"/>
              </a:rPr>
              <a:t> (n=100), &gt;2 </a:t>
            </a:r>
            <a:r>
              <a:rPr lang="en-US" sz="600" dirty="0" err="1">
                <a:latin typeface="Tahoma" panose="020B0604030504040204" pitchFamily="34" charset="0"/>
                <a:ea typeface="Tahoma" panose="020B0604030504040204" pitchFamily="34" charset="0"/>
                <a:cs typeface="Tahoma" panose="020B0604030504040204" pitchFamily="34" charset="0"/>
              </a:rPr>
              <a:t>yrs</a:t>
            </a:r>
            <a:r>
              <a:rPr lang="en-US" sz="600" dirty="0">
                <a:latin typeface="Tahoma" panose="020B0604030504040204" pitchFamily="34" charset="0"/>
                <a:ea typeface="Tahoma" panose="020B0604030504040204" pitchFamily="34" charset="0"/>
                <a:cs typeface="Tahoma" panose="020B0604030504040204" pitchFamily="34" charset="0"/>
              </a:rPr>
              <a:t> &lt;3 </a:t>
            </a:r>
            <a:r>
              <a:rPr lang="en-US" sz="600" dirty="0" err="1">
                <a:latin typeface="Tahoma" panose="020B0604030504040204" pitchFamily="34" charset="0"/>
                <a:ea typeface="Tahoma" panose="020B0604030504040204" pitchFamily="34" charset="0"/>
                <a:cs typeface="Tahoma" panose="020B0604030504040204" pitchFamily="34" charset="0"/>
              </a:rPr>
              <a:t>yrs</a:t>
            </a:r>
            <a:r>
              <a:rPr lang="en-US" sz="600" dirty="0">
                <a:latin typeface="Tahoma" panose="020B0604030504040204" pitchFamily="34" charset="0"/>
                <a:ea typeface="Tahoma" panose="020B0604030504040204" pitchFamily="34" charset="0"/>
                <a:cs typeface="Tahoma" panose="020B0604030504040204" pitchFamily="34" charset="0"/>
              </a:rPr>
              <a:t> (n=128), &gt;3yrs &lt;5yrs (n=225), &gt;5yrs &lt;10yrs (n=400), &gt;10yrs &lt;20yrs (n=717), 20yrs + (n=1,249)</a:t>
            </a:r>
          </a:p>
        </p:txBody>
      </p:sp>
      <p:sp>
        <p:nvSpPr>
          <p:cNvPr id="9" name="Slide Number Placeholder 8">
            <a:extLst>
              <a:ext uri="{FF2B5EF4-FFF2-40B4-BE49-F238E27FC236}">
                <a16:creationId xmlns="" xmlns:a16="http://schemas.microsoft.com/office/drawing/2014/main" id="{CB450AFF-F4C9-4B37-831F-53A0D6A87594}"/>
              </a:ext>
            </a:extLst>
          </p:cNvPr>
          <p:cNvSpPr>
            <a:spLocks noGrp="1"/>
          </p:cNvSpPr>
          <p:nvPr>
            <p:ph type="sldNum" sz="quarter" idx="12"/>
          </p:nvPr>
        </p:nvSpPr>
        <p:spPr/>
        <p:txBody>
          <a:bodyPr/>
          <a:lstStyle/>
          <a:p>
            <a:fld id="{50DE9A6E-8F21-484F-844E-94FEC60E2113}" type="slidenum">
              <a:rPr lang="en-US" smtClean="0"/>
              <a:t>5</a:t>
            </a:fld>
            <a:endParaRPr lang="en-US"/>
          </a:p>
        </p:txBody>
      </p:sp>
      <p:sp>
        <p:nvSpPr>
          <p:cNvPr id="10" name="Footer Placeholder 9">
            <a:extLst>
              <a:ext uri="{FF2B5EF4-FFF2-40B4-BE49-F238E27FC236}">
                <a16:creationId xmlns="" xmlns:a16="http://schemas.microsoft.com/office/drawing/2014/main" id="{C3208F03-1ADB-4DCA-80B7-00E506E74F54}"/>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9DEBCE87-0CE4-496D-8D78-229C7F914AEF}"/>
              </a:ext>
            </a:extLst>
          </p:cNvPr>
          <p:cNvSpPr txBox="1">
            <a:spLocks/>
          </p:cNvSpPr>
          <p:nvPr/>
        </p:nvSpPr>
        <p:spPr>
          <a:xfrm>
            <a:off x="251522" y="123480"/>
            <a:ext cx="7023139" cy="10081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More than two thirds (68%) of the sample have been resident in the same local area for at least 10 years.</a:t>
            </a:r>
            <a:endParaRPr lang="en-GB" sz="2400" dirty="0">
              <a:solidFill>
                <a:srgbClr val="ED0973"/>
              </a:solidFill>
            </a:endParaRPr>
          </a:p>
        </p:txBody>
      </p:sp>
    </p:spTree>
    <p:extLst>
      <p:ext uri="{BB962C8B-B14F-4D97-AF65-F5344CB8AC3E}">
        <p14:creationId xmlns:p14="http://schemas.microsoft.com/office/powerpoint/2010/main" val="77162946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nvPr>
        </p:nvGraphicFramePr>
        <p:xfrm>
          <a:off x="232842" y="1075048"/>
          <a:ext cx="7147445" cy="38149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32869" y="4486276"/>
            <a:ext cx="4339132" cy="530915"/>
          </a:xfrm>
          <a:prstGeom prst="rect">
            <a:avLst/>
          </a:prstGeom>
          <a:noFill/>
          <a:ln w="9525">
            <a:noFill/>
            <a:miter lim="800000"/>
          </a:ln>
        </p:spPr>
        <p:txBody>
          <a:bodyPr wrap="square" lIns="68580" tIns="34290" rIns="68580" bIns="3429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Base: Violence, disorder &amp; antisocial </a:t>
            </a:r>
            <a:r>
              <a:rPr lang="en-US" sz="600" dirty="0" err="1">
                <a:latin typeface="Tahoma"/>
                <a:ea typeface="Tahoma" pitchFamily="34" charset="0"/>
                <a:cs typeface="Tahoma" pitchFamily="34" charset="0"/>
              </a:rPr>
              <a:t>behaviour</a:t>
            </a:r>
            <a:r>
              <a:rPr lang="en-US" sz="600" dirty="0">
                <a:latin typeface="Tahoma"/>
                <a:ea typeface="Tahoma" pitchFamily="34" charset="0"/>
                <a:cs typeface="Tahoma" pitchFamily="34" charset="0"/>
              </a:rPr>
              <a:t> (n=1,716), Domestic abuse (n=695), Hate crime (n=373), Firearms offences (n=127), Serious </a:t>
            </a:r>
            <a:r>
              <a:rPr lang="en-US" sz="600" dirty="0" err="1">
                <a:latin typeface="Tahoma"/>
                <a:ea typeface="Tahoma" pitchFamily="34" charset="0"/>
                <a:cs typeface="Tahoma" pitchFamily="34" charset="0"/>
              </a:rPr>
              <a:t>organised</a:t>
            </a:r>
            <a:r>
              <a:rPr lang="en-US" sz="600" dirty="0">
                <a:latin typeface="Tahoma"/>
                <a:ea typeface="Tahoma" pitchFamily="34" charset="0"/>
                <a:cs typeface="Tahoma" pitchFamily="34" charset="0"/>
              </a:rPr>
              <a:t> crime (n=524), </a:t>
            </a:r>
            <a:r>
              <a:rPr lang="en-US" sz="600" dirty="0" err="1">
                <a:latin typeface="Tahoma"/>
                <a:ea typeface="Tahoma" pitchFamily="34" charset="0"/>
                <a:cs typeface="Tahoma" pitchFamily="34" charset="0"/>
              </a:rPr>
              <a:t>Neighbourhood</a:t>
            </a:r>
            <a:r>
              <a:rPr lang="en-US" sz="600" dirty="0">
                <a:latin typeface="Tahoma"/>
                <a:ea typeface="Tahoma" pitchFamily="34" charset="0"/>
                <a:cs typeface="Tahoma" pitchFamily="34" charset="0"/>
              </a:rPr>
              <a:t> policing (n=1,833), Drug abuse and dealing (n=1,791), Fraud &amp; money laundering (n=315), Terrorism &amp; extremism (n=386), Child abuse (n=880), Rape or other sexual crimes (n=680), Human </a:t>
            </a:r>
            <a:r>
              <a:rPr lang="en-US" sz="600" dirty="0" err="1">
                <a:latin typeface="Tahoma"/>
                <a:ea typeface="Tahoma" pitchFamily="34" charset="0"/>
                <a:cs typeface="Tahoma" pitchFamily="34" charset="0"/>
              </a:rPr>
              <a:t>traffiking</a:t>
            </a:r>
            <a:r>
              <a:rPr lang="en-US" sz="600" dirty="0">
                <a:latin typeface="Tahoma"/>
                <a:ea typeface="Tahoma" pitchFamily="34" charset="0"/>
                <a:cs typeface="Tahoma" pitchFamily="34" charset="0"/>
              </a:rPr>
              <a:t> &amp; missing persons (n=458), Traffic offences &amp; road safety (n=1,504), Theft &amp; burglary (n=1,733), Rural crime (e.g. hare coursing, poaching, </a:t>
            </a:r>
            <a:r>
              <a:rPr lang="en-US" sz="600" dirty="0" err="1">
                <a:latin typeface="Tahoma"/>
                <a:ea typeface="Tahoma" pitchFamily="34" charset="0"/>
                <a:cs typeface="Tahoma" pitchFamily="34" charset="0"/>
              </a:rPr>
              <a:t>etc</a:t>
            </a:r>
            <a:r>
              <a:rPr lang="en-US" sz="600" dirty="0">
                <a:latin typeface="Tahoma"/>
                <a:ea typeface="Tahoma" pitchFamily="34" charset="0"/>
                <a:cs typeface="Tahoma" pitchFamily="34" charset="0"/>
              </a:rPr>
              <a:t>) (n=1,171)</a:t>
            </a:r>
          </a:p>
        </p:txBody>
      </p:sp>
      <p:sp>
        <p:nvSpPr>
          <p:cNvPr id="5" name="Rectangle 4">
            <a:extLst>
              <a:ext uri="{FF2B5EF4-FFF2-40B4-BE49-F238E27FC236}">
                <a16:creationId xmlns="" xmlns:a16="http://schemas.microsoft.com/office/drawing/2014/main" id="{0ABA90FD-E878-425F-874D-A8D0040B7FC1}"/>
              </a:ext>
            </a:extLst>
          </p:cNvPr>
          <p:cNvSpPr/>
          <p:nvPr/>
        </p:nvSpPr>
        <p:spPr>
          <a:xfrm>
            <a:off x="216305" y="1131590"/>
            <a:ext cx="7272808" cy="284742"/>
          </a:xfrm>
          <a:prstGeom prst="rect">
            <a:avLst/>
          </a:prstGeom>
        </p:spPr>
        <p:txBody>
          <a:bodyPr wrap="square" lIns="68580" tIns="34290" rIns="68580" bIns="34290">
            <a:spAutoFit/>
          </a:bodyPr>
          <a:lstStyle/>
          <a:p>
            <a:r>
              <a:rPr lang="en-GB" sz="1400" dirty="0">
                <a:solidFill>
                  <a:srgbClr val="333E48"/>
                </a:solidFill>
                <a:latin typeface="Tahoma" panose="020B0604030504040204" pitchFamily="34" charset="0"/>
                <a:ea typeface="Tahoma" panose="020B0604030504040204" pitchFamily="34" charset="0"/>
                <a:cs typeface="Tahoma" panose="020B0604030504040204" pitchFamily="34" charset="0"/>
              </a:rPr>
              <a:t>Net position on additional police officers deployed or removed by category. </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D2586E84-63A3-4EE4-8FCA-DBCDEB76D3C5}"/>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6" name="Slide Number Placeholder 5">
            <a:extLst>
              <a:ext uri="{FF2B5EF4-FFF2-40B4-BE49-F238E27FC236}">
                <a16:creationId xmlns="" xmlns:a16="http://schemas.microsoft.com/office/drawing/2014/main" id="{0B2CAA22-D993-4E49-8B71-AD355A18F572}"/>
              </a:ext>
            </a:extLst>
          </p:cNvPr>
          <p:cNvSpPr>
            <a:spLocks noGrp="1"/>
          </p:cNvSpPr>
          <p:nvPr>
            <p:ph type="sldNum" sz="quarter" idx="12"/>
          </p:nvPr>
        </p:nvSpPr>
        <p:spPr/>
        <p:txBody>
          <a:bodyPr/>
          <a:lstStyle/>
          <a:p>
            <a:fld id="{50DE9A6E-8F21-484F-844E-94FEC60E2113}" type="slidenum">
              <a:rPr lang="en-US" smtClean="0"/>
              <a:t>50</a:t>
            </a:fld>
            <a:endParaRPr lang="en-US"/>
          </a:p>
        </p:txBody>
      </p:sp>
      <p:sp>
        <p:nvSpPr>
          <p:cNvPr id="7" name="Title 1">
            <a:extLst>
              <a:ext uri="{FF2B5EF4-FFF2-40B4-BE49-F238E27FC236}">
                <a16:creationId xmlns="" xmlns:a16="http://schemas.microsoft.com/office/drawing/2014/main" id="{E91DF8C2-019A-4AA3-8EAF-AD366776B7AF}"/>
              </a:ext>
            </a:extLst>
          </p:cNvPr>
          <p:cNvSpPr txBox="1">
            <a:spLocks/>
          </p:cNvSpPr>
          <p:nvPr/>
        </p:nvSpPr>
        <p:spPr>
          <a:xfrm>
            <a:off x="269254" y="74932"/>
            <a:ext cx="7200036" cy="10081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priorities that are perhaps more immediate, more visible and closer to home, tend to be the net beneficiaries of more police officers.</a:t>
            </a:r>
            <a:endParaRPr lang="en-GB" sz="2400" dirty="0">
              <a:solidFill>
                <a:srgbClr val="ED0973"/>
              </a:solidFill>
            </a:endParaRPr>
          </a:p>
        </p:txBody>
      </p:sp>
    </p:spTree>
    <p:extLst>
      <p:ext uri="{BB962C8B-B14F-4D97-AF65-F5344CB8AC3E}">
        <p14:creationId xmlns:p14="http://schemas.microsoft.com/office/powerpoint/2010/main" val="39028145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A88D840C-2275-4465-A5DD-80321E5DA6EA}"/>
              </a:ext>
            </a:extLst>
          </p:cNvPr>
          <p:cNvSpPr txBox="1">
            <a:spLocks/>
          </p:cNvSpPr>
          <p:nvPr/>
        </p:nvSpPr>
        <p:spPr>
          <a:xfrm>
            <a:off x="251520" y="267495"/>
            <a:ext cx="7128768" cy="8640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a:solidFill>
                  <a:schemeClr val="bg1"/>
                </a:solidFill>
                <a:latin typeface="Tahoma" pitchFamily="34" charset="0"/>
                <a:ea typeface="Tahoma" pitchFamily="34" charset="0"/>
                <a:cs typeface="Tahoma" pitchFamily="34" charset="0"/>
              </a:rPr>
              <a:t>Survey findings</a:t>
            </a:r>
          </a:p>
        </p:txBody>
      </p:sp>
    </p:spTree>
    <p:extLst>
      <p:ext uri="{BB962C8B-B14F-4D97-AF65-F5344CB8AC3E}">
        <p14:creationId xmlns:p14="http://schemas.microsoft.com/office/powerpoint/2010/main" val="42038144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4070593472"/>
              </p:ext>
            </p:extLst>
          </p:nvPr>
        </p:nvGraphicFramePr>
        <p:xfrm>
          <a:off x="251520" y="1275606"/>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0" y="4742093"/>
            <a:ext cx="4236380" cy="18466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1 (n=321), 2 (n=547), 3 (n=530), 4 (n=292), 5 (n=388), 6 (n=249), 7 (n=229), 8 (n=223), 9 (n=61), 10 (n=66)</a:t>
            </a:r>
          </a:p>
        </p:txBody>
      </p:sp>
      <p:sp>
        <p:nvSpPr>
          <p:cNvPr id="5" name="Rectangle 4">
            <a:extLst>
              <a:ext uri="{FF2B5EF4-FFF2-40B4-BE49-F238E27FC236}">
                <a16:creationId xmlns="" xmlns:a16="http://schemas.microsoft.com/office/drawing/2014/main" id="{FA3F9CA7-6F01-4AA5-8299-D7FFDFC1060E}"/>
              </a:ext>
            </a:extLst>
          </p:cNvPr>
          <p:cNvSpPr/>
          <p:nvPr/>
        </p:nvSpPr>
        <p:spPr>
          <a:xfrm>
            <a:off x="198258" y="794603"/>
            <a:ext cx="7253300" cy="523220"/>
          </a:xfrm>
          <a:prstGeom prst="rect">
            <a:avLst/>
          </a:prstGeom>
        </p:spPr>
        <p:txBody>
          <a:bodyPr wrap="square">
            <a:spAutoFit/>
          </a:bodyPr>
          <a:lstStyle/>
          <a:p>
            <a:r>
              <a:rPr lang="en-GB" sz="1400"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0C9EF5AA-1DB0-4C6A-916F-DFC3ECF26536}"/>
              </a:ext>
            </a:extLst>
          </p:cNvPr>
          <p:cNvSpPr>
            <a:spLocks noGrp="1"/>
          </p:cNvSpPr>
          <p:nvPr>
            <p:ph type="sldNum" sz="quarter" idx="12"/>
          </p:nvPr>
        </p:nvSpPr>
        <p:spPr/>
        <p:txBody>
          <a:bodyPr/>
          <a:lstStyle/>
          <a:p>
            <a:fld id="{50DE9A6E-8F21-484F-844E-94FEC60E2113}" type="slidenum">
              <a:rPr lang="en-US" smtClean="0"/>
              <a:t>7</a:t>
            </a:fld>
            <a:endParaRPr lang="en-US"/>
          </a:p>
        </p:txBody>
      </p:sp>
      <p:sp>
        <p:nvSpPr>
          <p:cNvPr id="10" name="Footer Placeholder 9">
            <a:extLst>
              <a:ext uri="{FF2B5EF4-FFF2-40B4-BE49-F238E27FC236}">
                <a16:creationId xmlns="" xmlns:a16="http://schemas.microsoft.com/office/drawing/2014/main" id="{1FAC4586-55DF-4C05-8130-F274C4897D99}"/>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Tree>
    <p:extLst>
      <p:ext uri="{BB962C8B-B14F-4D97-AF65-F5344CB8AC3E}">
        <p14:creationId xmlns:p14="http://schemas.microsoft.com/office/powerpoint/2010/main" val="41557904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1914699152"/>
              </p:ext>
            </p:extLst>
          </p:nvPr>
        </p:nvGraphicFramePr>
        <p:xfrm>
          <a:off x="251520" y="1530200"/>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179513" y="4740029"/>
            <a:ext cx="4376446"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b="0" i="0" dirty="0">
                <a:latin typeface="Tahoma"/>
                <a:ea typeface="Tahoma" pitchFamily="34" charset="0"/>
                <a:cs typeface="Tahoma" pitchFamily="34" charset="0"/>
              </a:rPr>
              <a:t>Base: Boston Borough (n=271), East Lindsey (n=585), Lincoln City (n=448), North Kesteven (n=471), South Holland (n=305), South Kesteven (n=416), West Lindsey (n=410)</a:t>
            </a:r>
          </a:p>
        </p:txBody>
      </p:sp>
      <p:sp>
        <p:nvSpPr>
          <p:cNvPr id="5" name="Rectangle 4">
            <a:extLst>
              <a:ext uri="{FF2B5EF4-FFF2-40B4-BE49-F238E27FC236}">
                <a16:creationId xmlns="" xmlns:a16="http://schemas.microsoft.com/office/drawing/2014/main" id="{8EFF6404-3A81-47A6-A4A1-7D80771AC982}"/>
              </a:ext>
            </a:extLst>
          </p:cNvPr>
          <p:cNvSpPr/>
          <p:nvPr/>
        </p:nvSpPr>
        <p:spPr>
          <a:xfrm>
            <a:off x="320053" y="1131590"/>
            <a:ext cx="7128030"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Mean scores</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 xmlns:a16="http://schemas.microsoft.com/office/drawing/2014/main" id="{D51A3C95-FEDC-4B0F-8AC7-FF7AA064DA4B}"/>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6" name="Slide Number Placeholder 5">
            <a:extLst>
              <a:ext uri="{FF2B5EF4-FFF2-40B4-BE49-F238E27FC236}">
                <a16:creationId xmlns="" xmlns:a16="http://schemas.microsoft.com/office/drawing/2014/main" id="{0030B58A-A9DD-4F75-B230-E97A6A253B1F}"/>
              </a:ext>
            </a:extLst>
          </p:cNvPr>
          <p:cNvSpPr>
            <a:spLocks noGrp="1"/>
          </p:cNvSpPr>
          <p:nvPr>
            <p:ph type="sldNum" sz="quarter" idx="12"/>
          </p:nvPr>
        </p:nvSpPr>
        <p:spPr/>
        <p:txBody>
          <a:bodyPr/>
          <a:lstStyle/>
          <a:p>
            <a:fld id="{50DE9A6E-8F21-484F-844E-94FEC60E2113}" type="slidenum">
              <a:rPr lang="en-US" smtClean="0"/>
              <a:t>8</a:t>
            </a:fld>
            <a:endParaRPr lang="en-US"/>
          </a:p>
        </p:txBody>
      </p:sp>
      <p:sp>
        <p:nvSpPr>
          <p:cNvPr id="7" name="Title 1">
            <a:extLst>
              <a:ext uri="{FF2B5EF4-FFF2-40B4-BE49-F238E27FC236}">
                <a16:creationId xmlns="" xmlns:a16="http://schemas.microsoft.com/office/drawing/2014/main" id="{BE74D81A-0847-42C5-A845-5CD381583940}"/>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mean rating scores by Local Authority provide an early indication of the increased impact on quality of life in Boston Borough &amp; to a lesser extent South Holland.</a:t>
            </a:r>
            <a:endParaRPr lang="en-GB" sz="2400" dirty="0">
              <a:solidFill>
                <a:srgbClr val="ED0973"/>
              </a:solidFill>
            </a:endParaRPr>
          </a:p>
        </p:txBody>
      </p:sp>
      <p:sp>
        <p:nvSpPr>
          <p:cNvPr id="8" name="TextBox 7">
            <a:extLst>
              <a:ext uri="{FF2B5EF4-FFF2-40B4-BE49-F238E27FC236}">
                <a16:creationId xmlns="" xmlns:a16="http://schemas.microsoft.com/office/drawing/2014/main" id="{455123B6-DC8A-425E-BAC7-F670A8AF4ADD}"/>
              </a:ext>
            </a:extLst>
          </p:cNvPr>
          <p:cNvSpPr txBox="1"/>
          <p:nvPr/>
        </p:nvSpPr>
        <p:spPr>
          <a:xfrm>
            <a:off x="7516368" y="2931790"/>
            <a:ext cx="1627632" cy="1200329"/>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more positive perceptions of residents of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North Kesteven are also clearly evidenced here.</a:t>
            </a:r>
          </a:p>
        </p:txBody>
      </p:sp>
    </p:spTree>
    <p:extLst>
      <p:ext uri="{BB962C8B-B14F-4D97-AF65-F5344CB8AC3E}">
        <p14:creationId xmlns:p14="http://schemas.microsoft.com/office/powerpoint/2010/main" val="21769987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ext uri="{D42A27DB-BD31-4B8C-83A1-F6EECF244321}">
                <p14:modId xmlns:p14="http://schemas.microsoft.com/office/powerpoint/2010/main" val="3839683816"/>
              </p:ext>
            </p:extLst>
          </p:nvPr>
        </p:nvGraphicFramePr>
        <p:xfrm>
          <a:off x="251520" y="1491630"/>
          <a:ext cx="6912768" cy="32427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51520" y="4721174"/>
            <a:ext cx="3528391" cy="18466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Little or No Affect (n=868), Minor Anxiety (n=822), Anxious (n=866), Very Fearful (n=350)</a:t>
            </a:r>
          </a:p>
        </p:txBody>
      </p:sp>
      <p:sp>
        <p:nvSpPr>
          <p:cNvPr id="5" name="Rectangle 4">
            <a:extLst>
              <a:ext uri="{FF2B5EF4-FFF2-40B4-BE49-F238E27FC236}">
                <a16:creationId xmlns="" xmlns:a16="http://schemas.microsoft.com/office/drawing/2014/main" id="{A5E738D6-32EF-4319-A7AA-7951ED87008F}"/>
              </a:ext>
            </a:extLst>
          </p:cNvPr>
          <p:cNvSpPr/>
          <p:nvPr/>
        </p:nvSpPr>
        <p:spPr>
          <a:xfrm>
            <a:off x="179511" y="1037081"/>
            <a:ext cx="7200800" cy="400110"/>
          </a:xfrm>
          <a:prstGeom prst="rect">
            <a:avLst/>
          </a:prstGeom>
        </p:spPr>
        <p:txBody>
          <a:bodyPr wrap="square">
            <a:spAutoFit/>
          </a:bodyPr>
          <a:lstStyle/>
          <a:p>
            <a:r>
              <a:rPr lang="en-GB" sz="1000"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 </a:t>
            </a: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(Grouped)</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8">
            <a:extLst>
              <a:ext uri="{FF2B5EF4-FFF2-40B4-BE49-F238E27FC236}">
                <a16:creationId xmlns="" xmlns:a16="http://schemas.microsoft.com/office/drawing/2014/main" id="{E8A37E5A-88E6-4B67-A9C6-5584D923DAD2}"/>
              </a:ext>
            </a:extLst>
          </p:cNvPr>
          <p:cNvSpPr>
            <a:spLocks noGrp="1"/>
          </p:cNvSpPr>
          <p:nvPr>
            <p:ph type="sldNum" sz="quarter" idx="12"/>
          </p:nvPr>
        </p:nvSpPr>
        <p:spPr/>
        <p:txBody>
          <a:bodyPr/>
          <a:lstStyle/>
          <a:p>
            <a:fld id="{50DE9A6E-8F21-484F-844E-94FEC60E2113}" type="slidenum">
              <a:rPr lang="en-US" smtClean="0"/>
              <a:t>9</a:t>
            </a:fld>
            <a:endParaRPr lang="en-US"/>
          </a:p>
        </p:txBody>
      </p:sp>
      <p:sp>
        <p:nvSpPr>
          <p:cNvPr id="10" name="Footer Placeholder 9">
            <a:extLst>
              <a:ext uri="{FF2B5EF4-FFF2-40B4-BE49-F238E27FC236}">
                <a16:creationId xmlns="" xmlns:a16="http://schemas.microsoft.com/office/drawing/2014/main" id="{8A9EE4BF-7978-4F97-AD13-B0659C831F53}"/>
              </a:ext>
            </a:extLst>
          </p:cNvPr>
          <p:cNvSpPr>
            <a:spLocks noGrp="1"/>
          </p:cNvSpPr>
          <p:nvPr>
            <p:ph type="ftr" sz="quarter" idx="11"/>
          </p:nvPr>
        </p:nvSpPr>
        <p:spPr/>
        <p:txBody>
          <a:bodyPr/>
          <a:lstStyle/>
          <a:p>
            <a:r>
              <a:rPr lang="en-GB"/>
              <a:t>Source: Lincolnshire Crime and Policing Survey Dec 2017. Conducted by Habit5 Limited.</a:t>
            </a:r>
            <a:endParaRPr lang="en-US"/>
          </a:p>
        </p:txBody>
      </p:sp>
      <p:sp>
        <p:nvSpPr>
          <p:cNvPr id="11" name="Title 1">
            <a:extLst>
              <a:ext uri="{FF2B5EF4-FFF2-40B4-BE49-F238E27FC236}">
                <a16:creationId xmlns="" xmlns:a16="http://schemas.microsoft.com/office/drawing/2014/main" id="{C4F817ED-03BD-45E9-B4F6-221AF4E07E62}"/>
              </a:ext>
            </a:extLst>
          </p:cNvPr>
          <p:cNvSpPr txBox="1">
            <a:spLocks/>
          </p:cNvSpPr>
          <p:nvPr/>
        </p:nvSpPr>
        <p:spPr>
          <a:xfrm>
            <a:off x="251522" y="123480"/>
            <a:ext cx="7200036" cy="100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To simplify and aid analysis we grouped the ratings for total effect on quality of life into four segments.</a:t>
            </a:r>
            <a:endParaRPr lang="en-GB" sz="2400" dirty="0">
              <a:solidFill>
                <a:srgbClr val="ED0973"/>
              </a:solidFill>
            </a:endParaRPr>
          </a:p>
        </p:txBody>
      </p:sp>
      <p:sp>
        <p:nvSpPr>
          <p:cNvPr id="12" name="TextBox 11">
            <a:extLst>
              <a:ext uri="{FF2B5EF4-FFF2-40B4-BE49-F238E27FC236}">
                <a16:creationId xmlns="" xmlns:a16="http://schemas.microsoft.com/office/drawing/2014/main" id="{7448842F-0A7E-4384-96B5-E586394ACE3C}"/>
              </a:ext>
            </a:extLst>
          </p:cNvPr>
          <p:cNvSpPr txBox="1"/>
          <p:nvPr/>
        </p:nvSpPr>
        <p:spPr>
          <a:xfrm>
            <a:off x="7516368" y="2427734"/>
            <a:ext cx="1627632" cy="1384995"/>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12% of the sample can be regarded as ‘Very Fearful’ of crime, with this having a significant impact on their quality of life.</a:t>
            </a:r>
          </a:p>
        </p:txBody>
      </p:sp>
    </p:spTree>
    <p:extLst>
      <p:ext uri="{BB962C8B-B14F-4D97-AF65-F5344CB8AC3E}">
        <p14:creationId xmlns:p14="http://schemas.microsoft.com/office/powerpoint/2010/main" val="12459504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09.09"/>
  <p:tag name="AS_TITLE" val="Aspose.Slides for .NET 4.0"/>
  <p:tag name="AS_VERSION" val="16.8.0.0"/>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49421</TotalTime>
  <Words>5872</Words>
  <Application>Microsoft Office PowerPoint</Application>
  <PresentationFormat>On-screen Show (16:9)</PresentationFormat>
  <Paragraphs>340</Paragraphs>
  <Slides>50</Slides>
  <Notes>49</Notes>
  <HiddenSlides>1</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Office Theme</vt:lpstr>
      <vt:lpstr>Office Theme</vt:lpstr>
      <vt:lpstr>1_Office Theme</vt:lpstr>
      <vt:lpstr>2_Office Theme</vt:lpstr>
      <vt:lpstr>Lincolnshire Crime &amp; Policing Survey </vt:lpstr>
      <vt:lpstr>Who we needed to understand Permanent residents of Lincolnshire</vt:lpstr>
      <vt:lpstr>Recruiting participants Several different media channels were deployed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Habit5 RealWorldResearch</dc:title>
  <dc:creator>DavidJ</dc:creator>
  <cp:lastModifiedBy>Davison, Joanne</cp:lastModifiedBy>
  <cp:revision>1525</cp:revision>
  <cp:lastPrinted>2015-03-23T13:52:44Z</cp:lastPrinted>
  <dcterms:created xsi:type="dcterms:W3CDTF">2013-07-25T12:37:22Z</dcterms:created>
  <dcterms:modified xsi:type="dcterms:W3CDTF">2018-03-28T13:56:49Z</dcterms:modified>
</cp:coreProperties>
</file>