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A35B84_521C804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7FA35B8A_49154D68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7FA35B70_3568F8F7.xml" ContentType="application/vnd.ms-powerpoint.comments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708" r:id="rId7"/>
    <p:sldMasterId id="2147483720" r:id="rId8"/>
  </p:sldMasterIdLst>
  <p:notesMasterIdLst>
    <p:notesMasterId r:id="rId36"/>
  </p:notesMasterIdLst>
  <p:sldIdLst>
    <p:sldId id="265" r:id="rId9"/>
    <p:sldId id="271" r:id="rId10"/>
    <p:sldId id="2141412214" r:id="rId11"/>
    <p:sldId id="2141412228" r:id="rId12"/>
    <p:sldId id="2141412242" r:id="rId13"/>
    <p:sldId id="2141412229" r:id="rId14"/>
    <p:sldId id="2141412184" r:id="rId15"/>
    <p:sldId id="2141412212" r:id="rId16"/>
    <p:sldId id="2141412239" r:id="rId17"/>
    <p:sldId id="2141411672" r:id="rId18"/>
    <p:sldId id="2141412225" r:id="rId19"/>
    <p:sldId id="2141412201" r:id="rId20"/>
    <p:sldId id="257" r:id="rId21"/>
    <p:sldId id="2141412202" r:id="rId22"/>
    <p:sldId id="2141412226" r:id="rId23"/>
    <p:sldId id="2141412203" r:id="rId24"/>
    <p:sldId id="2141412234" r:id="rId25"/>
    <p:sldId id="2141412219" r:id="rId26"/>
    <p:sldId id="2141412235" r:id="rId27"/>
    <p:sldId id="2141412205" r:id="rId28"/>
    <p:sldId id="2141412236" r:id="rId29"/>
    <p:sldId id="2141412206" r:id="rId30"/>
    <p:sldId id="2141412227" r:id="rId31"/>
    <p:sldId id="2141412207" r:id="rId32"/>
    <p:sldId id="2141412220" r:id="rId33"/>
    <p:sldId id="2141412208" r:id="rId34"/>
    <p:sldId id="2141412240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861269-E1FD-A4E8-8B61-D76F33CE4C45}" name="Haywood-Cleverly, Nicola" initials="HN" userId="S::nicola.haywood-cleverly@lincs.police.uk::a928732f-9b58-4cca-9abb-35e6cda52dc6" providerId="AD"/>
  <p188:author id="{ED55696D-1637-F2C7-FE69-CF2C50349F99}" name="Haywood-Alexander, Nicola" initials="HAN" userId="S::Nicola.Haywood-Alexander@lincs.police.uk::a928732f-9b58-4cca-9abb-35e6cda52dc6" providerId="AD"/>
  <p188:author id="{7036A884-59F1-FA93-DB61-CD489566FF95}" name="Haywood-Alexander, Nicola" initials="HN" userId="S::nicola.haywood-alexander@lincs.police.uk::a928732f-9b58-4cca-9abb-35e6cda52dc6" providerId="AD"/>
  <p188:author id="{9F84B689-2F5E-D1B1-047E-B87AE307FBF7}" name="Mark Turner ChInsp2929" initials="MC" userId="S::mark.turner_notts.police.uk#ext#@lincspolice.onmicrosoft.com::281bb133-35ad-4015-8ffa-60779fa1bdb6" providerId="AD"/>
  <p188:author id="{DBA64EE6-479B-E595-5907-B490BCDD407D}" name="Gray, Amy" initials="GA" userId="S::Amy.Gray2@lincs.police.uk::040fc001-05d4-4ea8-a294-23fae4e5cf19" providerId="AD"/>
  <p188:author id="{B58EE3F0-B77C-3E82-C6B9-2F9BC2CE3418}" name="Harrison, Rachel" initials="HR" userId="S::rachel.harrison@lincs.police.uk::718544b6-b115-4c4a-9c22-862f1749656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wood-Alexander, Nicola" initials="HAN" lastIdx="1" clrIdx="0">
    <p:extLst>
      <p:ext uri="{19B8F6BF-5375-455C-9EA6-DF929625EA0E}">
        <p15:presenceInfo xmlns:p15="http://schemas.microsoft.com/office/powerpoint/2012/main" userId="S::Nicola.Haywood-Alexander@lincs.police.uk::a928732f-9b58-4cca-9abb-35e6cda52d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30A0"/>
    <a:srgbClr val="660066"/>
    <a:srgbClr val="659A2A"/>
    <a:srgbClr val="3CC2AF"/>
    <a:srgbClr val="52CAB8"/>
    <a:srgbClr val="2D9384"/>
    <a:srgbClr val="008BBC"/>
    <a:srgbClr val="2358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8D4F6-91D1-4B98-87D9-F606A6EDF583}" v="2" dt="2023-12-20T00:17:42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94660"/>
  </p:normalViewPr>
  <p:slideViewPr>
    <p:cSldViewPr snapToGrid="0">
      <p:cViewPr varScale="1">
        <p:scale>
          <a:sx n="62" d="100"/>
          <a:sy n="62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omments/modernComment_7FA35B70_3568F8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07C6B3-049A-4DF2-959E-E9416F45B4D0}" authorId="{ED55696D-1637-F2C7-FE69-CF2C50349F99}" created="2023-05-01T13:19:26.17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96071927" sldId="2141412208"/>
      <ac:spMk id="7" creationId="{009D088B-9D90-7024-AB7C-DB7E9A9FC776}"/>
      <ac:txMk cp="161">
        <ac:context len="454" hash="2848693240"/>
      </ac:txMk>
    </ac:txMkLst>
    <p188:pos x="2208206" y="1054586"/>
    <p188:txBody>
      <a:bodyPr/>
      <a:lstStyle/>
      <a:p>
        <a:r>
          <a:rPr lang="en-GB"/>
          <a:t>Forum? Environment not just a single route</a:t>
        </a:r>
      </a:p>
    </p188:txBody>
  </p188:cm>
</p188:cmLst>
</file>

<file path=ppt/comments/modernComment_7FA35B84_521C80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F5922B-0FEC-43F2-B6F2-07DD0F61E54C}" authorId="{DBA64EE6-479B-E595-5907-B490BCDD407D}" status="resolved" created="2023-09-15T11:05:55.17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77599554" sldId="2141412228"/>
      <ac:graphicFrameMk id="12" creationId="{53CE5724-67A6-7FBE-509E-DA4AEB2DDA19}"/>
    </ac:deMkLst>
    <p188:replyLst>
      <p188:reply id="{8979257C-6C06-4542-BC11-19F8F03EBF9A}" authorId="{D2861269-E1FD-A4E8-8B61-D76F33CE4C45}" created="2023-09-18T16:33:05.773">
        <p188:txBody>
          <a:bodyPr/>
          <a:lstStyle/>
          <a:p>
            <a:r>
              <a:rPr lang="en-US"/>
              <a:t>Fabulous!</a:t>
            </a:r>
          </a:p>
        </p188:txBody>
      </p188:reply>
    </p188:replyLst>
    <p188:txBody>
      <a:bodyPr/>
      <a:lstStyle/>
      <a:p>
        <a:r>
          <a:rPr lang="en-GB"/>
          <a:t>If we are using the same key as the DDat board, I've put blue as delivered </a:t>
        </a:r>
      </a:p>
    </p188:txBody>
  </p188:cm>
</p188:cmLst>
</file>

<file path=ppt/comments/modernComment_7FA35B8A_49154D6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A54F24-475D-4C40-9F65-E73796DC65DF}" authorId="{ED55696D-1637-F2C7-FE69-CF2C50349F99}" created="2023-09-18T23:55:11.38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26132840" sldId="2141412234"/>
      <ac:spMk id="23" creationId="{5962C60D-3D11-A7AC-13EF-4FF7595856B0}"/>
      <ac:txMk cp="56" len="4">
        <ac:context len="66" hash="1641449729"/>
      </ac:txMk>
    </ac:txMkLst>
    <p188:pos x="1424771" y="1558963"/>
    <p188:txBody>
      <a:bodyPr/>
      <a:lstStyle/>
      <a:p>
        <a:r>
          <a:rPr lang="en-GB"/>
          <a:t>[@Hempton, Steven] needs updating 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0.jpeg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image" Target="../media/image10.jpeg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522C7-8F12-4722-AE80-A8D4F470D2B8}" type="doc">
      <dgm:prSet loTypeId="urn:microsoft.com/office/officeart/2008/layout/PictureStrips" loCatId="picture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2F393E8E-3FB4-4F60-B52B-44E28BEE6D25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1. Online Community Engagement </a:t>
          </a:r>
          <a:r>
            <a:rPr lang="en-GB" sz="1200" b="0" i="0" u="none"/>
            <a:t>Virtual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ACC Chris Davison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Owners: Head of FCR; Head of PVP TBC</a:t>
          </a:r>
          <a:endParaRPr lang="en-GB" sz="1200" b="0" i="0" u="none"/>
        </a:p>
      </dgm:t>
    </dgm:pt>
    <dgm:pt modelId="{FC98AE26-DB0A-4B27-BD46-9CDF3DA3786D}" type="parTrans" cxnId="{98724337-4966-4BDA-9F90-1FE9BD3FEA4E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12AFFD67-83F5-4165-B51C-DE937805559C}" type="sibTrans" cxnId="{98724337-4966-4BDA-9F90-1FE9BD3FEA4E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E344C215-446E-4139-B4F5-D5700BAB484C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en-GB" sz="1200" b="1" i="0" u="none"/>
            <a:t>4. Records &amp; Digital Evidence </a:t>
          </a:r>
          <a:r>
            <a:rPr lang="en-GB" sz="1200" b="0" i="0" u="none"/>
            <a:t>Virtual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Regional &amp; Force SROs: CDIO Haywood Cleverly; ACC Mayo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Regional Capability Owner: CI Turner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Force Capability Owner: DCS McAdam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Product Owners:  DS Grayson</a:t>
          </a:r>
          <a:r>
            <a:rPr lang="en-GB" sz="1200" b="1"/>
            <a:t>; </a:t>
          </a:r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Becky Talbot-Young; DS </a:t>
          </a:r>
          <a:r>
            <a:rPr lang="en-GB" sz="1200" b="1" err="1">
              <a:solidFill>
                <a:srgbClr val="235889"/>
              </a:solidFill>
            </a:rPr>
            <a:t>Myszczyszyn</a:t>
          </a:r>
          <a:endParaRPr lang="en-GB" sz="1200" b="1" i="0" u="none">
            <a:solidFill>
              <a:srgbClr val="235889"/>
            </a:solidFill>
          </a:endParaRPr>
        </a:p>
      </dgm:t>
    </dgm:pt>
    <dgm:pt modelId="{7AFFB472-77E6-4E24-A4C9-B81B2D057234}" type="parTrans" cxnId="{4021A28B-8F95-4039-A1BB-21EAAD599EA1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E493B11E-C29F-486E-B055-D8FC8A893A9C}" type="sibTrans" cxnId="{4021A28B-8F95-4039-A1BB-21EAAD599EA1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191490F0-16CA-45C4-A77F-85395955D73C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5. Digital Policing &amp; Investigation </a:t>
          </a:r>
          <a:r>
            <a:rPr lang="en-GB" sz="1200" b="0" i="0" u="none"/>
            <a:t>Virtual 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ACC Mayo 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Owner: DCS McAdam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Product Owner: DCI </a:t>
          </a:r>
          <a:r>
            <a:rPr lang="en-GB" sz="1200" b="1" i="0" u="none" err="1">
              <a:solidFill>
                <a:schemeClr val="accent5">
                  <a:lumMod val="50000"/>
                </a:schemeClr>
              </a:solidFill>
            </a:rPr>
            <a:t>Horsewood</a:t>
          </a:r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; DCI Smith</a:t>
          </a:r>
        </a:p>
      </dgm:t>
    </dgm:pt>
    <dgm:pt modelId="{90B0832A-B9E5-4D8F-93E6-070AC033D12F}" type="parTrans" cxnId="{50E69FD8-99EF-40BA-8364-37101946F784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DB607EB2-A1D9-4456-A420-5E92AC3E0FDD}" type="sibTrans" cxnId="{50E69FD8-99EF-40BA-8364-37101946F784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72CF9BB3-C0D8-49CE-A0AA-76C81A0B28BD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en-GB" sz="1200" b="1" i="0" u="none"/>
            <a:t>6. Planning, Risk &amp; Performance </a:t>
          </a:r>
          <a:r>
            <a:rPr lang="en-GB" sz="1200" b="0" i="0" u="none"/>
            <a:t>Standing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DCC Debenham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Product Owners: Rachel Betts, Miranda Kadwell; Kelly Rodgers; Jen Johnson</a:t>
          </a:r>
          <a:endParaRPr lang="en-GB" sz="1200">
            <a:solidFill>
              <a:srgbClr val="FF0000"/>
            </a:solidFill>
          </a:endParaRPr>
        </a:p>
      </dgm:t>
    </dgm:pt>
    <dgm:pt modelId="{2E73183F-DC8D-4206-A0B4-9348A0FCFE83}" type="parTrans" cxnId="{26B975E6-D2C1-4D24-9CB0-B531FDE99825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F4D2AA2F-2DCA-448A-80AE-A6D31BC09A15}" type="sibTrans" cxnId="{26B975E6-D2C1-4D24-9CB0-B531FDE99825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7CB513C6-200A-433A-8FAE-C294AAE09269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2. Digital Command &amp; Control </a:t>
          </a:r>
          <a:r>
            <a:rPr lang="en-GB" sz="1200" b="0" i="0" u="none"/>
            <a:t>Standing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Owner: ACC Davison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Product Owner: Supt Templeman</a:t>
          </a:r>
          <a:endParaRPr lang="en-GB" sz="1200" b="0" i="0" u="none"/>
        </a:p>
      </dgm:t>
    </dgm:pt>
    <dgm:pt modelId="{BC24C678-6F47-4CC6-ADA7-440CB3947AED}" type="sibTrans" cxnId="{A2462BCB-AB88-4B02-A10D-101988289B7E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FC3FEC18-8B17-4251-8AD3-7765CFC31B3E}" type="parTrans" cxnId="{A2462BCB-AB88-4B02-A10D-101988289B7E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7B7B4A17-99E2-483B-B265-F23E78C7191E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3. Better Connected, Efficient &amp; Agile </a:t>
          </a:r>
          <a:r>
            <a:rPr lang="en-GB" sz="1200" b="0" i="0" u="none"/>
            <a:t>Standing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Owner: CS Andersen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Product Owner: Supt Coates</a:t>
          </a:r>
        </a:p>
      </dgm:t>
    </dgm:pt>
    <dgm:pt modelId="{65DA3ADB-7EDE-4E30-948B-26134019627A}" type="parTrans" cxnId="{5224D2DA-755F-47ED-9B24-7D8C336062A3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4B11DA0D-F785-47D8-BB1C-A5FFEA554DF4}" type="sibTrans" cxnId="{5224D2DA-755F-47ED-9B24-7D8C336062A3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6C7EF83C-A47B-467B-92C8-9601DBAAA64D}">
      <dgm:prSet phldrT="[Text]"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en-GB" sz="1200" b="1" i="0" u="none"/>
            <a:t>7. Modernised Infrastructure </a:t>
          </a:r>
          <a:r>
            <a:rPr lang="en-GB" sz="1200" b="0" i="0" u="none"/>
            <a:t>Standing 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algn="l"/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Owner: Nick Johnson</a:t>
          </a:r>
        </a:p>
      </dgm:t>
    </dgm:pt>
    <dgm:pt modelId="{75A321D1-96BD-4486-BA80-BD54392C955C}" type="parTrans" cxnId="{1447F55A-2575-47FD-8AC0-678E5E5DEF1F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1EDFC1FD-6CE2-44B7-8181-82A243FF8870}" type="sibTrans" cxnId="{1447F55A-2575-47FD-8AC0-678E5E5DEF1F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4A779AF9-1CF6-404C-988B-9B02451D345D}">
      <dgm:prSet phldrT="[Text]"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8. Linked Data and Information </a:t>
          </a:r>
          <a:r>
            <a:rPr lang="en-GB" sz="1200" b="0" i="0" u="none"/>
            <a:t>Standing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Owner: Andrea Bowes</a:t>
          </a:r>
        </a:p>
      </dgm:t>
    </dgm:pt>
    <dgm:pt modelId="{3C5CB14C-1452-47A0-AD28-F55FF84F34D1}" type="parTrans" cxnId="{95DA9D58-EE1E-4D82-996D-6CDDA66C4709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332560F0-1E7C-4AA4-ACB7-BCFE1BDAB896}" type="sibTrans" cxnId="{95DA9D58-EE1E-4D82-996D-6CDDA66C4709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BAEDA693-184B-4190-AE2E-610FC09A5775}">
      <dgm:prSet custT="1"/>
      <dgm:spPr>
        <a:ln w="19050">
          <a:solidFill>
            <a:schemeClr val="accent1"/>
          </a:solidFill>
        </a:ln>
      </dgm:spPr>
      <dgm:t>
        <a:bodyPr/>
        <a:lstStyle/>
        <a:p>
          <a:r>
            <a:rPr lang="en-GB" sz="1200" b="1" i="0" u="none"/>
            <a:t>9. Digital Skills and User Experience </a:t>
          </a:r>
          <a:r>
            <a:rPr lang="en-GB" sz="1200" b="0" i="0" u="none"/>
            <a:t>Virtual 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r>
            <a:rPr lang="en-GB" sz="1200" b="1" i="0" u="none">
              <a:solidFill>
                <a:schemeClr val="accent5">
                  <a:lumMod val="50000"/>
                </a:schemeClr>
              </a:solidFill>
            </a:rPr>
            <a:t>Capability Owners: Steve Hempton; CI Gallacher</a:t>
          </a:r>
        </a:p>
      </dgm:t>
    </dgm:pt>
    <dgm:pt modelId="{5F330C5B-AC2F-460D-9DED-45842A156039}" type="parTrans" cxnId="{BC9D9968-FFA0-4C30-8A75-5D10E91ABAF1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349D8647-D36B-4FEF-A05A-FBD75BF3DC63}" type="sibTrans" cxnId="{BC9D9968-FFA0-4C30-8A75-5D10E91ABAF1}">
      <dgm:prSet/>
      <dgm:spPr/>
      <dgm:t>
        <a:bodyPr/>
        <a:lstStyle/>
        <a:p>
          <a:endParaRPr lang="en-GB" sz="1200">
            <a:solidFill>
              <a:schemeClr val="bg1"/>
            </a:solidFill>
          </a:endParaRPr>
        </a:p>
      </dgm:t>
    </dgm:pt>
    <dgm:pt modelId="{D8496D4C-3BA4-47B6-BC4E-D4F8D0653091}" type="pres">
      <dgm:prSet presAssocID="{4DE522C7-8F12-4722-AE80-A8D4F470D2B8}" presName="Name0" presStyleCnt="0">
        <dgm:presLayoutVars>
          <dgm:dir/>
          <dgm:resizeHandles val="exact"/>
        </dgm:presLayoutVars>
      </dgm:prSet>
      <dgm:spPr/>
    </dgm:pt>
    <dgm:pt modelId="{8AB24493-10E9-44CD-93CC-CCF2DA0F62C5}" type="pres">
      <dgm:prSet presAssocID="{2F393E8E-3FB4-4F60-B52B-44E28BEE6D25}" presName="composite" presStyleCnt="0"/>
      <dgm:spPr/>
    </dgm:pt>
    <dgm:pt modelId="{4A2144DA-F3DD-4A55-AF5C-08D62D31071C}" type="pres">
      <dgm:prSet presAssocID="{2F393E8E-3FB4-4F60-B52B-44E28BEE6D25}" presName="rect1" presStyleLbl="trAlignAcc1" presStyleIdx="0" presStyleCnt="9">
        <dgm:presLayoutVars>
          <dgm:bulletEnabled val="1"/>
        </dgm:presLayoutVars>
      </dgm:prSet>
      <dgm:spPr/>
    </dgm:pt>
    <dgm:pt modelId="{CB945CAA-D5B7-4985-A7A6-F6E2AB328843}" type="pres">
      <dgm:prSet presAssocID="{2F393E8E-3FB4-4F60-B52B-44E28BEE6D25}" presName="rect2" presStyleLbl="fgImgPlace1" presStyleIdx="0" presStyleCnt="9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A3F24721-AD27-4FB3-96E2-BB838E15BD69}" type="pres">
      <dgm:prSet presAssocID="{12AFFD67-83F5-4165-B51C-DE937805559C}" presName="sibTrans" presStyleCnt="0"/>
      <dgm:spPr/>
    </dgm:pt>
    <dgm:pt modelId="{52D04F87-CF70-4FAD-B9BF-7795057D499E}" type="pres">
      <dgm:prSet presAssocID="{7CB513C6-200A-433A-8FAE-C294AAE09269}" presName="composite" presStyleCnt="0"/>
      <dgm:spPr/>
    </dgm:pt>
    <dgm:pt modelId="{38112689-F8BF-4D9B-9509-4E7E669228EA}" type="pres">
      <dgm:prSet presAssocID="{7CB513C6-200A-433A-8FAE-C294AAE09269}" presName="rect1" presStyleLbl="trAlignAcc1" presStyleIdx="1" presStyleCnt="9">
        <dgm:presLayoutVars>
          <dgm:bulletEnabled val="1"/>
        </dgm:presLayoutVars>
      </dgm:prSet>
      <dgm:spPr/>
    </dgm:pt>
    <dgm:pt modelId="{AEAB6348-8687-4E20-8507-230EE964434E}" type="pres">
      <dgm:prSet presAssocID="{7CB513C6-200A-433A-8FAE-C294AAE09269}" presName="rect2" presStyleLbl="fgImgPlace1" presStyleIdx="1" presStyleCnt="9"/>
      <dgm:spPr>
        <a:blipFill>
          <a:blip xmlns:r="http://schemas.openxmlformats.org/officeDocument/2006/relationships" r:embed="rId2"/>
          <a:srcRect/>
          <a:stretch>
            <a:fillRect l="-8000" r="-8000"/>
          </a:stretch>
        </a:blipFill>
      </dgm:spPr>
    </dgm:pt>
    <dgm:pt modelId="{8B035B71-01A9-46B1-9C9E-B82ECCED5E82}" type="pres">
      <dgm:prSet presAssocID="{BC24C678-6F47-4CC6-ADA7-440CB3947AED}" presName="sibTrans" presStyleCnt="0"/>
      <dgm:spPr/>
    </dgm:pt>
    <dgm:pt modelId="{0D35C952-744C-425D-B92B-2B1C42A983FB}" type="pres">
      <dgm:prSet presAssocID="{7B7B4A17-99E2-483B-B265-F23E78C7191E}" presName="composite" presStyleCnt="0"/>
      <dgm:spPr/>
    </dgm:pt>
    <dgm:pt modelId="{37A6A8D0-2DAB-4203-89E6-EF49A7630AD0}" type="pres">
      <dgm:prSet presAssocID="{7B7B4A17-99E2-483B-B265-F23E78C7191E}" presName="rect1" presStyleLbl="trAlignAcc1" presStyleIdx="2" presStyleCnt="9">
        <dgm:presLayoutVars>
          <dgm:bulletEnabled val="1"/>
        </dgm:presLayoutVars>
      </dgm:prSet>
      <dgm:spPr/>
    </dgm:pt>
    <dgm:pt modelId="{60AD19FD-0C76-400C-BBC8-A243D186F4FB}" type="pres">
      <dgm:prSet presAssocID="{7B7B4A17-99E2-483B-B265-F23E78C7191E}" presName="rect2" presStyleLbl="fgImgPlac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0C30F5-D891-499E-ABF5-51895ED36459}" type="pres">
      <dgm:prSet presAssocID="{4B11DA0D-F785-47D8-BB1C-A5FFEA554DF4}" presName="sibTrans" presStyleCnt="0"/>
      <dgm:spPr/>
    </dgm:pt>
    <dgm:pt modelId="{3C5E3B74-85E8-4C2C-9782-375C88F67DE8}" type="pres">
      <dgm:prSet presAssocID="{E344C215-446E-4139-B4F5-D5700BAB484C}" presName="composite" presStyleCnt="0"/>
      <dgm:spPr/>
    </dgm:pt>
    <dgm:pt modelId="{87F60173-1346-4C4B-80E2-D177B25D8099}" type="pres">
      <dgm:prSet presAssocID="{E344C215-446E-4139-B4F5-D5700BAB484C}" presName="rect1" presStyleLbl="trAlignAcc1" presStyleIdx="3" presStyleCnt="9" custScaleY="126336">
        <dgm:presLayoutVars>
          <dgm:bulletEnabled val="1"/>
        </dgm:presLayoutVars>
      </dgm:prSet>
      <dgm:spPr/>
    </dgm:pt>
    <dgm:pt modelId="{44FE2C14-B69F-4F22-B874-46F97DACE70A}" type="pres">
      <dgm:prSet presAssocID="{E344C215-446E-4139-B4F5-D5700BAB484C}" presName="rect2" presStyleLbl="fgImgPlace1" presStyleIdx="3" presStyleCnt="9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</dgm:spPr>
    </dgm:pt>
    <dgm:pt modelId="{0EEC33F3-E07F-4D74-9907-C30FBD7114C2}" type="pres">
      <dgm:prSet presAssocID="{E493B11E-C29F-486E-B055-D8FC8A893A9C}" presName="sibTrans" presStyleCnt="0"/>
      <dgm:spPr/>
    </dgm:pt>
    <dgm:pt modelId="{BA5A3A78-A3C9-472E-B212-62A350DA7959}" type="pres">
      <dgm:prSet presAssocID="{191490F0-16CA-45C4-A77F-85395955D73C}" presName="composite" presStyleCnt="0"/>
      <dgm:spPr/>
    </dgm:pt>
    <dgm:pt modelId="{9DA0D51C-D19F-46C9-A378-0D234E1123D0}" type="pres">
      <dgm:prSet presAssocID="{191490F0-16CA-45C4-A77F-85395955D73C}" presName="rect1" presStyleLbl="trAlignAcc1" presStyleIdx="4" presStyleCnt="9">
        <dgm:presLayoutVars>
          <dgm:bulletEnabled val="1"/>
        </dgm:presLayoutVars>
      </dgm:prSet>
      <dgm:spPr/>
    </dgm:pt>
    <dgm:pt modelId="{0669E333-0D33-481E-A0C4-C3B6E7A6F5AD}" type="pres">
      <dgm:prSet presAssocID="{191490F0-16CA-45C4-A77F-85395955D73C}" presName="rect2" presStyleLbl="fgImgPlace1" presStyleIdx="4" presStyleCnt="9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6B9E1C6-C0E3-40E2-B0E3-444A8E0C60F6}" type="pres">
      <dgm:prSet presAssocID="{DB607EB2-A1D9-4456-A420-5E92AC3E0FDD}" presName="sibTrans" presStyleCnt="0"/>
      <dgm:spPr/>
    </dgm:pt>
    <dgm:pt modelId="{D3651591-E5B5-483C-8EA4-4008A2527F83}" type="pres">
      <dgm:prSet presAssocID="{72CF9BB3-C0D8-49CE-A0AA-76C81A0B28BD}" presName="composite" presStyleCnt="0"/>
      <dgm:spPr/>
    </dgm:pt>
    <dgm:pt modelId="{CB51DDD4-58CF-46E6-B4E7-237A9DC5623E}" type="pres">
      <dgm:prSet presAssocID="{72CF9BB3-C0D8-49CE-A0AA-76C81A0B28BD}" presName="rect1" presStyleLbl="trAlignAcc1" presStyleIdx="5" presStyleCnt="9">
        <dgm:presLayoutVars>
          <dgm:bulletEnabled val="1"/>
        </dgm:presLayoutVars>
      </dgm:prSet>
      <dgm:spPr/>
    </dgm:pt>
    <dgm:pt modelId="{E0D5E768-A4A0-441B-A486-1476FFF07D16}" type="pres">
      <dgm:prSet presAssocID="{72CF9BB3-C0D8-49CE-A0AA-76C81A0B28BD}" presName="rect2" presStyleLbl="fgImgPlace1" presStyleIdx="5" presStyleCnt="9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3D2DF0E4-256C-4C23-9006-76369DF2E787}" type="pres">
      <dgm:prSet presAssocID="{F4D2AA2F-2DCA-448A-80AE-A6D31BC09A15}" presName="sibTrans" presStyleCnt="0"/>
      <dgm:spPr/>
    </dgm:pt>
    <dgm:pt modelId="{A24A74CB-F632-4A40-B21A-9A6713DEEABF}" type="pres">
      <dgm:prSet presAssocID="{6C7EF83C-A47B-467B-92C8-9601DBAAA64D}" presName="composite" presStyleCnt="0"/>
      <dgm:spPr/>
    </dgm:pt>
    <dgm:pt modelId="{80DCB85C-0D92-4361-BE2B-6DBEC79228D0}" type="pres">
      <dgm:prSet presAssocID="{6C7EF83C-A47B-467B-92C8-9601DBAAA64D}" presName="rect1" presStyleLbl="trAlignAcc1" presStyleIdx="6" presStyleCnt="9">
        <dgm:presLayoutVars>
          <dgm:bulletEnabled val="1"/>
        </dgm:presLayoutVars>
      </dgm:prSet>
      <dgm:spPr/>
    </dgm:pt>
    <dgm:pt modelId="{12DA1684-68C4-4A6A-9E9E-68E8C161C07F}" type="pres">
      <dgm:prSet presAssocID="{6C7EF83C-A47B-467B-92C8-9601DBAAA64D}" presName="rect2" presStyleLbl="fgImgPlace1" presStyleIdx="6" presStyleCnt="9"/>
      <dgm:spPr>
        <a:blipFill rotWithShape="1">
          <a:blip xmlns:r="http://schemas.openxmlformats.org/officeDocument/2006/relationships" r:embed="rId7"/>
          <a:srcRect/>
          <a:stretch>
            <a:fillRect t="-25000" b="-25000"/>
          </a:stretch>
        </a:blipFill>
      </dgm:spPr>
    </dgm:pt>
    <dgm:pt modelId="{D66AC483-E9F3-4C33-AF0A-D90ED28D5BE7}" type="pres">
      <dgm:prSet presAssocID="{1EDFC1FD-6CE2-44B7-8181-82A243FF8870}" presName="sibTrans" presStyleCnt="0"/>
      <dgm:spPr/>
    </dgm:pt>
    <dgm:pt modelId="{050C567C-A0DA-4B81-91DB-CAD01A5FEC5C}" type="pres">
      <dgm:prSet presAssocID="{4A779AF9-1CF6-404C-988B-9B02451D345D}" presName="composite" presStyleCnt="0"/>
      <dgm:spPr/>
    </dgm:pt>
    <dgm:pt modelId="{92CC4976-46E7-4602-A864-A58B5553495B}" type="pres">
      <dgm:prSet presAssocID="{4A779AF9-1CF6-404C-988B-9B02451D345D}" presName="rect1" presStyleLbl="trAlignAcc1" presStyleIdx="7" presStyleCnt="9">
        <dgm:presLayoutVars>
          <dgm:bulletEnabled val="1"/>
        </dgm:presLayoutVars>
      </dgm:prSet>
      <dgm:spPr/>
    </dgm:pt>
    <dgm:pt modelId="{1B88591A-803E-4134-AFD4-C6714D17084E}" type="pres">
      <dgm:prSet presAssocID="{4A779AF9-1CF6-404C-988B-9B02451D345D}" presName="rect2" presStyleLbl="fgImgPlace1" presStyleIdx="7" presStyleCnt="9"/>
      <dgm:spPr>
        <a:blipFill rotWithShape="1"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B081A431-4F3E-4D41-AB5B-5FC3ACA7A8BE}" type="pres">
      <dgm:prSet presAssocID="{332560F0-1E7C-4AA4-ACB7-BCFE1BDAB896}" presName="sibTrans" presStyleCnt="0"/>
      <dgm:spPr/>
    </dgm:pt>
    <dgm:pt modelId="{8C987617-F20D-4D07-A8EC-783EE8A71802}" type="pres">
      <dgm:prSet presAssocID="{BAEDA693-184B-4190-AE2E-610FC09A5775}" presName="composite" presStyleCnt="0"/>
      <dgm:spPr/>
    </dgm:pt>
    <dgm:pt modelId="{E1BBD15E-2720-45C8-B0B9-621ADACA1573}" type="pres">
      <dgm:prSet presAssocID="{BAEDA693-184B-4190-AE2E-610FC09A5775}" presName="rect1" presStyleLbl="trAlignAcc1" presStyleIdx="8" presStyleCnt="9">
        <dgm:presLayoutVars>
          <dgm:bulletEnabled val="1"/>
        </dgm:presLayoutVars>
      </dgm:prSet>
      <dgm:spPr/>
    </dgm:pt>
    <dgm:pt modelId="{426E4858-CCD8-4A98-9928-90779A748115}" type="pres">
      <dgm:prSet presAssocID="{BAEDA693-184B-4190-AE2E-610FC09A5775}" presName="rect2" presStyleLbl="fgImgPlace1" presStyleIdx="8" presStyleCnt="9"/>
      <dgm:spPr>
        <a:blipFill rotWithShape="1">
          <a:blip xmlns:r="http://schemas.openxmlformats.org/officeDocument/2006/relationships" r:embed="rId9"/>
          <a:srcRect/>
          <a:stretch>
            <a:fillRect t="-25000" b="-25000"/>
          </a:stretch>
        </a:blipFill>
      </dgm:spPr>
    </dgm:pt>
  </dgm:ptLst>
  <dgm:cxnLst>
    <dgm:cxn modelId="{4F64640E-13F1-4B06-B861-E91344A046D2}" type="presOf" srcId="{2F393E8E-3FB4-4F60-B52B-44E28BEE6D25}" destId="{4A2144DA-F3DD-4A55-AF5C-08D62D31071C}" srcOrd="0" destOrd="0" presId="urn:microsoft.com/office/officeart/2008/layout/PictureStrips"/>
    <dgm:cxn modelId="{D28F591E-C0BA-4880-B6AE-FB563B2D2AC5}" type="presOf" srcId="{4DE522C7-8F12-4722-AE80-A8D4F470D2B8}" destId="{D8496D4C-3BA4-47B6-BC4E-D4F8D0653091}" srcOrd="0" destOrd="0" presId="urn:microsoft.com/office/officeart/2008/layout/PictureStrips"/>
    <dgm:cxn modelId="{98724337-4966-4BDA-9F90-1FE9BD3FEA4E}" srcId="{4DE522C7-8F12-4722-AE80-A8D4F470D2B8}" destId="{2F393E8E-3FB4-4F60-B52B-44E28BEE6D25}" srcOrd="0" destOrd="0" parTransId="{FC98AE26-DB0A-4B27-BD46-9CDF3DA3786D}" sibTransId="{12AFFD67-83F5-4165-B51C-DE937805559C}"/>
    <dgm:cxn modelId="{B6BA9B43-4D16-49F2-82C1-D903D82DDE81}" type="presOf" srcId="{4A779AF9-1CF6-404C-988B-9B02451D345D}" destId="{92CC4976-46E7-4602-A864-A58B5553495B}" srcOrd="0" destOrd="0" presId="urn:microsoft.com/office/officeart/2008/layout/PictureStrips"/>
    <dgm:cxn modelId="{BC9D9968-FFA0-4C30-8A75-5D10E91ABAF1}" srcId="{4DE522C7-8F12-4722-AE80-A8D4F470D2B8}" destId="{BAEDA693-184B-4190-AE2E-610FC09A5775}" srcOrd="8" destOrd="0" parTransId="{5F330C5B-AC2F-460D-9DED-45842A156039}" sibTransId="{349D8647-D36B-4FEF-A05A-FBD75BF3DC63}"/>
    <dgm:cxn modelId="{37FF336C-B052-4FEC-B134-A334A2BCB024}" type="presOf" srcId="{191490F0-16CA-45C4-A77F-85395955D73C}" destId="{9DA0D51C-D19F-46C9-A378-0D234E1123D0}" srcOrd="0" destOrd="0" presId="urn:microsoft.com/office/officeart/2008/layout/PictureStrips"/>
    <dgm:cxn modelId="{20600170-3E2A-4269-A8D6-4F1C5DED22C1}" type="presOf" srcId="{6C7EF83C-A47B-467B-92C8-9601DBAAA64D}" destId="{80DCB85C-0D92-4361-BE2B-6DBEC79228D0}" srcOrd="0" destOrd="0" presId="urn:microsoft.com/office/officeart/2008/layout/PictureStrips"/>
    <dgm:cxn modelId="{95DA9D58-EE1E-4D82-996D-6CDDA66C4709}" srcId="{4DE522C7-8F12-4722-AE80-A8D4F470D2B8}" destId="{4A779AF9-1CF6-404C-988B-9B02451D345D}" srcOrd="7" destOrd="0" parTransId="{3C5CB14C-1452-47A0-AD28-F55FF84F34D1}" sibTransId="{332560F0-1E7C-4AA4-ACB7-BCFE1BDAB896}"/>
    <dgm:cxn modelId="{1447F55A-2575-47FD-8AC0-678E5E5DEF1F}" srcId="{4DE522C7-8F12-4722-AE80-A8D4F470D2B8}" destId="{6C7EF83C-A47B-467B-92C8-9601DBAAA64D}" srcOrd="6" destOrd="0" parTransId="{75A321D1-96BD-4486-BA80-BD54392C955C}" sibTransId="{1EDFC1FD-6CE2-44B7-8181-82A243FF8870}"/>
    <dgm:cxn modelId="{4021A28B-8F95-4039-A1BB-21EAAD599EA1}" srcId="{4DE522C7-8F12-4722-AE80-A8D4F470D2B8}" destId="{E344C215-446E-4139-B4F5-D5700BAB484C}" srcOrd="3" destOrd="0" parTransId="{7AFFB472-77E6-4E24-A4C9-B81B2D057234}" sibTransId="{E493B11E-C29F-486E-B055-D8FC8A893A9C}"/>
    <dgm:cxn modelId="{BAA6378D-EDD0-4EF0-8626-A7BD6AB64DBB}" type="presOf" srcId="{7CB513C6-200A-433A-8FAE-C294AAE09269}" destId="{38112689-F8BF-4D9B-9509-4E7E669228EA}" srcOrd="0" destOrd="0" presId="urn:microsoft.com/office/officeart/2008/layout/PictureStrips"/>
    <dgm:cxn modelId="{5887DA8E-209D-4602-AF85-0F610BB76A0F}" type="presOf" srcId="{BAEDA693-184B-4190-AE2E-610FC09A5775}" destId="{E1BBD15E-2720-45C8-B0B9-621ADACA1573}" srcOrd="0" destOrd="0" presId="urn:microsoft.com/office/officeart/2008/layout/PictureStrips"/>
    <dgm:cxn modelId="{57A1FFA6-1DAC-46D8-B159-9A667870099C}" type="presOf" srcId="{7B7B4A17-99E2-483B-B265-F23E78C7191E}" destId="{37A6A8D0-2DAB-4203-89E6-EF49A7630AD0}" srcOrd="0" destOrd="0" presId="urn:microsoft.com/office/officeart/2008/layout/PictureStrips"/>
    <dgm:cxn modelId="{A2462BCB-AB88-4B02-A10D-101988289B7E}" srcId="{4DE522C7-8F12-4722-AE80-A8D4F470D2B8}" destId="{7CB513C6-200A-433A-8FAE-C294AAE09269}" srcOrd="1" destOrd="0" parTransId="{FC3FEC18-8B17-4251-8AD3-7765CFC31B3E}" sibTransId="{BC24C678-6F47-4CC6-ADA7-440CB3947AED}"/>
    <dgm:cxn modelId="{FE6C87D2-8E0E-41E4-8DEC-091E26C4C967}" type="presOf" srcId="{E344C215-446E-4139-B4F5-D5700BAB484C}" destId="{87F60173-1346-4C4B-80E2-D177B25D8099}" srcOrd="0" destOrd="0" presId="urn:microsoft.com/office/officeart/2008/layout/PictureStrips"/>
    <dgm:cxn modelId="{6EE773D4-DF3B-459C-AF2D-90F01B8B7609}" type="presOf" srcId="{72CF9BB3-C0D8-49CE-A0AA-76C81A0B28BD}" destId="{CB51DDD4-58CF-46E6-B4E7-237A9DC5623E}" srcOrd="0" destOrd="0" presId="urn:microsoft.com/office/officeart/2008/layout/PictureStrips"/>
    <dgm:cxn modelId="{50E69FD8-99EF-40BA-8364-37101946F784}" srcId="{4DE522C7-8F12-4722-AE80-A8D4F470D2B8}" destId="{191490F0-16CA-45C4-A77F-85395955D73C}" srcOrd="4" destOrd="0" parTransId="{90B0832A-B9E5-4D8F-93E6-070AC033D12F}" sibTransId="{DB607EB2-A1D9-4456-A420-5E92AC3E0FDD}"/>
    <dgm:cxn modelId="{5224D2DA-755F-47ED-9B24-7D8C336062A3}" srcId="{4DE522C7-8F12-4722-AE80-A8D4F470D2B8}" destId="{7B7B4A17-99E2-483B-B265-F23E78C7191E}" srcOrd="2" destOrd="0" parTransId="{65DA3ADB-7EDE-4E30-948B-26134019627A}" sibTransId="{4B11DA0D-F785-47D8-BB1C-A5FFEA554DF4}"/>
    <dgm:cxn modelId="{26B975E6-D2C1-4D24-9CB0-B531FDE99825}" srcId="{4DE522C7-8F12-4722-AE80-A8D4F470D2B8}" destId="{72CF9BB3-C0D8-49CE-A0AA-76C81A0B28BD}" srcOrd="5" destOrd="0" parTransId="{2E73183F-DC8D-4206-A0B4-9348A0FCFE83}" sibTransId="{F4D2AA2F-2DCA-448A-80AE-A6D31BC09A15}"/>
    <dgm:cxn modelId="{2D1FB098-A310-4F8D-B595-6FF30075551D}" type="presParOf" srcId="{D8496D4C-3BA4-47B6-BC4E-D4F8D0653091}" destId="{8AB24493-10E9-44CD-93CC-CCF2DA0F62C5}" srcOrd="0" destOrd="0" presId="urn:microsoft.com/office/officeart/2008/layout/PictureStrips"/>
    <dgm:cxn modelId="{564FEB5C-7A94-48BC-B32F-3B0238CF15C4}" type="presParOf" srcId="{8AB24493-10E9-44CD-93CC-CCF2DA0F62C5}" destId="{4A2144DA-F3DD-4A55-AF5C-08D62D31071C}" srcOrd="0" destOrd="0" presId="urn:microsoft.com/office/officeart/2008/layout/PictureStrips"/>
    <dgm:cxn modelId="{9E1E5E3E-90A1-44BB-A819-F0F459A0674B}" type="presParOf" srcId="{8AB24493-10E9-44CD-93CC-CCF2DA0F62C5}" destId="{CB945CAA-D5B7-4985-A7A6-F6E2AB328843}" srcOrd="1" destOrd="0" presId="urn:microsoft.com/office/officeart/2008/layout/PictureStrips"/>
    <dgm:cxn modelId="{84BEA7E5-46C9-4F7F-8EA0-1FAC916B4C9B}" type="presParOf" srcId="{D8496D4C-3BA4-47B6-BC4E-D4F8D0653091}" destId="{A3F24721-AD27-4FB3-96E2-BB838E15BD69}" srcOrd="1" destOrd="0" presId="urn:microsoft.com/office/officeart/2008/layout/PictureStrips"/>
    <dgm:cxn modelId="{7A3AB449-EAAA-4772-B60A-3284C05E6332}" type="presParOf" srcId="{D8496D4C-3BA4-47B6-BC4E-D4F8D0653091}" destId="{52D04F87-CF70-4FAD-B9BF-7795057D499E}" srcOrd="2" destOrd="0" presId="urn:microsoft.com/office/officeart/2008/layout/PictureStrips"/>
    <dgm:cxn modelId="{32B4DF3B-06BB-4E74-BA89-D795E6B17F0A}" type="presParOf" srcId="{52D04F87-CF70-4FAD-B9BF-7795057D499E}" destId="{38112689-F8BF-4D9B-9509-4E7E669228EA}" srcOrd="0" destOrd="0" presId="urn:microsoft.com/office/officeart/2008/layout/PictureStrips"/>
    <dgm:cxn modelId="{3ECE823E-A6E6-4C29-B18C-BCD35610B009}" type="presParOf" srcId="{52D04F87-CF70-4FAD-B9BF-7795057D499E}" destId="{AEAB6348-8687-4E20-8507-230EE964434E}" srcOrd="1" destOrd="0" presId="urn:microsoft.com/office/officeart/2008/layout/PictureStrips"/>
    <dgm:cxn modelId="{AE1AC274-4EE1-490D-81DC-9C38E3976899}" type="presParOf" srcId="{D8496D4C-3BA4-47B6-BC4E-D4F8D0653091}" destId="{8B035B71-01A9-46B1-9C9E-B82ECCED5E82}" srcOrd="3" destOrd="0" presId="urn:microsoft.com/office/officeart/2008/layout/PictureStrips"/>
    <dgm:cxn modelId="{14E8AEA1-39EE-4A39-87BA-9C6476EDB58C}" type="presParOf" srcId="{D8496D4C-3BA4-47B6-BC4E-D4F8D0653091}" destId="{0D35C952-744C-425D-B92B-2B1C42A983FB}" srcOrd="4" destOrd="0" presId="urn:microsoft.com/office/officeart/2008/layout/PictureStrips"/>
    <dgm:cxn modelId="{D429045B-5894-4110-A101-DEA4B372AD68}" type="presParOf" srcId="{0D35C952-744C-425D-B92B-2B1C42A983FB}" destId="{37A6A8D0-2DAB-4203-89E6-EF49A7630AD0}" srcOrd="0" destOrd="0" presId="urn:microsoft.com/office/officeart/2008/layout/PictureStrips"/>
    <dgm:cxn modelId="{F791D2FE-A441-4AF1-AAF5-AC486B38DBE0}" type="presParOf" srcId="{0D35C952-744C-425D-B92B-2B1C42A983FB}" destId="{60AD19FD-0C76-400C-BBC8-A243D186F4FB}" srcOrd="1" destOrd="0" presId="urn:microsoft.com/office/officeart/2008/layout/PictureStrips"/>
    <dgm:cxn modelId="{E864CBF9-C5E2-4FB9-9789-E35A698FDD22}" type="presParOf" srcId="{D8496D4C-3BA4-47B6-BC4E-D4F8D0653091}" destId="{D80C30F5-D891-499E-ABF5-51895ED36459}" srcOrd="5" destOrd="0" presId="urn:microsoft.com/office/officeart/2008/layout/PictureStrips"/>
    <dgm:cxn modelId="{573319F2-D9FD-457E-8AF7-981FE971CA7F}" type="presParOf" srcId="{D8496D4C-3BA4-47B6-BC4E-D4F8D0653091}" destId="{3C5E3B74-85E8-4C2C-9782-375C88F67DE8}" srcOrd="6" destOrd="0" presId="urn:microsoft.com/office/officeart/2008/layout/PictureStrips"/>
    <dgm:cxn modelId="{45E04C7B-DFBC-4EF8-AA35-8CC28A3C42C2}" type="presParOf" srcId="{3C5E3B74-85E8-4C2C-9782-375C88F67DE8}" destId="{87F60173-1346-4C4B-80E2-D177B25D8099}" srcOrd="0" destOrd="0" presId="urn:microsoft.com/office/officeart/2008/layout/PictureStrips"/>
    <dgm:cxn modelId="{09A316EF-160F-46CB-AF09-8851598CFC28}" type="presParOf" srcId="{3C5E3B74-85E8-4C2C-9782-375C88F67DE8}" destId="{44FE2C14-B69F-4F22-B874-46F97DACE70A}" srcOrd="1" destOrd="0" presId="urn:microsoft.com/office/officeart/2008/layout/PictureStrips"/>
    <dgm:cxn modelId="{AE77C56E-3F2E-42B3-B9BE-5D7532AA2853}" type="presParOf" srcId="{D8496D4C-3BA4-47B6-BC4E-D4F8D0653091}" destId="{0EEC33F3-E07F-4D74-9907-C30FBD7114C2}" srcOrd="7" destOrd="0" presId="urn:microsoft.com/office/officeart/2008/layout/PictureStrips"/>
    <dgm:cxn modelId="{74861736-9CAA-4B84-AA88-202E9E70685C}" type="presParOf" srcId="{D8496D4C-3BA4-47B6-BC4E-D4F8D0653091}" destId="{BA5A3A78-A3C9-472E-B212-62A350DA7959}" srcOrd="8" destOrd="0" presId="urn:microsoft.com/office/officeart/2008/layout/PictureStrips"/>
    <dgm:cxn modelId="{E78D022F-AF86-4087-BA92-CD5FA68527CF}" type="presParOf" srcId="{BA5A3A78-A3C9-472E-B212-62A350DA7959}" destId="{9DA0D51C-D19F-46C9-A378-0D234E1123D0}" srcOrd="0" destOrd="0" presId="urn:microsoft.com/office/officeart/2008/layout/PictureStrips"/>
    <dgm:cxn modelId="{20E736DB-4B48-410F-88C2-A190750843F5}" type="presParOf" srcId="{BA5A3A78-A3C9-472E-B212-62A350DA7959}" destId="{0669E333-0D33-481E-A0C4-C3B6E7A6F5AD}" srcOrd="1" destOrd="0" presId="urn:microsoft.com/office/officeart/2008/layout/PictureStrips"/>
    <dgm:cxn modelId="{EBF01581-B1D1-4365-94B0-ECA09F96EE97}" type="presParOf" srcId="{D8496D4C-3BA4-47B6-BC4E-D4F8D0653091}" destId="{B6B9E1C6-C0E3-40E2-B0E3-444A8E0C60F6}" srcOrd="9" destOrd="0" presId="urn:microsoft.com/office/officeart/2008/layout/PictureStrips"/>
    <dgm:cxn modelId="{C2A24C04-9CC4-4F08-BA29-F81BE4A5E617}" type="presParOf" srcId="{D8496D4C-3BA4-47B6-BC4E-D4F8D0653091}" destId="{D3651591-E5B5-483C-8EA4-4008A2527F83}" srcOrd="10" destOrd="0" presId="urn:microsoft.com/office/officeart/2008/layout/PictureStrips"/>
    <dgm:cxn modelId="{FB045C9E-4C1A-4FE1-9B87-E639B431E81A}" type="presParOf" srcId="{D3651591-E5B5-483C-8EA4-4008A2527F83}" destId="{CB51DDD4-58CF-46E6-B4E7-237A9DC5623E}" srcOrd="0" destOrd="0" presId="urn:microsoft.com/office/officeart/2008/layout/PictureStrips"/>
    <dgm:cxn modelId="{39776F7E-04E5-4A02-BA82-BB750F9142F2}" type="presParOf" srcId="{D3651591-E5B5-483C-8EA4-4008A2527F83}" destId="{E0D5E768-A4A0-441B-A486-1476FFF07D16}" srcOrd="1" destOrd="0" presId="urn:microsoft.com/office/officeart/2008/layout/PictureStrips"/>
    <dgm:cxn modelId="{F711AD39-3B1B-4EC8-9FD6-461B8F7E876A}" type="presParOf" srcId="{D8496D4C-3BA4-47B6-BC4E-D4F8D0653091}" destId="{3D2DF0E4-256C-4C23-9006-76369DF2E787}" srcOrd="11" destOrd="0" presId="urn:microsoft.com/office/officeart/2008/layout/PictureStrips"/>
    <dgm:cxn modelId="{0426E0D4-EC08-45DD-881C-32D4ED81C04A}" type="presParOf" srcId="{D8496D4C-3BA4-47B6-BC4E-D4F8D0653091}" destId="{A24A74CB-F632-4A40-B21A-9A6713DEEABF}" srcOrd="12" destOrd="0" presId="urn:microsoft.com/office/officeart/2008/layout/PictureStrips"/>
    <dgm:cxn modelId="{449EE9C4-8D6B-43AD-8DE3-C82A21A46D25}" type="presParOf" srcId="{A24A74CB-F632-4A40-B21A-9A6713DEEABF}" destId="{80DCB85C-0D92-4361-BE2B-6DBEC79228D0}" srcOrd="0" destOrd="0" presId="urn:microsoft.com/office/officeart/2008/layout/PictureStrips"/>
    <dgm:cxn modelId="{729B73EC-18E8-4ACA-945B-C3086CA2540F}" type="presParOf" srcId="{A24A74CB-F632-4A40-B21A-9A6713DEEABF}" destId="{12DA1684-68C4-4A6A-9E9E-68E8C161C07F}" srcOrd="1" destOrd="0" presId="urn:microsoft.com/office/officeart/2008/layout/PictureStrips"/>
    <dgm:cxn modelId="{A8AFB6AC-6961-46DE-8077-2CBC655E58AA}" type="presParOf" srcId="{D8496D4C-3BA4-47B6-BC4E-D4F8D0653091}" destId="{D66AC483-E9F3-4C33-AF0A-D90ED28D5BE7}" srcOrd="13" destOrd="0" presId="urn:microsoft.com/office/officeart/2008/layout/PictureStrips"/>
    <dgm:cxn modelId="{5ACF6A04-96F7-477D-A6F8-A843AC7F2F83}" type="presParOf" srcId="{D8496D4C-3BA4-47B6-BC4E-D4F8D0653091}" destId="{050C567C-A0DA-4B81-91DB-CAD01A5FEC5C}" srcOrd="14" destOrd="0" presId="urn:microsoft.com/office/officeart/2008/layout/PictureStrips"/>
    <dgm:cxn modelId="{1D5BA96E-E12D-4DAF-AA4B-1E5127EFF42E}" type="presParOf" srcId="{050C567C-A0DA-4B81-91DB-CAD01A5FEC5C}" destId="{92CC4976-46E7-4602-A864-A58B5553495B}" srcOrd="0" destOrd="0" presId="urn:microsoft.com/office/officeart/2008/layout/PictureStrips"/>
    <dgm:cxn modelId="{AB89FA88-3E65-44E5-9E21-E88575D449FD}" type="presParOf" srcId="{050C567C-A0DA-4B81-91DB-CAD01A5FEC5C}" destId="{1B88591A-803E-4134-AFD4-C6714D17084E}" srcOrd="1" destOrd="0" presId="urn:microsoft.com/office/officeart/2008/layout/PictureStrips"/>
    <dgm:cxn modelId="{CAE68D6A-C201-447E-B52E-C971839D728C}" type="presParOf" srcId="{D8496D4C-3BA4-47B6-BC4E-D4F8D0653091}" destId="{B081A431-4F3E-4D41-AB5B-5FC3ACA7A8BE}" srcOrd="15" destOrd="0" presId="urn:microsoft.com/office/officeart/2008/layout/PictureStrips"/>
    <dgm:cxn modelId="{BEC16BB8-D987-45FF-B987-74C5CB2F0DD1}" type="presParOf" srcId="{D8496D4C-3BA4-47B6-BC4E-D4F8D0653091}" destId="{8C987617-F20D-4D07-A8EC-783EE8A71802}" srcOrd="16" destOrd="0" presId="urn:microsoft.com/office/officeart/2008/layout/PictureStrips"/>
    <dgm:cxn modelId="{36D16D72-6917-4D96-A3A3-F733811EAA21}" type="presParOf" srcId="{8C987617-F20D-4D07-A8EC-783EE8A71802}" destId="{E1BBD15E-2720-45C8-B0B9-621ADACA1573}" srcOrd="0" destOrd="0" presId="urn:microsoft.com/office/officeart/2008/layout/PictureStrips"/>
    <dgm:cxn modelId="{4855D21A-8FC3-42BD-896B-4CA58C762305}" type="presParOf" srcId="{8C987617-F20D-4D07-A8EC-783EE8A71802}" destId="{426E4858-CCD8-4A98-9928-90779A748115}" srcOrd="1" destOrd="0" presId="urn:microsoft.com/office/officeart/2008/layout/PictureStrips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144DA-F3DD-4A55-AF5C-08D62D31071C}">
      <dsp:nvSpPr>
        <dsp:cNvPr id="0" name=""/>
        <dsp:cNvSpPr/>
      </dsp:nvSpPr>
      <dsp:spPr>
        <a:xfrm>
          <a:off x="155966" y="1763845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1. Online Community Engagement </a:t>
          </a:r>
          <a:r>
            <a:rPr lang="en-GB" sz="1200" b="0" i="0" u="none" kern="1200"/>
            <a:t>Virtual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ACC Chris Davison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Owners: Head of FCR; Head of PVP TBC</a:t>
          </a:r>
          <a:endParaRPr lang="en-GB" sz="1200" b="0" i="0" u="none" kern="1200"/>
        </a:p>
      </dsp:txBody>
      <dsp:txXfrm>
        <a:off x="155966" y="1763845"/>
        <a:ext cx="3700595" cy="1156436"/>
      </dsp:txXfrm>
    </dsp:sp>
    <dsp:sp modelId="{CB945CAA-D5B7-4985-A7A6-F6E2AB328843}">
      <dsp:nvSpPr>
        <dsp:cNvPr id="0" name=""/>
        <dsp:cNvSpPr/>
      </dsp:nvSpPr>
      <dsp:spPr>
        <a:xfrm>
          <a:off x="1775" y="1596804"/>
          <a:ext cx="809505" cy="121425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112689-F8BF-4D9B-9509-4E7E669228EA}">
      <dsp:nvSpPr>
        <dsp:cNvPr id="0" name=""/>
        <dsp:cNvSpPr/>
      </dsp:nvSpPr>
      <dsp:spPr>
        <a:xfrm>
          <a:off x="4253213" y="1763845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2. Digital Command &amp; Control </a:t>
          </a:r>
          <a:r>
            <a:rPr lang="en-GB" sz="1200" b="0" i="0" u="none" kern="1200"/>
            <a:t>Standing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Owner: ACC Davison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Product Owner: Supt Templeman</a:t>
          </a:r>
          <a:endParaRPr lang="en-GB" sz="1200" b="0" i="0" u="none" kern="1200"/>
        </a:p>
      </dsp:txBody>
      <dsp:txXfrm>
        <a:off x="4253213" y="1763845"/>
        <a:ext cx="3700595" cy="1156436"/>
      </dsp:txXfrm>
    </dsp:sp>
    <dsp:sp modelId="{AEAB6348-8687-4E20-8507-230EE964434E}">
      <dsp:nvSpPr>
        <dsp:cNvPr id="0" name=""/>
        <dsp:cNvSpPr/>
      </dsp:nvSpPr>
      <dsp:spPr>
        <a:xfrm>
          <a:off x="4099021" y="1596804"/>
          <a:ext cx="809505" cy="121425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8000" r="-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A6A8D0-2DAB-4203-89E6-EF49A7630AD0}">
      <dsp:nvSpPr>
        <dsp:cNvPr id="0" name=""/>
        <dsp:cNvSpPr/>
      </dsp:nvSpPr>
      <dsp:spPr>
        <a:xfrm>
          <a:off x="8350459" y="1763845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3. Better Connected, Efficient &amp; Agile </a:t>
          </a:r>
          <a:r>
            <a:rPr lang="en-GB" sz="1200" b="0" i="0" u="none" kern="1200"/>
            <a:t>Standing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Owner: CS Andersen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Product Owner: Supt Coates</a:t>
          </a:r>
        </a:p>
      </dsp:txBody>
      <dsp:txXfrm>
        <a:off x="8350459" y="1763845"/>
        <a:ext cx="3700595" cy="1156436"/>
      </dsp:txXfrm>
    </dsp:sp>
    <dsp:sp modelId="{60AD19FD-0C76-400C-BBC8-A243D186F4FB}">
      <dsp:nvSpPr>
        <dsp:cNvPr id="0" name=""/>
        <dsp:cNvSpPr/>
      </dsp:nvSpPr>
      <dsp:spPr>
        <a:xfrm>
          <a:off x="8196267" y="1596804"/>
          <a:ext cx="809505" cy="12142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F60173-1346-4C4B-80E2-D177B25D8099}">
      <dsp:nvSpPr>
        <dsp:cNvPr id="0" name=""/>
        <dsp:cNvSpPr/>
      </dsp:nvSpPr>
      <dsp:spPr>
        <a:xfrm>
          <a:off x="155966" y="3067390"/>
          <a:ext cx="3700595" cy="1460995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4. Records &amp; Digital Evidence </a:t>
          </a:r>
          <a:r>
            <a:rPr lang="en-GB" sz="1200" b="0" i="0" u="none" kern="1200"/>
            <a:t>Virtual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Regional &amp; Force SROs: CDIO Haywood Cleverly; ACC Mayo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Regional Capability Owner: CI Turner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Force Capability Owner: DCS McAdam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Product Owners:  DS Grayson</a:t>
          </a:r>
          <a:r>
            <a:rPr lang="en-GB" sz="1200" b="1" kern="1200"/>
            <a:t>; </a:t>
          </a: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Becky Talbot-Young; DS </a:t>
          </a:r>
          <a:r>
            <a:rPr lang="en-GB" sz="1200" b="1" kern="1200" err="1">
              <a:solidFill>
                <a:srgbClr val="235889"/>
              </a:solidFill>
            </a:rPr>
            <a:t>Myszczyszyn</a:t>
          </a:r>
          <a:endParaRPr lang="en-GB" sz="1200" b="1" i="0" u="none" kern="1200">
            <a:solidFill>
              <a:srgbClr val="235889"/>
            </a:solidFill>
          </a:endParaRPr>
        </a:p>
      </dsp:txBody>
      <dsp:txXfrm>
        <a:off x="155966" y="3067390"/>
        <a:ext cx="3700595" cy="1460995"/>
      </dsp:txXfrm>
    </dsp:sp>
    <dsp:sp modelId="{44FE2C14-B69F-4F22-B874-46F97DACE70A}">
      <dsp:nvSpPr>
        <dsp:cNvPr id="0" name=""/>
        <dsp:cNvSpPr/>
      </dsp:nvSpPr>
      <dsp:spPr>
        <a:xfrm>
          <a:off x="1775" y="3052628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A0D51C-D19F-46C9-A378-0D234E1123D0}">
      <dsp:nvSpPr>
        <dsp:cNvPr id="0" name=""/>
        <dsp:cNvSpPr/>
      </dsp:nvSpPr>
      <dsp:spPr>
        <a:xfrm>
          <a:off x="4253213" y="3295809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5. Digital Policing &amp; Investigation </a:t>
          </a:r>
          <a:r>
            <a:rPr lang="en-GB" sz="1200" b="0" i="0" u="none" kern="1200"/>
            <a:t>Virtual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ACC Mayo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Owner: DCS McAdam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Product Owner: DCI </a:t>
          </a:r>
          <a:r>
            <a:rPr lang="en-GB" sz="1200" b="1" i="0" u="none" kern="1200" err="1">
              <a:solidFill>
                <a:schemeClr val="accent5">
                  <a:lumMod val="50000"/>
                </a:schemeClr>
              </a:solidFill>
            </a:rPr>
            <a:t>Horsewood</a:t>
          </a: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; DCI Smith</a:t>
          </a:r>
        </a:p>
      </dsp:txBody>
      <dsp:txXfrm>
        <a:off x="4253213" y="3295809"/>
        <a:ext cx="3700595" cy="1156436"/>
      </dsp:txXfrm>
    </dsp:sp>
    <dsp:sp modelId="{0669E333-0D33-481E-A0C4-C3B6E7A6F5AD}">
      <dsp:nvSpPr>
        <dsp:cNvPr id="0" name=""/>
        <dsp:cNvSpPr/>
      </dsp:nvSpPr>
      <dsp:spPr>
        <a:xfrm>
          <a:off x="4099021" y="3128768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51DDD4-58CF-46E6-B4E7-237A9DC5623E}">
      <dsp:nvSpPr>
        <dsp:cNvPr id="0" name=""/>
        <dsp:cNvSpPr/>
      </dsp:nvSpPr>
      <dsp:spPr>
        <a:xfrm>
          <a:off x="8350459" y="3295809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6. Planning, Risk &amp; Performance </a:t>
          </a:r>
          <a:r>
            <a:rPr lang="en-GB" sz="1200" b="0" i="0" u="none" kern="1200"/>
            <a:t>Standing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DCC Debenham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Product Owners: Rachel Betts, Miranda Kadwell; Kelly Rodgers; Jen Johnson</a:t>
          </a:r>
          <a:endParaRPr lang="en-GB" sz="1200" kern="1200">
            <a:solidFill>
              <a:srgbClr val="FF0000"/>
            </a:solidFill>
          </a:endParaRPr>
        </a:p>
      </dsp:txBody>
      <dsp:txXfrm>
        <a:off x="8350459" y="3295809"/>
        <a:ext cx="3700595" cy="1156436"/>
      </dsp:txXfrm>
    </dsp:sp>
    <dsp:sp modelId="{E0D5E768-A4A0-441B-A486-1476FFF07D16}">
      <dsp:nvSpPr>
        <dsp:cNvPr id="0" name=""/>
        <dsp:cNvSpPr/>
      </dsp:nvSpPr>
      <dsp:spPr>
        <a:xfrm>
          <a:off x="8196267" y="3128768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DCB85C-0D92-4361-BE2B-6DBEC79228D0}">
      <dsp:nvSpPr>
        <dsp:cNvPr id="0" name=""/>
        <dsp:cNvSpPr/>
      </dsp:nvSpPr>
      <dsp:spPr>
        <a:xfrm>
          <a:off x="155966" y="4827773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7. Modernised Infrastructure </a:t>
          </a:r>
          <a:r>
            <a:rPr lang="en-GB" sz="1200" b="0" i="0" u="none" kern="1200"/>
            <a:t>Standing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Owner: Nick Johnson</a:t>
          </a:r>
        </a:p>
      </dsp:txBody>
      <dsp:txXfrm>
        <a:off x="155966" y="4827773"/>
        <a:ext cx="3700595" cy="1156436"/>
      </dsp:txXfrm>
    </dsp:sp>
    <dsp:sp modelId="{12DA1684-68C4-4A6A-9E9E-68E8C161C07F}">
      <dsp:nvSpPr>
        <dsp:cNvPr id="0" name=""/>
        <dsp:cNvSpPr/>
      </dsp:nvSpPr>
      <dsp:spPr>
        <a:xfrm>
          <a:off x="1775" y="4660732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CC4976-46E7-4602-A864-A58B5553495B}">
      <dsp:nvSpPr>
        <dsp:cNvPr id="0" name=""/>
        <dsp:cNvSpPr/>
      </dsp:nvSpPr>
      <dsp:spPr>
        <a:xfrm>
          <a:off x="4253213" y="4827773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8. Linked Data and Information </a:t>
          </a:r>
          <a:r>
            <a:rPr lang="en-GB" sz="1200" b="0" i="0" u="none" kern="1200"/>
            <a:t>Standing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Owner: Andrea Bowes</a:t>
          </a:r>
        </a:p>
      </dsp:txBody>
      <dsp:txXfrm>
        <a:off x="4253213" y="4827773"/>
        <a:ext cx="3700595" cy="1156436"/>
      </dsp:txXfrm>
    </dsp:sp>
    <dsp:sp modelId="{1B88591A-803E-4134-AFD4-C6714D17084E}">
      <dsp:nvSpPr>
        <dsp:cNvPr id="0" name=""/>
        <dsp:cNvSpPr/>
      </dsp:nvSpPr>
      <dsp:spPr>
        <a:xfrm>
          <a:off x="4099021" y="4660732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BBD15E-2720-45C8-B0B9-621ADACA1573}">
      <dsp:nvSpPr>
        <dsp:cNvPr id="0" name=""/>
        <dsp:cNvSpPr/>
      </dsp:nvSpPr>
      <dsp:spPr>
        <a:xfrm>
          <a:off x="8350459" y="4827773"/>
          <a:ext cx="3700595" cy="1156436"/>
        </a:xfrm>
        <a:prstGeom prst="rect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293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/>
            <a:t>9. Digital Skills and User Experience </a:t>
          </a:r>
          <a:r>
            <a:rPr lang="en-GB" sz="1200" b="0" i="0" u="none" kern="1200"/>
            <a:t>Virtual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SRO: CDIO Haywood-Cleverly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none" kern="1200">
              <a:solidFill>
                <a:schemeClr val="accent5">
                  <a:lumMod val="50000"/>
                </a:schemeClr>
              </a:solidFill>
            </a:rPr>
            <a:t>Capability Owners: Steve Hempton; CI Gallacher</a:t>
          </a:r>
        </a:p>
      </dsp:txBody>
      <dsp:txXfrm>
        <a:off x="8350459" y="4827773"/>
        <a:ext cx="3700595" cy="1156436"/>
      </dsp:txXfrm>
    </dsp:sp>
    <dsp:sp modelId="{426E4858-CCD8-4A98-9928-90779A748115}">
      <dsp:nvSpPr>
        <dsp:cNvPr id="0" name=""/>
        <dsp:cNvSpPr/>
      </dsp:nvSpPr>
      <dsp:spPr>
        <a:xfrm>
          <a:off x="8196267" y="4660732"/>
          <a:ext cx="809505" cy="1214257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A307C-45B7-4CFD-AC1E-581E320444C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A9DCC-8749-4F15-B63F-16437F903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2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8D4E3-BA7C-45DE-8448-52FFD175F4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3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3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58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594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94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09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Steve to pick up with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09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385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85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9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38D4E3-BA7C-45DE-8448-52FFD175F4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9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40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40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68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21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9DCC-8749-4F15-B63F-16437F9036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03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ACD6C-AD2D-4348-9D79-8B2404AC2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2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ACD6C-AD2D-4348-9D79-8B2404AC2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7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7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114AA-06EF-49A1-A280-DC28D6105F6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8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114AA-06EF-49A1-A280-DC28D6105F6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8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76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17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24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004D-8BD3-43D3-A9FA-B7D454BF3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19AFC-1FE7-487D-A080-97053379E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80C3-2BFF-4275-967B-5E7B1FD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3E873-F197-4174-AC68-D345BC0F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407F-978B-4DE4-844C-180FE395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9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B1AD-6D00-49C3-83D5-B63EC805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6B97A-DB4C-4EFD-B257-06BCB14A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1FE77-551B-4451-A4C2-85D7B7BB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16026-DF6B-4286-BFDB-76020EDD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A3C79-15F5-47A1-A4F2-13CA2880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6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A4A4-05D2-4561-8451-14DCEEA5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1A260-8694-4CE4-8B6C-D4E48B9EB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9D76B-CDD5-4719-8AE6-47920CA2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A9614-8476-4E9E-B49F-B78EDFF1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52DA7-FE7D-4908-9788-8F20019E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5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A2B3-B417-455C-81DE-46EFCAE3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72AAB-7E70-426E-A380-8A119074E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0FFD1-5487-403E-8667-4A7027FE3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F943-064F-4952-B199-1B80FA09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0A12F-2079-42F9-B381-F3CAD6E8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3689-2C4B-402F-8D88-ECF61476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67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11DF-8BF4-4BBC-BA1B-FC6C72CF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2F254-E167-4CAB-A0CB-5503DA0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3C593-D886-4079-8420-634C0EB2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68EAB-844D-4F3C-BAFD-6E71530B3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ED513-82D4-4FFF-9D10-E33DC0317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08DCF-BFE1-4ABB-84BC-B3588F3A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1F201-A99C-4F04-B112-9D492C50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7B1BD9-C114-4EE6-8B1A-5B395B1F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65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763A-8B14-4065-8F5E-6A18EBE8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E6CE3-6D0B-40AA-8469-5573C820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611DA-14FF-4608-8144-BD4C9AA2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7DFE-3E80-431A-A4FC-8F4ADE30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14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280E0F-D29C-4C60-A523-CEFF5006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A47F7-2977-4B47-B165-9515E0D4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0474B-1158-4653-AF27-41937A1F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5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789F-6616-49FE-9D7B-97AF705E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B9CA3-5114-46C0-B136-A58723443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EC56D-9113-49A6-885B-DA384E123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2E613-5ECF-4F6F-93FF-67B3988E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350FA-5D2D-4869-BC7C-6E5C8A54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E4C0A-B4BB-4A56-A2BA-6A086BAA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51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691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55EC-FC70-4314-BFF0-7FE12D32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B80EF-37DD-47B5-8A1D-97D056C83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51923-57EA-4DB0-B224-E2AE96A37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1B5BB-160E-442A-B854-AA14D5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E8B8-75C0-41A8-B2A8-8096B78D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F06CD-25C7-4D4E-8D5E-3375BA13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30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E565-A5F3-455D-8E66-69ECFA0A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669EE-87F8-4D07-9AAF-46D6C0D98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EE74-868C-48D7-96ED-4BBA885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9693-B90E-4876-9157-1351518C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48DFA-1999-4008-BAF5-A2E97B30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803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F12625-73E5-4109-89EE-182C6C419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6F12F-EB82-4B02-93CD-E50D0C225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57D4-BE73-44F2-9F81-BB9FB505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408A-5F83-417C-A809-30C8DA8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45A-AFA4-4C36-840F-7C9EF476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07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004D-8BD3-43D3-A9FA-B7D454BF3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19AFC-1FE7-487D-A080-97053379E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80C3-2BFF-4275-967B-5E7B1FD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3E873-F197-4174-AC68-D345BC0F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F407F-978B-4DE4-844C-180FE395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62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B1AD-6D00-49C3-83D5-B63EC805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6B97A-DB4C-4EFD-B257-06BCB14AE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1FE77-551B-4451-A4C2-85D7B7BB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16026-DF6B-4286-BFDB-76020EDD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A3C79-15F5-47A1-A4F2-13CA2880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58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A4A4-05D2-4561-8451-14DCEEA5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1A260-8694-4CE4-8B6C-D4E48B9EB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9D76B-CDD5-4719-8AE6-47920CA2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A9614-8476-4E9E-B49F-B78EDFF1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52DA7-FE7D-4908-9788-8F20019E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57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A2B3-B417-455C-81DE-46EFCAE3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72AAB-7E70-426E-A380-8A119074E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0FFD1-5487-403E-8667-4A7027FE3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F943-064F-4952-B199-1B80FA09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0A12F-2079-42F9-B381-F3CAD6E8D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73689-2C4B-402F-8D88-ECF61476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986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711DF-8BF4-4BBC-BA1B-FC6C72CF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2F254-E167-4CAB-A0CB-5503DA0FE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3C593-D886-4079-8420-634C0EB2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68EAB-844D-4F3C-BAFD-6E71530B3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ED513-82D4-4FFF-9D10-E33DC0317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08DCF-BFE1-4ABB-84BC-B3588F3A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1F201-A99C-4F04-B112-9D492C50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7B1BD9-C114-4EE6-8B1A-5B395B1F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70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763A-8B14-4065-8F5E-6A18EBE8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E6CE3-6D0B-40AA-8469-5573C820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611DA-14FF-4608-8144-BD4C9AA27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7DFE-3E80-431A-A4FC-8F4ADE30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167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280E0F-D29C-4C60-A523-CEFF5006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A47F7-2977-4B47-B165-9515E0D4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0474B-1158-4653-AF27-41937A1F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73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3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789F-6616-49FE-9D7B-97AF705E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B9CA3-5114-46C0-B136-A58723443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EC56D-9113-49A6-885B-DA384E123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2E613-5ECF-4F6F-93FF-67B3988E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350FA-5D2D-4869-BC7C-6E5C8A54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E4C0A-B4BB-4A56-A2BA-6A086BAA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49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55EC-FC70-4314-BFF0-7FE12D32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B80EF-37DD-47B5-8A1D-97D056C83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51923-57EA-4DB0-B224-E2AE96A37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1B5BB-160E-442A-B854-AA14D5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AE8B8-75C0-41A8-B2A8-8096B78D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F06CD-25C7-4D4E-8D5E-3375BA13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90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E565-A5F3-455D-8E66-69ECFA0A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669EE-87F8-4D07-9AAF-46D6C0D98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EE74-868C-48D7-96ED-4BBA885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9693-B90E-4876-9157-1351518C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48DFA-1999-4008-BAF5-A2E97B30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11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F12625-73E5-4109-89EE-182C6C419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6F12F-EB82-4B02-93CD-E50D0C225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57D4-BE73-44F2-9F81-BB9FB505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408A-5F83-417C-A809-30C8DA8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45A-AFA4-4C36-840F-7C9EF476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578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55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307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58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6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906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9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399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1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78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307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333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4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66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14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26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739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83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574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887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55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65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58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13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36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83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8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7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1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8497E-6E79-49FF-A78A-D6C04B7A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DD193-AF3A-470E-9222-7E466E90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1BF6-231F-4741-9007-0DB739FA2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944DE-BE48-42D3-934B-211C8194A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5A56-08E2-437B-A43F-12C208350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8497E-6E79-49FF-A78A-D6C04B7A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DD193-AF3A-470E-9222-7E466E904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1BF6-231F-4741-9007-0DB739FA2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AC404-F529-46EA-A0F5-BA24867ACE86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944DE-BE48-42D3-934B-211C8194A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5A56-08E2-437B-A43F-12C208350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7D0B-B7B7-4858-815C-9C560FFF8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9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8645-B38F-4BC2-927E-E645DCD8F7BD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B545-C802-4773-9412-70D07B56C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5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10.jpe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49.svg"/><Relationship Id="rId26" Type="http://schemas.openxmlformats.org/officeDocument/2006/relationships/image" Target="../media/image57.svg"/><Relationship Id="rId39" Type="http://schemas.openxmlformats.org/officeDocument/2006/relationships/image" Target="../media/image68.png"/><Relationship Id="rId21" Type="http://schemas.openxmlformats.org/officeDocument/2006/relationships/image" Target="../media/image52.png"/><Relationship Id="rId34" Type="http://schemas.openxmlformats.org/officeDocument/2006/relationships/image" Target="../media/image39.svg"/><Relationship Id="rId42" Type="http://schemas.openxmlformats.org/officeDocument/2006/relationships/image" Target="../media/image71.sv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svg"/><Relationship Id="rId20" Type="http://schemas.openxmlformats.org/officeDocument/2006/relationships/image" Target="../media/image51.svg"/><Relationship Id="rId29" Type="http://schemas.openxmlformats.org/officeDocument/2006/relationships/image" Target="../media/image60.png"/><Relationship Id="rId41" Type="http://schemas.openxmlformats.org/officeDocument/2006/relationships/image" Target="../media/image7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6.png"/><Relationship Id="rId40" Type="http://schemas.openxmlformats.org/officeDocument/2006/relationships/image" Target="../media/image69.sv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5.svg"/><Relationship Id="rId10" Type="http://schemas.openxmlformats.org/officeDocument/2006/relationships/image" Target="../media/image29.sv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8" Type="http://schemas.openxmlformats.org/officeDocument/2006/relationships/image" Target="../media/image27.svg"/><Relationship Id="rId3" Type="http://schemas.openxmlformats.org/officeDocument/2006/relationships/image" Target="../media/image14.jpeg"/><Relationship Id="rId12" Type="http://schemas.openxmlformats.org/officeDocument/2006/relationships/image" Target="../media/image31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38.png"/><Relationship Id="rId38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18" Type="http://schemas.openxmlformats.org/officeDocument/2006/relationships/image" Target="../media/image75.svg"/><Relationship Id="rId26" Type="http://schemas.openxmlformats.org/officeDocument/2006/relationships/image" Target="../media/image83.svg"/><Relationship Id="rId39" Type="http://schemas.openxmlformats.org/officeDocument/2006/relationships/image" Target="../media/image92.png"/><Relationship Id="rId21" Type="http://schemas.openxmlformats.org/officeDocument/2006/relationships/image" Target="../media/image78.png"/><Relationship Id="rId34" Type="http://schemas.openxmlformats.org/officeDocument/2006/relationships/image" Target="../media/image89.svg"/><Relationship Id="rId42" Type="http://schemas.openxmlformats.org/officeDocument/2006/relationships/image" Target="../media/image95.sv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3.png"/><Relationship Id="rId20" Type="http://schemas.openxmlformats.org/officeDocument/2006/relationships/image" Target="../media/image77.svg"/><Relationship Id="rId29" Type="http://schemas.openxmlformats.org/officeDocument/2006/relationships/image" Target="../media/image86.png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81.svg"/><Relationship Id="rId32" Type="http://schemas.openxmlformats.org/officeDocument/2006/relationships/image" Target="../media/image39.svg"/><Relationship Id="rId37" Type="http://schemas.openxmlformats.org/officeDocument/2006/relationships/image" Target="../media/image90.png"/><Relationship Id="rId40" Type="http://schemas.openxmlformats.org/officeDocument/2006/relationships/image" Target="../media/image93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80.png"/><Relationship Id="rId28" Type="http://schemas.openxmlformats.org/officeDocument/2006/relationships/image" Target="../media/image85.svg"/><Relationship Id="rId36" Type="http://schemas.openxmlformats.org/officeDocument/2006/relationships/image" Target="../media/image37.svg"/><Relationship Id="rId10" Type="http://schemas.openxmlformats.org/officeDocument/2006/relationships/image" Target="../media/image30.png"/><Relationship Id="rId19" Type="http://schemas.openxmlformats.org/officeDocument/2006/relationships/image" Target="../media/image76.png"/><Relationship Id="rId31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79.svg"/><Relationship Id="rId27" Type="http://schemas.openxmlformats.org/officeDocument/2006/relationships/image" Target="../media/image84.png"/><Relationship Id="rId30" Type="http://schemas.openxmlformats.org/officeDocument/2006/relationships/image" Target="../media/image87.svg"/><Relationship Id="rId35" Type="http://schemas.openxmlformats.org/officeDocument/2006/relationships/image" Target="../media/image36.png"/><Relationship Id="rId43" Type="http://schemas.openxmlformats.org/officeDocument/2006/relationships/image" Target="../media/image72.png"/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88.png"/><Relationship Id="rId38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96.png"/><Relationship Id="rId26" Type="http://schemas.openxmlformats.org/officeDocument/2006/relationships/image" Target="../media/image100.png"/><Relationship Id="rId21" Type="http://schemas.openxmlformats.org/officeDocument/2006/relationships/image" Target="../media/image49.svg"/><Relationship Id="rId34" Type="http://schemas.openxmlformats.org/officeDocument/2006/relationships/image" Target="../media/image106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99.svg"/><Relationship Id="rId33" Type="http://schemas.openxmlformats.org/officeDocument/2006/relationships/image" Target="../media/image105.svg"/><Relationship Id="rId38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20" Type="http://schemas.openxmlformats.org/officeDocument/2006/relationships/image" Target="../media/image48.png"/><Relationship Id="rId29" Type="http://schemas.openxmlformats.org/officeDocument/2006/relationships/image" Target="../media/image103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98.png"/><Relationship Id="rId32" Type="http://schemas.openxmlformats.org/officeDocument/2006/relationships/image" Target="../media/image104.png"/><Relationship Id="rId37" Type="http://schemas.openxmlformats.org/officeDocument/2006/relationships/image" Target="../media/image109.svg"/><Relationship Id="rId5" Type="http://schemas.openxmlformats.org/officeDocument/2006/relationships/image" Target="../media/image8.jpeg"/><Relationship Id="rId15" Type="http://schemas.openxmlformats.org/officeDocument/2006/relationships/image" Target="../media/image33.svg"/><Relationship Id="rId23" Type="http://schemas.openxmlformats.org/officeDocument/2006/relationships/image" Target="../media/image51.svg"/><Relationship Id="rId28" Type="http://schemas.openxmlformats.org/officeDocument/2006/relationships/image" Target="../media/image102.png"/><Relationship Id="rId36" Type="http://schemas.openxmlformats.org/officeDocument/2006/relationships/image" Target="../media/image108.png"/><Relationship Id="rId10" Type="http://schemas.openxmlformats.org/officeDocument/2006/relationships/image" Target="../media/image28.png"/><Relationship Id="rId19" Type="http://schemas.openxmlformats.org/officeDocument/2006/relationships/image" Target="../media/image97.svg"/><Relationship Id="rId31" Type="http://schemas.openxmlformats.org/officeDocument/2006/relationships/image" Target="../media/image41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50.png"/><Relationship Id="rId27" Type="http://schemas.openxmlformats.org/officeDocument/2006/relationships/image" Target="../media/image101.svg"/><Relationship Id="rId30" Type="http://schemas.openxmlformats.org/officeDocument/2006/relationships/image" Target="../media/image40.png"/><Relationship Id="rId35" Type="http://schemas.openxmlformats.org/officeDocument/2006/relationships/image" Target="../media/image107.svg"/><Relationship Id="rId8" Type="http://schemas.openxmlformats.org/officeDocument/2006/relationships/image" Target="../media/image26.png"/><Relationship Id="rId3" Type="http://schemas.microsoft.com/office/2018/10/relationships/comments" Target="../comments/modernComment_7FA35B8A_49154D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9" Type="http://schemas.openxmlformats.org/officeDocument/2006/relationships/image" Target="../media/image130.svg"/><Relationship Id="rId21" Type="http://schemas.openxmlformats.org/officeDocument/2006/relationships/image" Target="../media/image114.svg"/><Relationship Id="rId34" Type="http://schemas.openxmlformats.org/officeDocument/2006/relationships/image" Target="../media/image127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118.svg"/><Relationship Id="rId33" Type="http://schemas.openxmlformats.org/officeDocument/2006/relationships/image" Target="../media/image126.svg"/><Relationship Id="rId38" Type="http://schemas.openxmlformats.org/officeDocument/2006/relationships/image" Target="../media/image12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png"/><Relationship Id="rId20" Type="http://schemas.openxmlformats.org/officeDocument/2006/relationships/image" Target="../media/image113.png"/><Relationship Id="rId29" Type="http://schemas.openxmlformats.org/officeDocument/2006/relationships/image" Target="../media/image122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37" Type="http://schemas.openxmlformats.org/officeDocument/2006/relationships/image" Target="../media/image41.svg"/><Relationship Id="rId40" Type="http://schemas.openxmlformats.org/officeDocument/2006/relationships/image" Target="../media/image72.png"/><Relationship Id="rId5" Type="http://schemas.openxmlformats.org/officeDocument/2006/relationships/image" Target="../media/image13.jpeg"/><Relationship Id="rId15" Type="http://schemas.openxmlformats.org/officeDocument/2006/relationships/image" Target="../media/image33.svg"/><Relationship Id="rId23" Type="http://schemas.openxmlformats.org/officeDocument/2006/relationships/image" Target="../media/image116.svg"/><Relationship Id="rId28" Type="http://schemas.openxmlformats.org/officeDocument/2006/relationships/image" Target="../media/image121.png"/><Relationship Id="rId36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112.svg"/><Relationship Id="rId31" Type="http://schemas.openxmlformats.org/officeDocument/2006/relationships/image" Target="../media/image124.svg"/><Relationship Id="rId4" Type="http://schemas.microsoft.com/office/2007/relationships/hdphoto" Target="../media/hdphoto1.wdp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115.png"/><Relationship Id="rId27" Type="http://schemas.openxmlformats.org/officeDocument/2006/relationships/image" Target="../media/image120.svg"/><Relationship Id="rId30" Type="http://schemas.openxmlformats.org/officeDocument/2006/relationships/image" Target="../media/image123.png"/><Relationship Id="rId35" Type="http://schemas.openxmlformats.org/officeDocument/2006/relationships/image" Target="../media/image128.svg"/><Relationship Id="rId8" Type="http://schemas.openxmlformats.org/officeDocument/2006/relationships/image" Target="../media/image26.png"/><Relationship Id="rId3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131.png"/><Relationship Id="rId26" Type="http://schemas.openxmlformats.org/officeDocument/2006/relationships/image" Target="../media/image56.png"/><Relationship Id="rId3" Type="http://schemas.openxmlformats.org/officeDocument/2006/relationships/image" Target="../media/image110.png"/><Relationship Id="rId21" Type="http://schemas.openxmlformats.org/officeDocument/2006/relationships/image" Target="../media/image134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4.png"/><Relationship Id="rId20" Type="http://schemas.openxmlformats.org/officeDocument/2006/relationships/image" Target="../media/image133.png"/><Relationship Id="rId29" Type="http://schemas.openxmlformats.org/officeDocument/2006/relationships/image" Target="../media/image116.sv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6.png"/><Relationship Id="rId32" Type="http://schemas.openxmlformats.org/officeDocument/2006/relationships/image" Target="../media/image72.png"/><Relationship Id="rId5" Type="http://schemas.openxmlformats.org/officeDocument/2006/relationships/image" Target="../media/image12.png"/><Relationship Id="rId15" Type="http://schemas.openxmlformats.org/officeDocument/2006/relationships/image" Target="../media/image33.svg"/><Relationship Id="rId23" Type="http://schemas.openxmlformats.org/officeDocument/2006/relationships/image" Target="../media/image95.svg"/><Relationship Id="rId28" Type="http://schemas.openxmlformats.org/officeDocument/2006/relationships/image" Target="../media/image115.png"/><Relationship Id="rId10" Type="http://schemas.openxmlformats.org/officeDocument/2006/relationships/image" Target="../media/image28.png"/><Relationship Id="rId19" Type="http://schemas.openxmlformats.org/officeDocument/2006/relationships/image" Target="../media/image132.svg"/><Relationship Id="rId31" Type="http://schemas.openxmlformats.org/officeDocument/2006/relationships/image" Target="../media/image89.svg"/><Relationship Id="rId4" Type="http://schemas.microsoft.com/office/2007/relationships/hdphoto" Target="../media/hdphoto1.wdp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94.png"/><Relationship Id="rId27" Type="http://schemas.openxmlformats.org/officeDocument/2006/relationships/image" Target="../media/image57.svg"/><Relationship Id="rId30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38.svg"/><Relationship Id="rId26" Type="http://schemas.openxmlformats.org/officeDocument/2006/relationships/image" Target="../media/image142.svg"/><Relationship Id="rId39" Type="http://schemas.openxmlformats.org/officeDocument/2006/relationships/image" Target="../media/image72.png"/><Relationship Id="rId21" Type="http://schemas.openxmlformats.org/officeDocument/2006/relationships/image" Target="../media/image58.png"/><Relationship Id="rId34" Type="http://schemas.openxmlformats.org/officeDocument/2006/relationships/image" Target="../media/image37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137.png"/><Relationship Id="rId25" Type="http://schemas.openxmlformats.org/officeDocument/2006/relationships/image" Target="../media/image141.png"/><Relationship Id="rId33" Type="http://schemas.openxmlformats.org/officeDocument/2006/relationships/image" Target="../media/image36.png"/><Relationship Id="rId38" Type="http://schemas.openxmlformats.org/officeDocument/2006/relationships/image" Target="../media/image118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5.svg"/><Relationship Id="rId20" Type="http://schemas.openxmlformats.org/officeDocument/2006/relationships/image" Target="../media/image41.sv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140.svg"/><Relationship Id="rId32" Type="http://schemas.openxmlformats.org/officeDocument/2006/relationships/image" Target="../media/image146.svg"/><Relationship Id="rId37" Type="http://schemas.openxmlformats.org/officeDocument/2006/relationships/image" Target="../media/image117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139.png"/><Relationship Id="rId28" Type="http://schemas.openxmlformats.org/officeDocument/2006/relationships/image" Target="../media/image144.svg"/><Relationship Id="rId36" Type="http://schemas.openxmlformats.org/officeDocument/2006/relationships/image" Target="../media/image148.svg"/><Relationship Id="rId10" Type="http://schemas.openxmlformats.org/officeDocument/2006/relationships/image" Target="../media/image29.svg"/><Relationship Id="rId19" Type="http://schemas.openxmlformats.org/officeDocument/2006/relationships/image" Target="../media/image40.png"/><Relationship Id="rId31" Type="http://schemas.openxmlformats.org/officeDocument/2006/relationships/image" Target="../media/image145.png"/><Relationship Id="rId4" Type="http://schemas.openxmlformats.org/officeDocument/2006/relationships/image" Target="../media/image136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59.svg"/><Relationship Id="rId27" Type="http://schemas.openxmlformats.org/officeDocument/2006/relationships/image" Target="../media/image143.png"/><Relationship Id="rId30" Type="http://schemas.openxmlformats.org/officeDocument/2006/relationships/image" Target="../media/image79.svg"/><Relationship Id="rId35" Type="http://schemas.openxmlformats.org/officeDocument/2006/relationships/image" Target="../media/image147.png"/><Relationship Id="rId8" Type="http://schemas.openxmlformats.org/officeDocument/2006/relationships/image" Target="../media/image27.svg"/><Relationship Id="rId3" Type="http://schemas.openxmlformats.org/officeDocument/2006/relationships/image" Target="../media/image1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57.svg"/><Relationship Id="rId26" Type="http://schemas.openxmlformats.org/officeDocument/2006/relationships/image" Target="../media/image95.svg"/><Relationship Id="rId3" Type="http://schemas.openxmlformats.org/officeDocument/2006/relationships/image" Target="../media/image17.png"/><Relationship Id="rId21" Type="http://schemas.openxmlformats.org/officeDocument/2006/relationships/image" Target="../media/image66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56.png"/><Relationship Id="rId25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5.svg"/><Relationship Id="rId20" Type="http://schemas.openxmlformats.org/officeDocument/2006/relationships/image" Target="../media/image150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152.sv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151.png"/><Relationship Id="rId28" Type="http://schemas.openxmlformats.org/officeDocument/2006/relationships/image" Target="../media/image154.svg"/><Relationship Id="rId10" Type="http://schemas.openxmlformats.org/officeDocument/2006/relationships/image" Target="../media/image29.svg"/><Relationship Id="rId19" Type="http://schemas.openxmlformats.org/officeDocument/2006/relationships/image" Target="../media/image14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67.svg"/><Relationship Id="rId27" Type="http://schemas.openxmlformats.org/officeDocument/2006/relationships/image" Target="../media/image15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A35B70_3568F8F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156.svg"/><Relationship Id="rId26" Type="http://schemas.openxmlformats.org/officeDocument/2006/relationships/image" Target="../media/image158.svg"/><Relationship Id="rId21" Type="http://schemas.openxmlformats.org/officeDocument/2006/relationships/image" Target="../media/image36.png"/><Relationship Id="rId34" Type="http://schemas.openxmlformats.org/officeDocument/2006/relationships/image" Target="../media/image154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155.png"/><Relationship Id="rId25" Type="http://schemas.openxmlformats.org/officeDocument/2006/relationships/image" Target="../media/image157.png"/><Relationship Id="rId33" Type="http://schemas.openxmlformats.org/officeDocument/2006/relationships/image" Target="../media/image1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2.png"/><Relationship Id="rId20" Type="http://schemas.openxmlformats.org/officeDocument/2006/relationships/image" Target="../media/image55.sv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95.svg"/><Relationship Id="rId32" Type="http://schemas.openxmlformats.org/officeDocument/2006/relationships/image" Target="../media/image85.svg"/><Relationship Id="rId37" Type="http://schemas.openxmlformats.org/officeDocument/2006/relationships/image" Target="../media/image72.png"/><Relationship Id="rId5" Type="http://schemas.openxmlformats.org/officeDocument/2006/relationships/image" Target="../media/image26.png"/><Relationship Id="rId15" Type="http://schemas.openxmlformats.org/officeDocument/2006/relationships/image" Target="../media/image16.jpeg"/><Relationship Id="rId23" Type="http://schemas.openxmlformats.org/officeDocument/2006/relationships/image" Target="../media/image94.png"/><Relationship Id="rId28" Type="http://schemas.openxmlformats.org/officeDocument/2006/relationships/image" Target="../media/image57.svg"/><Relationship Id="rId36" Type="http://schemas.openxmlformats.org/officeDocument/2006/relationships/image" Target="../media/image138.svg"/><Relationship Id="rId10" Type="http://schemas.openxmlformats.org/officeDocument/2006/relationships/image" Target="../media/image31.svg"/><Relationship Id="rId19" Type="http://schemas.openxmlformats.org/officeDocument/2006/relationships/image" Target="../media/image54.png"/><Relationship Id="rId31" Type="http://schemas.openxmlformats.org/officeDocument/2006/relationships/image" Target="../media/image84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37.svg"/><Relationship Id="rId27" Type="http://schemas.openxmlformats.org/officeDocument/2006/relationships/image" Target="../media/image56.png"/><Relationship Id="rId30" Type="http://schemas.openxmlformats.org/officeDocument/2006/relationships/image" Target="../media/image93.svg"/><Relationship Id="rId35" Type="http://schemas.openxmlformats.org/officeDocument/2006/relationships/image" Target="../media/image137.png"/><Relationship Id="rId8" Type="http://schemas.openxmlformats.org/officeDocument/2006/relationships/image" Target="../media/image29.sv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A35B84_521C804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3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F3F6C-28C0-5C4D-940E-9F63D854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29" y="3583488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dirty="0">
                <a:solidFill>
                  <a:srgbClr val="FFFFFF"/>
                </a:solidFill>
              </a:rPr>
              <a:t>Lincolnshire Police</a:t>
            </a:r>
            <a:br>
              <a:rPr lang="en-US" sz="2500" b="1" dirty="0">
                <a:solidFill>
                  <a:srgbClr val="FFFFFF"/>
                </a:solidFill>
              </a:rPr>
            </a:br>
            <a:r>
              <a:rPr lang="en-US" sz="2500" b="1" dirty="0">
                <a:solidFill>
                  <a:srgbClr val="FFFFFF"/>
                </a:solidFill>
              </a:rPr>
              <a:t>Digital and Data </a:t>
            </a:r>
            <a:br>
              <a:rPr lang="en-US" sz="2500" b="1" dirty="0">
                <a:solidFill>
                  <a:srgbClr val="FFFFFF"/>
                </a:solidFill>
              </a:rPr>
            </a:br>
            <a:r>
              <a:rPr lang="en-US" sz="2500" b="1" dirty="0">
                <a:solidFill>
                  <a:srgbClr val="FFFFFF"/>
                </a:solidFill>
              </a:rPr>
              <a:t>Business Plan Tracker</a:t>
            </a: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b="1" dirty="0">
                <a:solidFill>
                  <a:srgbClr val="FFFFFF"/>
                </a:solidFill>
              </a:rPr>
            </a:b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14</a:t>
            </a:r>
            <a:r>
              <a:rPr lang="en-US" sz="2500" baseline="30000" dirty="0">
                <a:solidFill>
                  <a:srgbClr val="FFFFFF"/>
                </a:solidFill>
              </a:rPr>
              <a:t>th</a:t>
            </a:r>
            <a:r>
              <a:rPr lang="en-US" sz="2500" dirty="0">
                <a:solidFill>
                  <a:srgbClr val="FFFFFF"/>
                </a:solidFill>
              </a:rPr>
              <a:t> December 2023</a:t>
            </a:r>
            <a:r>
              <a:rPr lang="en-US" sz="2500" b="1" dirty="0">
                <a:solidFill>
                  <a:srgbClr val="FFFFFF"/>
                </a:solidFill>
              </a:rPr>
              <a:t>  </a:t>
            </a: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4" name="Picture 3" descr="A police badge with a crown and a sword">
            <a:extLst>
              <a:ext uri="{FF2B5EF4-FFF2-40B4-BE49-F238E27FC236}">
                <a16:creationId xmlns:a16="http://schemas.microsoft.com/office/drawing/2014/main" id="{97FFDA07-1845-C009-8593-6202E31F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64" y="366710"/>
            <a:ext cx="2196525" cy="269512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FCBB20-25CD-6F0D-D365-FC53424A7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5"/>
          <a:stretch/>
        </p:blipFill>
        <p:spPr>
          <a:xfrm>
            <a:off x="4601040" y="4391078"/>
            <a:ext cx="7137950" cy="212603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0CF7C6-8753-672A-6FFC-2B153290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1040" y="791860"/>
            <a:ext cx="7112423" cy="24537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6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96680" y="196429"/>
            <a:ext cx="431921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Why</a:t>
            </a:r>
            <a:r>
              <a:rPr lang="en-GB" sz="1600" b="1">
                <a:solidFill>
                  <a:schemeClr val="accent1"/>
                </a:solidFill>
                <a:latin typeface="+mj-lt"/>
                <a:cs typeface="Calibri"/>
              </a:rPr>
              <a:t>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effectLst/>
                <a:latin typeface="FSIndustrie-Regular"/>
              </a:rPr>
              <a:t>The experience of connecting with police through digital channels will be as helpful, personal and reassuring as approaching an officer on the street</a:t>
            </a:r>
            <a:endParaRPr lang="en-GB" sz="1600" b="1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"/>
              </a:rPr>
              <a:t>Agreed access to live streaming technology at the scene that enables us to respond more effectively and safely to calls</a:t>
            </a:r>
            <a:endParaRPr lang="en-GB" sz="1600">
              <a:latin typeface="Calibri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71FDB8-538B-4557-8AAD-8602C75950E5}"/>
              </a:ext>
            </a:extLst>
          </p:cNvPr>
          <p:cNvGrpSpPr/>
          <p:nvPr/>
        </p:nvGrpSpPr>
        <p:grpSpPr>
          <a:xfrm>
            <a:off x="2757266" y="6001463"/>
            <a:ext cx="9204059" cy="720248"/>
            <a:chOff x="-4684" y="2130871"/>
            <a:chExt cx="1498380" cy="693184"/>
          </a:xfrm>
          <a:solidFill>
            <a:schemeClr val="accent1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4AA465-14C0-4D92-A10A-C8F19EA3B9D1}"/>
                </a:ext>
              </a:extLst>
            </p:cNvPr>
            <p:cNvSpPr/>
            <p:nvPr/>
          </p:nvSpPr>
          <p:spPr>
            <a:xfrm>
              <a:off x="91236" y="2130871"/>
              <a:ext cx="1338824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108000" tIns="108000" rIns="108000" bIns="108000" anchor="ctr" anchorCtr="0"/>
            <a:lstStyle/>
            <a:p>
              <a:endParaRPr lang="en-GB" sz="16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EE4FC-BE60-4C29-8E45-C73E3AFF4743}"/>
                </a:ext>
              </a:extLst>
            </p:cNvPr>
            <p:cNvSpPr txBox="1"/>
            <p:nvPr/>
          </p:nvSpPr>
          <p:spPr>
            <a:xfrm>
              <a:off x="-4684" y="2130871"/>
              <a:ext cx="1498380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noAutofit/>
            </a:bodyPr>
            <a:lstStyle/>
            <a:p>
              <a:pPr defTabSz="666750">
                <a:spcBef>
                  <a:spcPct val="0"/>
                </a:spcBef>
              </a:pPr>
              <a:r>
                <a:rPr lang="en-GB" sz="1600" b="1" kern="1200">
                  <a:solidFill>
                    <a:schemeClr val="bg1"/>
                  </a:solidFill>
                </a:rPr>
                <a:t>SRO: </a:t>
              </a:r>
              <a:r>
                <a:rPr lang="en-GB" sz="1600" kern="1200">
                  <a:solidFill>
                    <a:schemeClr val="bg1"/>
                  </a:solidFill>
                </a:rPr>
                <a:t>ACC Davison</a:t>
              </a:r>
              <a:r>
                <a:rPr lang="en-GB" sz="1600">
                  <a:solidFill>
                    <a:schemeClr val="bg1"/>
                  </a:solidFill>
                </a:rPr>
                <a:t>                                                            </a:t>
              </a:r>
              <a:r>
                <a:rPr lang="en-GB" sz="1600" b="1">
                  <a:solidFill>
                    <a:schemeClr val="bg1"/>
                  </a:solidFill>
                </a:rPr>
                <a:t>Capability Owner(s): </a:t>
              </a:r>
              <a:r>
                <a:rPr lang="en-GB" sz="1600">
                  <a:solidFill>
                    <a:schemeClr val="bg1"/>
                  </a:solidFill>
                </a:rPr>
                <a:t>Supt Head of FCR; Supt Head of PVP</a:t>
              </a:r>
            </a:p>
            <a:p>
              <a:pPr marL="0" lvl="0" indent="0" defTabSz="666750">
                <a:spcBef>
                  <a:spcPct val="0"/>
                </a:spcBef>
                <a:buNone/>
              </a:pPr>
              <a:r>
                <a:rPr lang="en-GB" sz="1600" b="1" kern="1200">
                  <a:solidFill>
                    <a:schemeClr val="bg1"/>
                  </a:solidFill>
                </a:rPr>
                <a:t>Digital and Data Leads: </a:t>
              </a:r>
              <a:r>
                <a:rPr lang="en-GB" sz="1600" kern="1200">
                  <a:solidFill>
                    <a:schemeClr val="bg1"/>
                  </a:solidFill>
                </a:rPr>
                <a:t>CDIO; </a:t>
              </a:r>
              <a:r>
                <a:rPr lang="en-GB" sz="1600">
                  <a:solidFill>
                    <a:schemeClr val="bg1"/>
                  </a:solidFill>
                </a:rPr>
                <a:t>Enterprise Architect, Data Architect</a:t>
              </a:r>
              <a:endParaRPr lang="en-GB" sz="1600" kern="1200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431898" y="553183"/>
            <a:ext cx="3291373" cy="1338244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chemeClr val="accent5">
                    <a:lumMod val="50000"/>
                  </a:schemeClr>
                </a:solidFill>
              </a:rPr>
              <a:t>It's important our communities feel they are involved in problem solving community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9681706" y="4546503"/>
            <a:ext cx="2020297" cy="111841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Revenue    	     Capital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£115k     	     £50k</a:t>
            </a:r>
            <a:endParaRPr lang="en-GB" sz="16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6431898" y="2534562"/>
            <a:ext cx="5374868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chemeClr val="accent1">
                    <a:lumMod val="75000"/>
                  </a:schemeClr>
                </a:solidFill>
              </a:rPr>
              <a:t>have </a:t>
            </a:r>
            <a:r>
              <a:rPr lang="en-GB" sz="1600">
                <a:solidFill>
                  <a:schemeClr val="accent1">
                    <a:lumMod val="75000"/>
                  </a:schemeClr>
                </a:solidFill>
              </a:rPr>
              <a:t>(outcomes)</a:t>
            </a:r>
            <a:endParaRPr lang="en-GB" sz="160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600">
                <a:ea typeface="Calibri"/>
                <a:cs typeface="Calibri"/>
              </a:rPr>
              <a:t>Enhanced public facing reporting of crime 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latin typeface="Calibri"/>
                <a:cs typeface="Calibri"/>
              </a:rPr>
              <a:t>Clear vision and option for digitally enabled  transformation of our engagement with the public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cs typeface="Calibri"/>
              </a:rPr>
              <a:t>Access to a network of volunteers able to attend scenes of incidents sooner and share scene information to deployed resources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21946" y="2537133"/>
            <a:ext cx="5874053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en-GB" sz="1600">
                <a:solidFill>
                  <a:schemeClr val="accent1">
                    <a:lumMod val="75000"/>
                  </a:schemeClr>
                </a:solidFill>
              </a:rPr>
              <a:t>(objectives)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Confirm the product owner for Single Online Home (SOH) and </a:t>
            </a:r>
            <a:r>
              <a:rPr lang="en-GB" sz="1600" err="1"/>
              <a:t>GoodSam</a:t>
            </a:r>
            <a:r>
              <a:rPr lang="en-GB" sz="1600"/>
              <a:t> and identify the DDaT lead to work with the national DCM programme that is delivering SOH</a:t>
            </a:r>
            <a:endParaRPr lang="en-GB" sz="1600"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Contribute to research, vision and scoping for Force-wide </a:t>
            </a:r>
            <a:r>
              <a:rPr lang="en-GB" sz="1600">
                <a:ea typeface="Calibri"/>
                <a:cs typeface="Calibri"/>
              </a:rPr>
              <a:t>Contact Management and Public Relationship Management, including the use of </a:t>
            </a:r>
            <a:r>
              <a:rPr lang="en-GB" sz="1600" err="1">
                <a:ea typeface="Calibri"/>
                <a:cs typeface="Calibri"/>
              </a:rPr>
              <a:t>GoodSam</a:t>
            </a:r>
            <a:r>
              <a:rPr lang="en-GB" sz="1600">
                <a:ea typeface="Calibri"/>
                <a:cs typeface="Calibri"/>
              </a:rPr>
              <a:t> </a:t>
            </a:r>
            <a:endParaRPr lang="en-GB" sz="16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A527B4-570C-BE31-5115-BC220B258B94}"/>
              </a:ext>
            </a:extLst>
          </p:cNvPr>
          <p:cNvGrpSpPr/>
          <p:nvPr/>
        </p:nvGrpSpPr>
        <p:grpSpPr>
          <a:xfrm>
            <a:off x="221946" y="196429"/>
            <a:ext cx="1584000" cy="2088000"/>
            <a:chOff x="-1658396" y="345360"/>
            <a:chExt cx="1584000" cy="2088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B6E127-3494-AB2B-DB40-D6999ECC13CC}"/>
                </a:ext>
              </a:extLst>
            </p:cNvPr>
            <p:cNvSpPr/>
            <p:nvPr/>
          </p:nvSpPr>
          <p:spPr>
            <a:xfrm>
              <a:off x="-1658396" y="345360"/>
              <a:ext cx="1584000" cy="20880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F39FF761-9ED9-CAFC-F8F7-963B8671BB48}"/>
                </a:ext>
              </a:extLst>
            </p:cNvPr>
            <p:cNvSpPr txBox="1"/>
            <p:nvPr/>
          </p:nvSpPr>
          <p:spPr>
            <a:xfrm>
              <a:off x="-1649667" y="1643438"/>
              <a:ext cx="1569428" cy="774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>
                  <a:solidFill>
                    <a:schemeClr val="bg1"/>
                  </a:solidFill>
                  <a:ea typeface="+mn-ea"/>
                  <a:cs typeface="+mn-cs"/>
                </a:rPr>
                <a:t>1. </a:t>
              </a:r>
              <a:r>
                <a:rPr lang="en-GB" sz="1600" b="1" i="0" u="none">
                  <a:solidFill>
                    <a:schemeClr val="bg1"/>
                  </a:solidFill>
                </a:rPr>
                <a:t>Online Community Engagement</a:t>
              </a:r>
              <a:endParaRPr lang="en-GB" sz="1600" b="1" kern="120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D31D41-1344-D911-F0A0-C8CB408EAF7B}"/>
                </a:ext>
              </a:extLst>
            </p:cNvPr>
            <p:cNvSpPr/>
            <p:nvPr/>
          </p:nvSpPr>
          <p:spPr>
            <a:xfrm>
              <a:off x="-1478396" y="531421"/>
              <a:ext cx="1188000" cy="1080000"/>
            </a:xfrm>
            <a:prstGeom prst="rect">
              <a:avLst/>
            </a:prstGeom>
            <a:blipFill>
              <a:blip r:embed="rId3"/>
              <a:srcRect/>
              <a:stretch>
                <a:fillRect t="-1000" b="-1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D12F22-96B6-D226-E320-AD93E3AFB7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F36A8-6339-3F54-CC26-0893E4E47E69}"/>
              </a:ext>
            </a:extLst>
          </p:cNvPr>
          <p:cNvSpPr txBox="1"/>
          <p:nvPr/>
        </p:nvSpPr>
        <p:spPr>
          <a:xfrm>
            <a:off x="255655" y="4486810"/>
            <a:ext cx="69476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Single Online Home [iHub] Upgrade		Q3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GoodSam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				Q4 23/24 </a:t>
            </a:r>
            <a:r>
              <a:rPr lang="en-GB" sz="1600" i="1" dirty="0"/>
              <a:t>	</a:t>
            </a:r>
          </a:p>
          <a:p>
            <a:endParaRPr lang="en-GB" sz="1600" dirty="0"/>
          </a:p>
          <a:p>
            <a:r>
              <a:rPr lang="en-GB" sz="1600" b="1" dirty="0">
                <a:solidFill>
                  <a:schemeClr val="accent1"/>
                </a:solidFill>
                <a:ea typeface="Calibri"/>
                <a:cs typeface="Calibri"/>
              </a:rPr>
              <a:t>Pipeline</a:t>
            </a:r>
            <a:r>
              <a:rPr lang="en-GB" sz="1600" b="1" dirty="0">
                <a:ea typeface="Calibri"/>
                <a:cs typeface="Calibri"/>
              </a:rPr>
              <a:t> </a:t>
            </a:r>
            <a:r>
              <a:rPr lang="en-GB" sz="1600" dirty="0">
                <a:ea typeface="Calibri"/>
                <a:cs typeface="Calibri"/>
              </a:rPr>
              <a:t>Force wide Contact Management and Public Relationship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8984974" y="1218425"/>
            <a:ext cx="2717029" cy="1120078"/>
          </a:xfrm>
          <a:prstGeom prst="wedgeEllipseCallout">
            <a:avLst>
              <a:gd name="adj1" fmla="val 65149"/>
              <a:gd name="adj2" fmla="val -41582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>
                <a:solidFill>
                  <a:schemeClr val="accent5">
                    <a:lumMod val="50000"/>
                  </a:schemeClr>
                </a:solidFill>
                <a:latin typeface="Cavolini"/>
                <a:cs typeface="Cavolini"/>
              </a:rPr>
              <a:t>Can I connect with my local police officer online? It’s a long way to the nearest police station </a:t>
            </a:r>
            <a:endParaRPr lang="en-GB" sz="1200">
              <a:solidFill>
                <a:schemeClr val="accent5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921AEF6A-515C-EB40-7E80-DD60A69B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0528" y="140736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23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271FDB8-538B-4557-8AAD-8602C75950E5}"/>
              </a:ext>
            </a:extLst>
          </p:cNvPr>
          <p:cNvGrpSpPr/>
          <p:nvPr/>
        </p:nvGrpSpPr>
        <p:grpSpPr>
          <a:xfrm>
            <a:off x="2393624" y="6059837"/>
            <a:ext cx="8659817" cy="661874"/>
            <a:chOff x="-53080" y="2130871"/>
            <a:chExt cx="1498380" cy="693184"/>
          </a:xfrm>
          <a:solidFill>
            <a:schemeClr val="accent1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4AA465-14C0-4D92-A10A-C8F19EA3B9D1}"/>
                </a:ext>
              </a:extLst>
            </p:cNvPr>
            <p:cNvSpPr/>
            <p:nvPr/>
          </p:nvSpPr>
          <p:spPr>
            <a:xfrm>
              <a:off x="91236" y="2130871"/>
              <a:ext cx="1338824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108000" tIns="108000" rIns="108000" bIns="10800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EE4FC-BE60-4C29-8E45-C73E3AFF4743}"/>
                </a:ext>
              </a:extLst>
            </p:cNvPr>
            <p:cNvSpPr txBox="1"/>
            <p:nvPr/>
          </p:nvSpPr>
          <p:spPr>
            <a:xfrm>
              <a:off x="-53080" y="2130871"/>
              <a:ext cx="1498380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no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SRO: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 Davison</a:t>
              </a:r>
              <a:r>
                <a:rPr lang="en-GB" sz="1600">
                  <a:solidFill>
                    <a:prstClr val="white"/>
                  </a:solidFill>
                  <a:latin typeface="Calibri" panose="020F0502020204030204"/>
                </a:rPr>
                <a:t>                                                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Capability </a:t>
              </a:r>
              <a:r>
                <a:rPr lang="en-GB" sz="1600" b="1">
                  <a:solidFill>
                    <a:prstClr val="white"/>
                  </a:solidFill>
                  <a:latin typeface="Calibri" panose="020F0502020204030204"/>
                </a:rPr>
                <a:t>Owner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(s):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Supt Head of FCR; Supt Head of PVP</a:t>
              </a:r>
            </a:p>
            <a:p>
              <a:pPr defTabSz="666750">
                <a:spcBef>
                  <a:spcPct val="0"/>
                </a:spcBef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and Data Leads:</a:t>
              </a:r>
              <a:r>
                <a:rPr lang="en-GB" sz="1600">
                  <a:solidFill>
                    <a:prstClr val="white"/>
                  </a:solidFill>
                  <a:latin typeface="Calibri" panose="020F0502020204030204"/>
                </a:rPr>
                <a:t> CDIO, Enterprise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Architect, Data Architect</a:t>
              </a:r>
              <a:endParaRPr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1970796" y="469904"/>
            <a:ext cx="587405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Online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Online Home – iHub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Lincoln University – Automation Project 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D12F22-96B6-D226-E320-AD93E3AFB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" y="5924887"/>
            <a:ext cx="1998898" cy="7968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1B1B27-A551-E3C2-7C1C-D998A7F743C9}"/>
              </a:ext>
            </a:extLst>
          </p:cNvPr>
          <p:cNvSpPr txBox="1"/>
          <p:nvPr/>
        </p:nvSpPr>
        <p:spPr>
          <a:xfrm>
            <a:off x="5785284" y="312384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AC9EE6-4184-4DDA-6A0A-D3A1D7EBCB3E}"/>
              </a:ext>
            </a:extLst>
          </p:cNvPr>
          <p:cNvSpPr txBox="1"/>
          <p:nvPr/>
        </p:nvSpPr>
        <p:spPr>
          <a:xfrm>
            <a:off x="6882097" y="345954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pic>
        <p:nvPicPr>
          <p:cNvPr id="37" name="Graphic 36" descr="Scales of justice with solid fill">
            <a:extLst>
              <a:ext uri="{FF2B5EF4-FFF2-40B4-BE49-F238E27FC236}">
                <a16:creationId xmlns:a16="http://schemas.microsoft.com/office/drawing/2014/main" id="{6E8DBA26-9A7F-7404-A052-D3BF809D7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5139" y="345954"/>
            <a:ext cx="383750" cy="383750"/>
          </a:xfrm>
          <a:prstGeom prst="rect">
            <a:avLst/>
          </a:prstGeom>
        </p:spPr>
      </p:pic>
      <p:pic>
        <p:nvPicPr>
          <p:cNvPr id="39" name="Graphic 38" descr="CheckList with solid fill">
            <a:extLst>
              <a:ext uri="{FF2B5EF4-FFF2-40B4-BE49-F238E27FC236}">
                <a16:creationId xmlns:a16="http://schemas.microsoft.com/office/drawing/2014/main" id="{DACE3393-4E70-3985-4E2F-5DFF85CE8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3243" y="345954"/>
            <a:ext cx="383751" cy="3837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38C6EB-4E4E-2811-EDA4-7E5CD4BF3A42}"/>
              </a:ext>
            </a:extLst>
          </p:cNvPr>
          <p:cNvSpPr txBox="1"/>
          <p:nvPr/>
        </p:nvSpPr>
        <p:spPr>
          <a:xfrm>
            <a:off x="7919027" y="347191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Resource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D9AFA-98B2-AE41-53DA-D4C3747AB0D2}"/>
              </a:ext>
            </a:extLst>
          </p:cNvPr>
          <p:cNvSpPr txBox="1"/>
          <p:nvPr/>
        </p:nvSpPr>
        <p:spPr>
          <a:xfrm>
            <a:off x="8945856" y="320142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Resource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C4B371-CC66-42C0-2D55-0F4DB57A13B5}"/>
              </a:ext>
            </a:extLst>
          </p:cNvPr>
          <p:cNvSpPr txBox="1"/>
          <p:nvPr/>
        </p:nvSpPr>
        <p:spPr>
          <a:xfrm>
            <a:off x="10011311" y="491019"/>
            <a:ext cx="1040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5349A4-FA48-FB7E-1CD9-37677167F36C}"/>
              </a:ext>
            </a:extLst>
          </p:cNvPr>
          <p:cNvSpPr txBox="1"/>
          <p:nvPr/>
        </p:nvSpPr>
        <p:spPr>
          <a:xfrm>
            <a:off x="11007201" y="348775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 Realisation</a:t>
            </a:r>
          </a:p>
        </p:txBody>
      </p:sp>
      <p:pic>
        <p:nvPicPr>
          <p:cNvPr id="67" name="Graphic 66" descr="Coins with solid fill">
            <a:extLst>
              <a:ext uri="{FF2B5EF4-FFF2-40B4-BE49-F238E27FC236}">
                <a16:creationId xmlns:a16="http://schemas.microsoft.com/office/drawing/2014/main" id="{20DC815A-4136-73F5-E080-C258948206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2549" y="409430"/>
            <a:ext cx="327564" cy="327564"/>
          </a:xfrm>
          <a:prstGeom prst="rect">
            <a:avLst/>
          </a:prstGeom>
        </p:spPr>
      </p:pic>
      <p:pic>
        <p:nvPicPr>
          <p:cNvPr id="69" name="Graphic 68" descr="Internet Of Things with solid fill">
            <a:extLst>
              <a:ext uri="{FF2B5EF4-FFF2-40B4-BE49-F238E27FC236}">
                <a16:creationId xmlns:a16="http://schemas.microsoft.com/office/drawing/2014/main" id="{BA25A8FD-E00E-4B90-876F-E54FA6B3A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18755" y="399952"/>
            <a:ext cx="345539" cy="345539"/>
          </a:xfrm>
          <a:prstGeom prst="rect">
            <a:avLst/>
          </a:prstGeom>
        </p:spPr>
      </p:pic>
      <p:pic>
        <p:nvPicPr>
          <p:cNvPr id="71" name="Graphic 70" descr="Badge Tick with solid fill">
            <a:extLst>
              <a:ext uri="{FF2B5EF4-FFF2-40B4-BE49-F238E27FC236}">
                <a16:creationId xmlns:a16="http://schemas.microsoft.com/office/drawing/2014/main" id="{FC04898A-EB0F-8DFD-76F4-0420359931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84970" y="414692"/>
            <a:ext cx="345311" cy="345311"/>
          </a:xfrm>
          <a:prstGeom prst="rect">
            <a:avLst/>
          </a:prstGeom>
        </p:spPr>
      </p:pic>
      <p:pic>
        <p:nvPicPr>
          <p:cNvPr id="73" name="Graphic 72" descr="Users with solid fill">
            <a:extLst>
              <a:ext uri="{FF2B5EF4-FFF2-40B4-BE49-F238E27FC236}">
                <a16:creationId xmlns:a16="http://schemas.microsoft.com/office/drawing/2014/main" id="{C9E39641-C19B-9BE9-EC6F-7D5BF32819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86556" y="396544"/>
            <a:ext cx="366129" cy="366129"/>
          </a:xfrm>
          <a:prstGeom prst="rect">
            <a:avLst/>
          </a:prstGeom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916D9C3E-F666-1FE9-A56D-ECBB1C4D4866}"/>
              </a:ext>
            </a:extLst>
          </p:cNvPr>
          <p:cNvGraphicFramePr>
            <a:graphicFrameLocks noGrp="1"/>
          </p:cNvGraphicFramePr>
          <p:nvPr/>
        </p:nvGraphicFramePr>
        <p:xfrm>
          <a:off x="5698680" y="848621"/>
          <a:ext cx="6240150" cy="689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0025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154367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747826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473602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4871436-FF1C-C188-6AD3-7616ED6E8AB5}"/>
              </a:ext>
            </a:extLst>
          </p:cNvPr>
          <p:cNvGrpSpPr/>
          <p:nvPr/>
        </p:nvGrpSpPr>
        <p:grpSpPr>
          <a:xfrm>
            <a:off x="1918463" y="2064257"/>
            <a:ext cx="10129070" cy="3297798"/>
            <a:chOff x="318023" y="1238854"/>
            <a:chExt cx="11980057" cy="39053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5A0E04-9A01-A64F-FC11-8F95CDBE9B9D}"/>
                </a:ext>
              </a:extLst>
            </p:cNvPr>
            <p:cNvGrpSpPr/>
            <p:nvPr/>
          </p:nvGrpSpPr>
          <p:grpSpPr>
            <a:xfrm>
              <a:off x="6528239" y="2015055"/>
              <a:ext cx="914400" cy="1014984"/>
              <a:chOff x="3953256" y="1819581"/>
              <a:chExt cx="914400" cy="1014984"/>
            </a:xfrm>
          </p:grpSpPr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B8933429-84CD-07C5-D6C4-B08E2C704B67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Diamond 83">
                <a:extLst>
                  <a:ext uri="{FF2B5EF4-FFF2-40B4-BE49-F238E27FC236}">
                    <a16:creationId xmlns:a16="http://schemas.microsoft.com/office/drawing/2014/main" id="{AC56BAEC-170A-5CF5-40A9-0807C5AA6043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D17843-21D2-6926-3899-1D2DD13F42EF}"/>
                </a:ext>
              </a:extLst>
            </p:cNvPr>
            <p:cNvCxnSpPr/>
            <p:nvPr/>
          </p:nvCxnSpPr>
          <p:spPr>
            <a:xfrm>
              <a:off x="547918" y="3314586"/>
              <a:ext cx="1152426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6305C6-85B4-0901-637F-0353D7B44E8E}"/>
                </a:ext>
              </a:extLst>
            </p:cNvPr>
            <p:cNvGrpSpPr/>
            <p:nvPr/>
          </p:nvGrpSpPr>
          <p:grpSpPr>
            <a:xfrm>
              <a:off x="9491302" y="1944957"/>
              <a:ext cx="914400" cy="1014984"/>
              <a:chOff x="3951849" y="1819509"/>
              <a:chExt cx="914400" cy="1014984"/>
            </a:xfrm>
          </p:grpSpPr>
          <p:sp>
            <p:nvSpPr>
              <p:cNvPr id="81" name="Diamond 80">
                <a:extLst>
                  <a:ext uri="{FF2B5EF4-FFF2-40B4-BE49-F238E27FC236}">
                    <a16:creationId xmlns:a16="http://schemas.microsoft.com/office/drawing/2014/main" id="{0A604384-9929-93D8-DAF8-98621D7E7D2F}"/>
                  </a:ext>
                </a:extLst>
              </p:cNvPr>
              <p:cNvSpPr/>
              <p:nvPr/>
            </p:nvSpPr>
            <p:spPr>
              <a:xfrm>
                <a:off x="3951849" y="1819509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Diamond 81">
                <a:extLst>
                  <a:ext uri="{FF2B5EF4-FFF2-40B4-BE49-F238E27FC236}">
                    <a16:creationId xmlns:a16="http://schemas.microsoft.com/office/drawing/2014/main" id="{8A966352-7DCF-A621-30C7-F084357538DA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3AD8DE0-C9AB-F9AA-3E86-8AC3FC7384FD}"/>
                </a:ext>
              </a:extLst>
            </p:cNvPr>
            <p:cNvGrpSpPr/>
            <p:nvPr/>
          </p:nvGrpSpPr>
          <p:grpSpPr>
            <a:xfrm>
              <a:off x="8370849" y="3559729"/>
              <a:ext cx="914400" cy="1014984"/>
              <a:chOff x="5780533" y="1888200"/>
              <a:chExt cx="914400" cy="1014984"/>
            </a:xfrm>
          </p:grpSpPr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0999ED3A-93F1-3140-F358-C8DF6FDC497A}"/>
                  </a:ext>
                </a:extLst>
              </p:cNvPr>
              <p:cNvSpPr/>
              <p:nvPr/>
            </p:nvSpPr>
            <p:spPr>
              <a:xfrm>
                <a:off x="5780533" y="1888200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Diamond 79">
                <a:extLst>
                  <a:ext uri="{FF2B5EF4-FFF2-40B4-BE49-F238E27FC236}">
                    <a16:creationId xmlns:a16="http://schemas.microsoft.com/office/drawing/2014/main" id="{A3E9357A-AABA-7408-92F3-5DF7426E17D7}"/>
                  </a:ext>
                </a:extLst>
              </p:cNvPr>
              <p:cNvSpPr/>
              <p:nvPr/>
            </p:nvSpPr>
            <p:spPr>
              <a:xfrm>
                <a:off x="5935981" y="2052792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FE1A38-47F6-908E-2845-161F067B590E}"/>
                </a:ext>
              </a:extLst>
            </p:cNvPr>
            <p:cNvGrpSpPr/>
            <p:nvPr/>
          </p:nvGrpSpPr>
          <p:grpSpPr>
            <a:xfrm>
              <a:off x="498811" y="2023129"/>
              <a:ext cx="914400" cy="1014984"/>
              <a:chOff x="3953256" y="1819581"/>
              <a:chExt cx="914400" cy="1014984"/>
            </a:xfrm>
          </p:grpSpPr>
          <p:sp>
            <p:nvSpPr>
              <p:cNvPr id="77" name="Diamond 76">
                <a:extLst>
                  <a:ext uri="{FF2B5EF4-FFF2-40B4-BE49-F238E27FC236}">
                    <a16:creationId xmlns:a16="http://schemas.microsoft.com/office/drawing/2014/main" id="{6552C42F-D9CB-ABFD-487C-5CE89748B49B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Diamond 77">
                <a:extLst>
                  <a:ext uri="{FF2B5EF4-FFF2-40B4-BE49-F238E27FC236}">
                    <a16:creationId xmlns:a16="http://schemas.microsoft.com/office/drawing/2014/main" id="{665CAD43-19BD-42E6-419B-EA021B528F0A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DD25D26-C35F-98E6-C42C-1C8979436630}"/>
                </a:ext>
              </a:extLst>
            </p:cNvPr>
            <p:cNvCxnSpPr>
              <a:cxnSpLocks/>
            </p:cNvCxnSpPr>
            <p:nvPr/>
          </p:nvCxnSpPr>
          <p:spPr>
            <a:xfrm>
              <a:off x="931088" y="2954256"/>
              <a:ext cx="9137" cy="790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C33259-F534-D477-7B8C-0068D78B3089}"/>
                </a:ext>
              </a:extLst>
            </p:cNvPr>
            <p:cNvSpPr txBox="1"/>
            <p:nvPr/>
          </p:nvSpPr>
          <p:spPr>
            <a:xfrm>
              <a:off x="6512628" y="3829428"/>
              <a:ext cx="102431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Lincs sign off iHub 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90A84F-C054-4A95-373F-7364546E038C}"/>
                </a:ext>
              </a:extLst>
            </p:cNvPr>
            <p:cNvGrpSpPr/>
            <p:nvPr/>
          </p:nvGrpSpPr>
          <p:grpSpPr>
            <a:xfrm>
              <a:off x="2840105" y="3602143"/>
              <a:ext cx="914400" cy="1014984"/>
              <a:chOff x="3953256" y="1819581"/>
              <a:chExt cx="914400" cy="1014984"/>
            </a:xfrm>
          </p:grpSpPr>
          <p:sp>
            <p:nvSpPr>
              <p:cNvPr id="75" name="Diamond 74">
                <a:extLst>
                  <a:ext uri="{FF2B5EF4-FFF2-40B4-BE49-F238E27FC236}">
                    <a16:creationId xmlns:a16="http://schemas.microsoft.com/office/drawing/2014/main" id="{EE06BEE4-9E96-A84E-6C9B-E33AAD35CBC0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Diamond 75">
                <a:extLst>
                  <a:ext uri="{FF2B5EF4-FFF2-40B4-BE49-F238E27FC236}">
                    <a16:creationId xmlns:a16="http://schemas.microsoft.com/office/drawing/2014/main" id="{FB4AB0FC-BFAC-BC0E-473F-45A4B8555D43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2CE12F-9A50-6FAF-3909-9DDF9137D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2835" y="2870548"/>
              <a:ext cx="0" cy="731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ACDD5B-8BF5-E896-1602-BA2795528323}"/>
                </a:ext>
              </a:extLst>
            </p:cNvPr>
            <p:cNvSpPr txBox="1"/>
            <p:nvPr/>
          </p:nvSpPr>
          <p:spPr>
            <a:xfrm>
              <a:off x="2720747" y="2179647"/>
              <a:ext cx="1127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iHub testing round 1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767406-E695-3214-9F51-DAFC9E736598}"/>
                </a:ext>
              </a:extLst>
            </p:cNvPr>
            <p:cNvGrpSpPr/>
            <p:nvPr/>
          </p:nvGrpSpPr>
          <p:grpSpPr>
            <a:xfrm>
              <a:off x="3835089" y="2036218"/>
              <a:ext cx="914400" cy="1014984"/>
              <a:chOff x="3953256" y="1819581"/>
              <a:chExt cx="914400" cy="1014984"/>
            </a:xfrm>
          </p:grpSpPr>
          <p:sp>
            <p:nvSpPr>
              <p:cNvPr id="72" name="Diamond 71">
                <a:extLst>
                  <a:ext uri="{FF2B5EF4-FFF2-40B4-BE49-F238E27FC236}">
                    <a16:creationId xmlns:a16="http://schemas.microsoft.com/office/drawing/2014/main" id="{A5380731-CCFB-C075-52B7-3EBE38CC4B8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Diamond 73">
                <a:extLst>
                  <a:ext uri="{FF2B5EF4-FFF2-40B4-BE49-F238E27FC236}">
                    <a16:creationId xmlns:a16="http://schemas.microsoft.com/office/drawing/2014/main" id="{86134E06-9591-AE8C-0601-D419A00A2493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B09B1D9-C7F1-1F63-EA57-077C9613286B}"/>
                </a:ext>
              </a:extLst>
            </p:cNvPr>
            <p:cNvCxnSpPr>
              <a:cxnSpLocks/>
            </p:cNvCxnSpPr>
            <p:nvPr/>
          </p:nvCxnSpPr>
          <p:spPr>
            <a:xfrm>
              <a:off x="4286043" y="3042267"/>
              <a:ext cx="9137" cy="790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98CF5C-D4C2-1E53-4DAE-8E5A5A8CBC71}"/>
                </a:ext>
              </a:extLst>
            </p:cNvPr>
            <p:cNvSpPr txBox="1"/>
            <p:nvPr/>
          </p:nvSpPr>
          <p:spPr>
            <a:xfrm>
              <a:off x="318023" y="3810302"/>
              <a:ext cx="1234944" cy="11373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Funding Approved for Automation Project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3299A0-68E4-77AE-4DC0-500F96BD1D53}"/>
                </a:ext>
              </a:extLst>
            </p:cNvPr>
            <p:cNvGrpSpPr/>
            <p:nvPr/>
          </p:nvGrpSpPr>
          <p:grpSpPr>
            <a:xfrm>
              <a:off x="5468339" y="3577971"/>
              <a:ext cx="914400" cy="1014984"/>
              <a:chOff x="3953256" y="1819581"/>
              <a:chExt cx="914400" cy="1014984"/>
            </a:xfrm>
          </p:grpSpPr>
          <p:sp>
            <p:nvSpPr>
              <p:cNvPr id="65" name="Diamond 64">
                <a:extLst>
                  <a:ext uri="{FF2B5EF4-FFF2-40B4-BE49-F238E27FC236}">
                    <a16:creationId xmlns:a16="http://schemas.microsoft.com/office/drawing/2014/main" id="{1F672B21-967C-033A-4E48-7195250996A0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Diamond 69">
                <a:extLst>
                  <a:ext uri="{FF2B5EF4-FFF2-40B4-BE49-F238E27FC236}">
                    <a16:creationId xmlns:a16="http://schemas.microsoft.com/office/drawing/2014/main" id="{0AD4475C-8380-52FB-64FB-1D5D9F58D386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6993EBB-559D-34A8-473B-44D0AA72C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5539" y="2840560"/>
              <a:ext cx="0" cy="7315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1B802D-161F-9394-64E1-219964C44620}"/>
                </a:ext>
              </a:extLst>
            </p:cNvPr>
            <p:cNvSpPr txBox="1"/>
            <p:nvPr/>
          </p:nvSpPr>
          <p:spPr>
            <a:xfrm>
              <a:off x="3712208" y="3885197"/>
              <a:ext cx="12407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Scoping agreed for Automation Project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7EF436E-7132-23D4-AD0C-4402C459B93E}"/>
                </a:ext>
              </a:extLst>
            </p:cNvPr>
            <p:cNvCxnSpPr>
              <a:cxnSpLocks/>
            </p:cNvCxnSpPr>
            <p:nvPr/>
          </p:nvCxnSpPr>
          <p:spPr>
            <a:xfrm>
              <a:off x="9921250" y="2876164"/>
              <a:ext cx="9137" cy="7907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990442-081E-2874-C8AD-758B38E57985}"/>
                </a:ext>
              </a:extLst>
            </p:cNvPr>
            <p:cNvSpPr txBox="1"/>
            <p:nvPr/>
          </p:nvSpPr>
          <p:spPr>
            <a:xfrm>
              <a:off x="9393419" y="3666915"/>
              <a:ext cx="1222075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University Analysis to commence for Automation Project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964484-7AEB-EB67-2055-24927F95C1CC}"/>
                </a:ext>
              </a:extLst>
            </p:cNvPr>
            <p:cNvCxnSpPr/>
            <p:nvPr/>
          </p:nvCxnSpPr>
          <p:spPr>
            <a:xfrm flipV="1">
              <a:off x="8829449" y="2840559"/>
              <a:ext cx="0" cy="7315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BE2E56-BE7A-6B07-C142-9C4CBD4EF3F6}"/>
                </a:ext>
              </a:extLst>
            </p:cNvPr>
            <p:cNvSpPr txBox="1"/>
            <p:nvPr/>
          </p:nvSpPr>
          <p:spPr>
            <a:xfrm>
              <a:off x="8133831" y="1707586"/>
              <a:ext cx="1399272" cy="113738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 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Agree Product Owner and Manager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SOH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 descr="Badge Tick outline">
              <a:extLst>
                <a:ext uri="{FF2B5EF4-FFF2-40B4-BE49-F238E27FC236}">
                  <a16:creationId xmlns:a16="http://schemas.microsoft.com/office/drawing/2014/main" id="{53CB1A5F-C5AD-C723-FA6D-5342B57B5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97410" y="2323064"/>
              <a:ext cx="394344" cy="394344"/>
            </a:xfrm>
            <a:prstGeom prst="rect">
              <a:avLst/>
            </a:prstGeom>
          </p:spPr>
        </p:pic>
        <p:pic>
          <p:nvPicPr>
            <p:cNvPr id="49" name="Graphic 48" descr="Test tubes outline">
              <a:extLst>
                <a:ext uri="{FF2B5EF4-FFF2-40B4-BE49-F238E27FC236}">
                  <a16:creationId xmlns:a16="http://schemas.microsoft.com/office/drawing/2014/main" id="{530D17A5-B3A1-FCE8-CE58-41EF6BD06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103975" y="3920128"/>
              <a:ext cx="357720" cy="357720"/>
            </a:xfrm>
            <a:prstGeom prst="rect">
              <a:avLst/>
            </a:prstGeom>
          </p:spPr>
        </p:pic>
        <p:pic>
          <p:nvPicPr>
            <p:cNvPr id="50" name="Graphic 49" descr="Playbook outline">
              <a:extLst>
                <a:ext uri="{FF2B5EF4-FFF2-40B4-BE49-F238E27FC236}">
                  <a16:creationId xmlns:a16="http://schemas.microsoft.com/office/drawing/2014/main" id="{83985E4F-B726-0684-DC9F-2A815FD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082604" y="2356467"/>
              <a:ext cx="392774" cy="392774"/>
            </a:xfrm>
            <a:prstGeom prst="rect">
              <a:avLst/>
            </a:prstGeom>
          </p:spPr>
        </p:pic>
        <p:pic>
          <p:nvPicPr>
            <p:cNvPr id="51" name="Graphic 50" descr="Money outline">
              <a:extLst>
                <a:ext uri="{FF2B5EF4-FFF2-40B4-BE49-F238E27FC236}">
                  <a16:creationId xmlns:a16="http://schemas.microsoft.com/office/drawing/2014/main" id="{3C07228D-25AB-AB93-4758-FC20AD3C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5955" y="2345966"/>
              <a:ext cx="348540" cy="348540"/>
            </a:xfrm>
            <a:prstGeom prst="rect">
              <a:avLst/>
            </a:prstGeom>
          </p:spPr>
        </p:pic>
        <p:pic>
          <p:nvPicPr>
            <p:cNvPr id="52" name="Graphic 51" descr="Research outline">
              <a:extLst>
                <a:ext uri="{FF2B5EF4-FFF2-40B4-BE49-F238E27FC236}">
                  <a16:creationId xmlns:a16="http://schemas.microsoft.com/office/drawing/2014/main" id="{A7265C28-6EFD-0DD6-3A3E-AAAAFAA8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757327" y="2277528"/>
              <a:ext cx="372271" cy="372271"/>
            </a:xfrm>
            <a:prstGeom prst="rect">
              <a:avLst/>
            </a:prstGeom>
          </p:spPr>
        </p:pic>
        <p:pic>
          <p:nvPicPr>
            <p:cNvPr id="53" name="Graphic 52" descr="Cycle with people outline">
              <a:extLst>
                <a:ext uri="{FF2B5EF4-FFF2-40B4-BE49-F238E27FC236}">
                  <a16:creationId xmlns:a16="http://schemas.microsoft.com/office/drawing/2014/main" id="{D4272264-D4E7-1086-0471-89313CCF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619608" y="3810302"/>
              <a:ext cx="416882" cy="416882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73211E1-6C3A-0BC1-E3EB-F6D47818900C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70" y="3208214"/>
              <a:ext cx="11373" cy="2133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559C7A-DE64-29BA-15E6-B28694405AF3}"/>
                </a:ext>
              </a:extLst>
            </p:cNvPr>
            <p:cNvCxnSpPr>
              <a:cxnSpLocks/>
            </p:cNvCxnSpPr>
            <p:nvPr/>
          </p:nvCxnSpPr>
          <p:spPr>
            <a:xfrm>
              <a:off x="547918" y="3207906"/>
              <a:ext cx="0" cy="21336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0F0993-C27D-6A5B-D088-76979A711B51}"/>
                </a:ext>
              </a:extLst>
            </p:cNvPr>
            <p:cNvSpPr txBox="1"/>
            <p:nvPr/>
          </p:nvSpPr>
          <p:spPr>
            <a:xfrm>
              <a:off x="5320229" y="2128109"/>
              <a:ext cx="117254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iHub testing round 2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Graphic 56" descr="Test tubes outline">
              <a:extLst>
                <a:ext uri="{FF2B5EF4-FFF2-40B4-BE49-F238E27FC236}">
                  <a16:creationId xmlns:a16="http://schemas.microsoft.com/office/drawing/2014/main" id="{FFD7D23C-F684-9747-2FC0-C5213034D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46679" y="3868836"/>
              <a:ext cx="357720" cy="357720"/>
            </a:xfrm>
            <a:prstGeom prst="rect">
              <a:avLst/>
            </a:prstGeom>
          </p:spPr>
        </p:pic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78237B7-7E8D-8CEC-D1FE-855CB7F51586}"/>
                </a:ext>
              </a:extLst>
            </p:cNvPr>
            <p:cNvCxnSpPr>
              <a:cxnSpLocks/>
            </p:cNvCxnSpPr>
            <p:nvPr/>
          </p:nvCxnSpPr>
          <p:spPr>
            <a:xfrm>
              <a:off x="6970070" y="2984912"/>
              <a:ext cx="9137" cy="790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DC37583-D53E-E241-B2C0-9D8F864E7EEE}"/>
                </a:ext>
              </a:extLst>
            </p:cNvPr>
            <p:cNvGrpSpPr/>
            <p:nvPr/>
          </p:nvGrpSpPr>
          <p:grpSpPr>
            <a:xfrm>
              <a:off x="11207394" y="3572155"/>
              <a:ext cx="914400" cy="1014984"/>
              <a:chOff x="5780533" y="1888200"/>
              <a:chExt cx="914400" cy="1014984"/>
            </a:xfrm>
          </p:grpSpPr>
          <p:sp>
            <p:nvSpPr>
              <p:cNvPr id="63" name="Diamond 62">
                <a:extLst>
                  <a:ext uri="{FF2B5EF4-FFF2-40B4-BE49-F238E27FC236}">
                    <a16:creationId xmlns:a16="http://schemas.microsoft.com/office/drawing/2014/main" id="{6599CE4A-7871-C767-5981-46CF0872A91C}"/>
                  </a:ext>
                </a:extLst>
              </p:cNvPr>
              <p:cNvSpPr/>
              <p:nvPr/>
            </p:nvSpPr>
            <p:spPr>
              <a:xfrm>
                <a:off x="5780533" y="1888200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Diamond 63">
                <a:extLst>
                  <a:ext uri="{FF2B5EF4-FFF2-40B4-BE49-F238E27FC236}">
                    <a16:creationId xmlns:a16="http://schemas.microsoft.com/office/drawing/2014/main" id="{988D1F18-AAEE-9A4E-E0AF-EF17C23DE7D8}"/>
                  </a:ext>
                </a:extLst>
              </p:cNvPr>
              <p:cNvSpPr/>
              <p:nvPr/>
            </p:nvSpPr>
            <p:spPr>
              <a:xfrm>
                <a:off x="5935981" y="2052792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593CBC4-EAA6-6A06-62C6-4AD4AB72D9B2}"/>
                </a:ext>
              </a:extLst>
            </p:cNvPr>
            <p:cNvCxnSpPr/>
            <p:nvPr/>
          </p:nvCxnSpPr>
          <p:spPr>
            <a:xfrm flipV="1">
              <a:off x="11651809" y="2875818"/>
              <a:ext cx="0" cy="7315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95C0538-6356-5903-9167-1C8DEF80A2D3}"/>
                </a:ext>
              </a:extLst>
            </p:cNvPr>
            <p:cNvSpPr txBox="1"/>
            <p:nvPr/>
          </p:nvSpPr>
          <p:spPr>
            <a:xfrm>
              <a:off x="11005535" y="1238854"/>
              <a:ext cx="1292545" cy="155097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 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Scope strategic programme for Online  Contract Management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Graphic 61" descr="Research outline">
              <a:extLst>
                <a:ext uri="{FF2B5EF4-FFF2-40B4-BE49-F238E27FC236}">
                  <a16:creationId xmlns:a16="http://schemas.microsoft.com/office/drawing/2014/main" id="{1E341CFD-3286-0E80-CFB6-8AD343A5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465673" y="3871565"/>
              <a:ext cx="372271" cy="372271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5C70F3-F9E3-23BD-111E-F7EFE08F0629}"/>
              </a:ext>
            </a:extLst>
          </p:cNvPr>
          <p:cNvGrpSpPr/>
          <p:nvPr/>
        </p:nvGrpSpPr>
        <p:grpSpPr>
          <a:xfrm>
            <a:off x="168013" y="197637"/>
            <a:ext cx="2234804" cy="5620713"/>
            <a:chOff x="187358" y="165454"/>
            <a:chExt cx="2234804" cy="5620713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C1343D75-9C47-239E-A3D6-8D806801D6F2}"/>
                </a:ext>
              </a:extLst>
            </p:cNvPr>
            <p:cNvSpPr/>
            <p:nvPr/>
          </p:nvSpPr>
          <p:spPr>
            <a:xfrm>
              <a:off x="230340" y="165454"/>
              <a:ext cx="1584000" cy="562071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: Rounded Corners 4">
              <a:extLst>
                <a:ext uri="{FF2B5EF4-FFF2-40B4-BE49-F238E27FC236}">
                  <a16:creationId xmlns:a16="http://schemas.microsoft.com/office/drawing/2014/main" id="{B47F9FA4-9AC9-2FCB-1A88-898E6DD29AB1}"/>
                </a:ext>
              </a:extLst>
            </p:cNvPr>
            <p:cNvSpPr txBox="1"/>
            <p:nvPr/>
          </p:nvSpPr>
          <p:spPr>
            <a:xfrm>
              <a:off x="187358" y="1955899"/>
              <a:ext cx="1569428" cy="795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Online Community Engagement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(Live Board)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2F7FF71-06F4-8919-C39E-3856A05D0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068" y="334163"/>
              <a:ext cx="1260000" cy="1260000"/>
            </a:xfrm>
            <a:prstGeom prst="rect">
              <a:avLst/>
            </a:prstGeom>
            <a:blipFill>
              <a:blip r:embed="rId28"/>
              <a:srcRect/>
              <a:stretch>
                <a:fillRect t="-1000" b="-1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`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CEBAAEC-6739-3C30-E403-5A7C3D8D8F3C}"/>
                </a:ext>
              </a:extLst>
            </p:cNvPr>
            <p:cNvGrpSpPr/>
            <p:nvPr/>
          </p:nvGrpSpPr>
          <p:grpSpPr>
            <a:xfrm>
              <a:off x="214236" y="2801907"/>
              <a:ext cx="1535599" cy="1061297"/>
              <a:chOff x="252535" y="2744330"/>
              <a:chExt cx="1535599" cy="1061297"/>
            </a:xfrm>
          </p:grpSpPr>
          <p:sp>
            <p:nvSpPr>
              <p:cNvPr id="96" name="AutoShape 1" descr="INDIVIDUALS BY AGE GROUP COHORT (INDIVIDUALS MAY APPEAR IN MULTIPLE COHORTS)">
                <a:extLst>
                  <a:ext uri="{FF2B5EF4-FFF2-40B4-BE49-F238E27FC236}">
                    <a16:creationId xmlns:a16="http://schemas.microsoft.com/office/drawing/2014/main" id="{CC04CF2E-7ECE-1F58-A173-CA68105D16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4607" y="3500827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EE142044-713F-830E-CBC0-D942ADA072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2535" y="2744330"/>
                <a:ext cx="1535599" cy="34780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 Capability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Status and Risk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ED915CF-8924-5C8F-0E67-86DF24DB8538}"/>
                </a:ext>
              </a:extLst>
            </p:cNvPr>
            <p:cNvSpPr txBox="1"/>
            <p:nvPr/>
          </p:nvSpPr>
          <p:spPr>
            <a:xfrm>
              <a:off x="215591" y="4594521"/>
              <a:ext cx="220657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 Spend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prstClr val="white"/>
                  </a:solidFill>
                  <a:latin typeface="Calibri" panose="020F0502020204030204"/>
                </a:rPr>
                <a:t>23/24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 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Capital      £50k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783D6A8-65CE-F16E-321A-86CE29A45390}"/>
                </a:ext>
              </a:extLst>
            </p:cNvPr>
            <p:cNvGrpSpPr/>
            <p:nvPr/>
          </p:nvGrpSpPr>
          <p:grpSpPr>
            <a:xfrm>
              <a:off x="383068" y="3694818"/>
              <a:ext cx="1189914" cy="208188"/>
              <a:chOff x="8925752" y="4689566"/>
              <a:chExt cx="2395924" cy="39295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FC8C31E-8573-36D6-C45A-C353FB4A2983}"/>
                  </a:ext>
                </a:extLst>
              </p:cNvPr>
              <p:cNvSpPr/>
              <p:nvPr/>
            </p:nvSpPr>
            <p:spPr>
              <a:xfrm>
                <a:off x="8925752" y="4689566"/>
                <a:ext cx="1197962" cy="39295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770E3A3-FFA9-8F8F-7748-37FE1AC09CAA}"/>
                  </a:ext>
                </a:extLst>
              </p:cNvPr>
              <p:cNvSpPr/>
              <p:nvPr/>
            </p:nvSpPr>
            <p:spPr>
              <a:xfrm>
                <a:off x="10123714" y="4689566"/>
                <a:ext cx="1197962" cy="39295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A93D94-1B32-C248-4FD1-3EF2164A4BD2}"/>
              </a:ext>
            </a:extLst>
          </p:cNvPr>
          <p:cNvCxnSpPr>
            <a:cxnSpLocks/>
          </p:cNvCxnSpPr>
          <p:nvPr/>
        </p:nvCxnSpPr>
        <p:spPr>
          <a:xfrm>
            <a:off x="466963" y="3831791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17ED40-7F48-EA62-12F7-281642F6C81D}"/>
              </a:ext>
            </a:extLst>
          </p:cNvPr>
          <p:cNvCxnSpPr>
            <a:cxnSpLocks/>
          </p:cNvCxnSpPr>
          <p:nvPr/>
        </p:nvCxnSpPr>
        <p:spPr>
          <a:xfrm>
            <a:off x="1072124" y="3831791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0B65C4CB-0643-C36D-A4E8-12998BD0394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204640" y="5697343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7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44C12-E883-4A08-82AD-B81134FDC4EF}"/>
              </a:ext>
            </a:extLst>
          </p:cNvPr>
          <p:cNvSpPr txBox="1"/>
          <p:nvPr/>
        </p:nvSpPr>
        <p:spPr>
          <a:xfrm>
            <a:off x="204872" y="4354357"/>
            <a:ext cx="7468596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5">
                    <a:lumMod val="75000"/>
                  </a:schemeClr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4843463" algn="l"/>
              </a:tabLst>
            </a:pPr>
            <a:r>
              <a:rPr lang="en-GB" sz="1600"/>
              <a:t>Guardian Command  LPR7 Upgrade                              Q1 23/24 – Q2 23/24</a:t>
            </a:r>
            <a:endParaRPr lang="en-GB" sz="1600">
              <a:cs typeface="Calibri"/>
            </a:endParaRPr>
          </a:p>
          <a:p>
            <a:pPr marL="285750" indent="-285750" defTabSz="985838">
              <a:buFont typeface="Arial" panose="020B0604020202020204" pitchFamily="34" charset="0"/>
              <a:buChar char="•"/>
              <a:tabLst>
                <a:tab pos="4930775" algn="l"/>
              </a:tabLst>
            </a:pPr>
            <a:r>
              <a:rPr lang="en-GB" sz="1600"/>
              <a:t>Unify Redbox Re-platform and Software Upgrade     Q1 23/24 – Q4 23/24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FCR and TEO Contact Management 		Q1 23/24 – Q3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999's ISDN Solution Replacement 		Q2 23/24 – Q3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DNSP Solution Replacement			Q3 23/24 – Q2 24/25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04743" y="129808"/>
            <a:ext cx="4928611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5">
                    <a:lumMod val="75000"/>
                  </a:schemeClr>
                </a:solidFill>
                <a:latin typeface="+mj-lt"/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+mj-lt"/>
                <a:cs typeface="Calibri"/>
              </a:rPr>
              <a:t>Enable the business to better understand demand coming into the force through our 9's and 1's, and associated risk</a:t>
            </a:r>
            <a:endParaRPr lang="en-GB" sz="160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+mj-lt"/>
                <a:cs typeface="Calibri"/>
              </a:rPr>
              <a:t>Better optimisation and  provision of the best service we can to our public and communities whilst protecting our officers</a:t>
            </a:r>
            <a:endParaRPr lang="en-GB" sz="160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600">
                <a:latin typeface="+mj-lt"/>
                <a:cs typeface="Calibri Light"/>
              </a:rPr>
              <a:t>Replace services that are end of life  (999's ISDN) or being decommissioned by the Home Office (DNSP)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757266" y="6066493"/>
            <a:ext cx="9258762" cy="6374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SRO</a:t>
            </a:r>
            <a:r>
              <a:rPr lang="en-GB" sz="1600" b="1">
                <a:solidFill>
                  <a:schemeClr val="bg1"/>
                </a:solidFill>
              </a:rPr>
              <a:t>s</a:t>
            </a:r>
            <a:r>
              <a:rPr lang="en-GB" sz="1600" b="1" kern="1200">
                <a:solidFill>
                  <a:schemeClr val="bg1"/>
                </a:solidFill>
              </a:rPr>
              <a:t>: </a:t>
            </a:r>
            <a:r>
              <a:rPr lang="en-GB" sz="1600">
                <a:solidFill>
                  <a:schemeClr val="bg1"/>
                </a:solidFill>
              </a:rPr>
              <a:t>CDIO Haywood-Cleverly                                                    </a:t>
            </a:r>
            <a:r>
              <a:rPr lang="en-GB" sz="1600" b="1">
                <a:solidFill>
                  <a:schemeClr val="bg1"/>
                </a:solidFill>
              </a:rPr>
              <a:t>Capability Owner: </a:t>
            </a:r>
            <a:r>
              <a:rPr lang="en-GB" sz="1600">
                <a:solidFill>
                  <a:schemeClr val="bg1"/>
                </a:solidFill>
              </a:rPr>
              <a:t>ACC Davison; Supt Head of FCR</a:t>
            </a:r>
            <a:endParaRPr lang="en-GB" sz="1600" kern="1200">
              <a:solidFill>
                <a:schemeClr val="bg1"/>
              </a:solidFill>
              <a:cs typeface="Calibri"/>
            </a:endParaRPr>
          </a:p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Digital and Data Leads: </a:t>
            </a:r>
            <a:r>
              <a:rPr lang="en-GB" sz="1600">
                <a:solidFill>
                  <a:schemeClr val="bg1"/>
                </a:solidFill>
              </a:rPr>
              <a:t>CnC Programme Manager;  Insp, CnC Change Lead; CnC Capability Manager; CnC SA</a:t>
            </a:r>
            <a:endParaRPr lang="en-GB" sz="1600" kern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586804" y="398763"/>
            <a:ext cx="2723337" cy="153023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chemeClr val="accent5">
                    <a:lumMod val="50000"/>
                  </a:schemeClr>
                </a:solidFill>
              </a:rPr>
              <a:t>A fit for purpose system will help us understand where our focus needs to be to keep people safe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9047971" y="4897982"/>
            <a:ext cx="2504248" cy="63745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accent5">
                    <a:lumMod val="75000"/>
                  </a:schemeClr>
                </a:solidFill>
              </a:rPr>
              <a:t>Revenue  	     Capital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£240.5k        £1.296m</a:t>
            </a:r>
            <a:endParaRPr lang="en-GB" sz="16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6234355" y="2447295"/>
            <a:ext cx="5878615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5">
                    <a:lumMod val="75000"/>
                  </a:schemeClr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chemeClr val="accent5">
                    <a:lumMod val="75000"/>
                  </a:schemeClr>
                </a:solidFill>
              </a:rPr>
              <a:t>have </a:t>
            </a: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(outcomes)</a:t>
            </a:r>
            <a:endParaRPr lang="en-GB" sz="160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An in-depth understanding (data) of our Customer Contact journeys from Switchboard to 101's, 999's and TEO Walk-ins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An end-to-end 'evergreen' Contact and Incident Management solution which integrates Guardian for Incidents, records management (NICHE) and mobile data devices (PRONTO)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Compliance with Home Office </a:t>
            </a:r>
            <a:r>
              <a:rPr lang="en-GB" sz="1600" err="1">
                <a:cs typeface="Calibri"/>
              </a:rPr>
              <a:t>MoPI</a:t>
            </a:r>
            <a:r>
              <a:rPr lang="en-GB" sz="1600">
                <a:cs typeface="Calibri"/>
              </a:rPr>
              <a:t> Code of Practice (2005) and Emergency Services Network</a:t>
            </a:r>
            <a:endParaRPr lang="en-GB" sz="1600" b="0">
              <a:latin typeface="+mn-lt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04872" y="2438132"/>
            <a:ext cx="5878615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5">
                    <a:lumMod val="75000"/>
                  </a:schemeClr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chemeClr val="accent5">
                    <a:lumMod val="75000"/>
                  </a:schemeClr>
                </a:solidFill>
              </a:rPr>
              <a:t>do </a:t>
            </a: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(objectives)</a:t>
            </a:r>
            <a:endParaRPr lang="en-GB" sz="160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Agile product design, development and test to deliver fit for purpose solution for recording and onward processing of public and partner contact</a:t>
            </a:r>
            <a:endParaRPr lang="en-US" b="0">
              <a:latin typeface="+mn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Undertaking user experience research to inform the design  the user interface produce a more intuitive tool for call takers to 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Deliver training, business change, floor walking for go-live and upgrades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248E66-87AA-00B7-2F9A-508C6E8C8C22}"/>
              </a:ext>
            </a:extLst>
          </p:cNvPr>
          <p:cNvGrpSpPr/>
          <p:nvPr/>
        </p:nvGrpSpPr>
        <p:grpSpPr>
          <a:xfrm>
            <a:off x="232811" y="193467"/>
            <a:ext cx="1569428" cy="2088000"/>
            <a:chOff x="124200" y="345360"/>
            <a:chExt cx="1584000" cy="2088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F1CFB21-902E-C6EC-A95F-54F54822920D}"/>
                </a:ext>
              </a:extLst>
            </p:cNvPr>
            <p:cNvSpPr/>
            <p:nvPr/>
          </p:nvSpPr>
          <p:spPr>
            <a:xfrm>
              <a:off x="124200" y="345360"/>
              <a:ext cx="1584000" cy="2088000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3F8F3D-509D-AC62-E87D-999314112FF8}"/>
                </a:ext>
              </a:extLst>
            </p:cNvPr>
            <p:cNvSpPr/>
            <p:nvPr/>
          </p:nvSpPr>
          <p:spPr>
            <a:xfrm>
              <a:off x="273106" y="531421"/>
              <a:ext cx="1244594" cy="108000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1440" tIns="45720" rIns="91440" bIns="45720" anchor="t"/>
            <a:lstStyle/>
            <a:p>
              <a:endParaRPr lang="en-GB">
                <a:latin typeface="Calibri Light"/>
                <a:cs typeface="Calibri Light"/>
              </a:endParaRPr>
            </a:p>
          </p:txBody>
        </p:sp>
      </p:grp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54DA68-20E7-8A84-C7FD-134C8C009F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8979184" y="815979"/>
            <a:ext cx="2641823" cy="1526193"/>
          </a:xfrm>
          <a:prstGeom prst="wedgeEllipseCallout">
            <a:avLst>
              <a:gd name="adj1" fmla="val 61947"/>
              <a:gd name="adj2" fmla="val -3419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108000" rIns="0" bIns="0" rtlCol="0" anchor="ctr"/>
          <a:lstStyle/>
          <a:p>
            <a:pPr algn="ctr">
              <a:spcBef>
                <a:spcPts val="600"/>
              </a:spcBef>
            </a:pPr>
            <a:r>
              <a:rPr lang="en-GB" sz="1500">
                <a:solidFill>
                  <a:schemeClr val="accent5">
                    <a:lumMod val="50000"/>
                  </a:schemeClr>
                </a:solidFill>
                <a:latin typeface="Segoe Script" panose="030B0504020000000003" pitchFamily="66" charset="0"/>
              </a:rPr>
              <a:t>We need modern systems to be able to identify patterns and keep up with change  </a:t>
            </a:r>
          </a:p>
        </p:txBody>
      </p:sp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F17BBFEF-3E5D-D4F6-4FD3-A61DBA407A2A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2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. </a:t>
            </a:r>
            <a:r>
              <a:rPr lang="en-GB" sz="1600" b="1" i="0" u="none">
                <a:solidFill>
                  <a:schemeClr val="bg1"/>
                </a:solidFill>
              </a:rPr>
              <a:t>Digital Command &amp; Control</a:t>
            </a:r>
            <a:endParaRPr lang="en-GB" sz="1600" b="1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F146C362-35BE-C53D-A99B-8A780FD8D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0326" y="97927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0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F29FB4E-C769-3FDD-8BFE-AC518DF655CA}"/>
              </a:ext>
            </a:extLst>
          </p:cNvPr>
          <p:cNvGrpSpPr/>
          <p:nvPr/>
        </p:nvGrpSpPr>
        <p:grpSpPr>
          <a:xfrm>
            <a:off x="185324" y="181158"/>
            <a:ext cx="1615980" cy="5620712"/>
            <a:chOff x="186259" y="193466"/>
            <a:chExt cx="1615980" cy="55698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F1CFB21-902E-C6EC-A95F-54F54822920D}"/>
                </a:ext>
              </a:extLst>
            </p:cNvPr>
            <p:cNvSpPr/>
            <p:nvPr/>
          </p:nvSpPr>
          <p:spPr>
            <a:xfrm>
              <a:off x="232811" y="193466"/>
              <a:ext cx="1569428" cy="5569875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3F8F3D-509D-AC62-E87D-999314112FF8}"/>
                </a:ext>
              </a:extLst>
            </p:cNvPr>
            <p:cNvSpPr>
              <a:spLocks/>
            </p:cNvSpPr>
            <p:nvPr/>
          </p:nvSpPr>
          <p:spPr>
            <a:xfrm>
              <a:off x="374827" y="351822"/>
              <a:ext cx="1260000" cy="124860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1440" tIns="45720" rIns="91440" bIns="4572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endParaRPr>
            </a:p>
          </p:txBody>
        </p:sp>
        <p:sp>
          <p:nvSpPr>
            <p:cNvPr id="2" name="Rectangle: Rounded Corners 4">
              <a:extLst>
                <a:ext uri="{FF2B5EF4-FFF2-40B4-BE49-F238E27FC236}">
                  <a16:creationId xmlns:a16="http://schemas.microsoft.com/office/drawing/2014/main" id="{F17BBFEF-3E5D-D4F6-4FD3-A61DBA407A2A}"/>
                </a:ext>
              </a:extLst>
            </p:cNvPr>
            <p:cNvSpPr txBox="1"/>
            <p:nvPr/>
          </p:nvSpPr>
          <p:spPr>
            <a:xfrm>
              <a:off x="200787" y="2128208"/>
              <a:ext cx="1569428" cy="774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Digital Command &amp; Control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(Live Board) 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24CD3392-F2B2-A2D2-1003-7E49E5796FEE}"/>
                </a:ext>
              </a:extLst>
            </p:cNvPr>
            <p:cNvSpPr txBox="1">
              <a:spLocks/>
            </p:cNvSpPr>
            <p:nvPr/>
          </p:nvSpPr>
          <p:spPr>
            <a:xfrm>
              <a:off x="186259" y="2897759"/>
              <a:ext cx="1584000" cy="1027846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Capability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 and Risk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54DA68-20E7-8A84-C7FD-134C8C009F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945813"/>
            <a:ext cx="1967241" cy="7758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EE53F7-21A0-3A64-139F-C28E4AF14B7C}"/>
              </a:ext>
            </a:extLst>
          </p:cNvPr>
          <p:cNvGrpSpPr/>
          <p:nvPr/>
        </p:nvGrpSpPr>
        <p:grpSpPr>
          <a:xfrm>
            <a:off x="398455" y="3803079"/>
            <a:ext cx="1189914" cy="208188"/>
            <a:chOff x="8925752" y="4689566"/>
            <a:chExt cx="2395924" cy="392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A48FC9-A24A-32E6-AE2B-49F240087ABA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A44849-7A4A-29C5-513D-C00441BCAD75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4FD7CFB-29DE-6A40-FD59-39D57AAACAB7}"/>
              </a:ext>
            </a:extLst>
          </p:cNvPr>
          <p:cNvGrpSpPr/>
          <p:nvPr/>
        </p:nvGrpSpPr>
        <p:grpSpPr>
          <a:xfrm>
            <a:off x="5729028" y="125086"/>
            <a:ext cx="6384290" cy="498056"/>
            <a:chOff x="5729028" y="125086"/>
            <a:chExt cx="6384290" cy="49805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EA6752-8226-F8EF-98E2-1ECD546E41D1}"/>
                </a:ext>
              </a:extLst>
            </p:cNvPr>
            <p:cNvSpPr txBox="1"/>
            <p:nvPr/>
          </p:nvSpPr>
          <p:spPr>
            <a:xfrm>
              <a:off x="5851069" y="12508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FCFC3F3-E927-D43D-83FC-878EE351FBC4}"/>
                </a:ext>
              </a:extLst>
            </p:cNvPr>
            <p:cNvSpPr txBox="1"/>
            <p:nvPr/>
          </p:nvSpPr>
          <p:spPr>
            <a:xfrm>
              <a:off x="6947882" y="15865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</a:p>
          </p:txBody>
        </p:sp>
        <p:pic>
          <p:nvPicPr>
            <p:cNvPr id="66" name="Graphic 65" descr="Scales of justice with solid fill">
              <a:extLst>
                <a:ext uri="{FF2B5EF4-FFF2-40B4-BE49-F238E27FC236}">
                  <a16:creationId xmlns:a16="http://schemas.microsoft.com/office/drawing/2014/main" id="{9357A21C-ECDE-D8D1-07AF-8E5A2874C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00924" y="158656"/>
              <a:ext cx="383750" cy="383750"/>
            </a:xfrm>
            <a:prstGeom prst="rect">
              <a:avLst/>
            </a:prstGeom>
          </p:spPr>
        </p:pic>
        <p:pic>
          <p:nvPicPr>
            <p:cNvPr id="67" name="Graphic 66" descr="CheckList with solid fill">
              <a:extLst>
                <a:ext uri="{FF2B5EF4-FFF2-40B4-BE49-F238E27FC236}">
                  <a16:creationId xmlns:a16="http://schemas.microsoft.com/office/drawing/2014/main" id="{EFDF3EE6-5150-690D-56AE-0DBA5CAC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29028" y="158656"/>
              <a:ext cx="383751" cy="383751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2F97723-315E-FB2B-2E89-D4EE92292534}"/>
                </a:ext>
              </a:extLst>
            </p:cNvPr>
            <p:cNvSpPr txBox="1"/>
            <p:nvPr/>
          </p:nvSpPr>
          <p:spPr>
            <a:xfrm>
              <a:off x="7984812" y="159893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Resource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35BF1A-43A7-16A2-CC06-D2D94DF3D965}"/>
                </a:ext>
              </a:extLst>
            </p:cNvPr>
            <p:cNvSpPr txBox="1"/>
            <p:nvPr/>
          </p:nvSpPr>
          <p:spPr>
            <a:xfrm>
              <a:off x="9011641" y="132844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 Resource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1DDDACB-C3BD-136B-DB69-A18502B8835D}"/>
                </a:ext>
              </a:extLst>
            </p:cNvPr>
            <p:cNvSpPr txBox="1"/>
            <p:nvPr/>
          </p:nvSpPr>
          <p:spPr>
            <a:xfrm>
              <a:off x="10077096" y="303721"/>
              <a:ext cx="10403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D684974-189E-39F6-AB07-051862DF3A11}"/>
                </a:ext>
              </a:extLst>
            </p:cNvPr>
            <p:cNvSpPr txBox="1"/>
            <p:nvPr/>
          </p:nvSpPr>
          <p:spPr>
            <a:xfrm>
              <a:off x="11072986" y="161477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Benefit Realisation</a:t>
              </a:r>
            </a:p>
          </p:txBody>
        </p:sp>
        <p:pic>
          <p:nvPicPr>
            <p:cNvPr id="72" name="Graphic 71" descr="Coins with solid fill">
              <a:extLst>
                <a:ext uri="{FF2B5EF4-FFF2-40B4-BE49-F238E27FC236}">
                  <a16:creationId xmlns:a16="http://schemas.microsoft.com/office/drawing/2014/main" id="{0CC72E32-312F-FCF7-B646-B406F11C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68334" y="222132"/>
              <a:ext cx="327564" cy="327564"/>
            </a:xfrm>
            <a:prstGeom prst="rect">
              <a:avLst/>
            </a:prstGeom>
          </p:spPr>
        </p:pic>
        <p:pic>
          <p:nvPicPr>
            <p:cNvPr id="73" name="Graphic 72" descr="Internet Of Things with solid fill">
              <a:extLst>
                <a:ext uri="{FF2B5EF4-FFF2-40B4-BE49-F238E27FC236}">
                  <a16:creationId xmlns:a16="http://schemas.microsoft.com/office/drawing/2014/main" id="{280A503A-D15E-428A-9BB3-38111FFA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84540" y="212654"/>
              <a:ext cx="345539" cy="345539"/>
            </a:xfrm>
            <a:prstGeom prst="rect">
              <a:avLst/>
            </a:prstGeom>
          </p:spPr>
        </p:pic>
        <p:pic>
          <p:nvPicPr>
            <p:cNvPr id="74" name="Graphic 73" descr="Badge Tick with solid fill">
              <a:extLst>
                <a:ext uri="{FF2B5EF4-FFF2-40B4-BE49-F238E27FC236}">
                  <a16:creationId xmlns:a16="http://schemas.microsoft.com/office/drawing/2014/main" id="{BF922B98-683F-EA7C-1DC6-FB4750E3B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950755" y="227394"/>
              <a:ext cx="345311" cy="345311"/>
            </a:xfrm>
            <a:prstGeom prst="rect">
              <a:avLst/>
            </a:prstGeom>
          </p:spPr>
        </p:pic>
        <p:pic>
          <p:nvPicPr>
            <p:cNvPr id="75" name="Graphic 74" descr="Users with solid fill">
              <a:extLst>
                <a:ext uri="{FF2B5EF4-FFF2-40B4-BE49-F238E27FC236}">
                  <a16:creationId xmlns:a16="http://schemas.microsoft.com/office/drawing/2014/main" id="{7B2E693A-7E55-B9B9-1E36-15DFE826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852341" y="209246"/>
              <a:ext cx="366129" cy="366129"/>
            </a:xfrm>
            <a:prstGeom prst="rect">
              <a:avLst/>
            </a:prstGeom>
          </p:spPr>
        </p:pic>
      </p:grpSp>
      <p:graphicFrame>
        <p:nvGraphicFramePr>
          <p:cNvPr id="76" name="Table 6">
            <a:extLst>
              <a:ext uri="{FF2B5EF4-FFF2-40B4-BE49-F238E27FC236}">
                <a16:creationId xmlns:a16="http://schemas.microsoft.com/office/drawing/2014/main" id="{896ACDAF-6456-7678-C206-086727416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26802"/>
              </p:ext>
            </p:extLst>
          </p:nvPr>
        </p:nvGraphicFramePr>
        <p:xfrm>
          <a:off x="5758445" y="688492"/>
          <a:ext cx="6252189" cy="1189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78150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944651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8679"/>
                  </a:ext>
                </a:extLst>
              </a:tr>
            </a:tbl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98D9EA61-B643-1EA6-BF9A-485F44C3C9C3}"/>
              </a:ext>
            </a:extLst>
          </p:cNvPr>
          <p:cNvSpPr txBox="1"/>
          <p:nvPr/>
        </p:nvSpPr>
        <p:spPr>
          <a:xfrm>
            <a:off x="1839632" y="385423"/>
            <a:ext cx="388306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Communications Control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Guardian (CAD)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002060"/>
                </a:solidFill>
                <a:cs typeface="Calibri"/>
              </a:rPr>
              <a:t>999's ISDN Solution Replacement 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9’s and 1’s – Unify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Contact Management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446B7B3-2B12-BF6B-20D4-42886C5F3102}"/>
              </a:ext>
            </a:extLst>
          </p:cNvPr>
          <p:cNvCxnSpPr>
            <a:cxnSpLocks/>
          </p:cNvCxnSpPr>
          <p:nvPr/>
        </p:nvCxnSpPr>
        <p:spPr>
          <a:xfrm>
            <a:off x="2106003" y="3930234"/>
            <a:ext cx="9877186" cy="18625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B531135-9874-4552-1E98-63A98909E0D9}"/>
              </a:ext>
            </a:extLst>
          </p:cNvPr>
          <p:cNvCxnSpPr>
            <a:cxnSpLocks/>
          </p:cNvCxnSpPr>
          <p:nvPr/>
        </p:nvCxnSpPr>
        <p:spPr>
          <a:xfrm>
            <a:off x="11979086" y="3834486"/>
            <a:ext cx="0" cy="174207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BB596A4-31D1-2857-57E6-25E1DFBDBE38}"/>
              </a:ext>
            </a:extLst>
          </p:cNvPr>
          <p:cNvCxnSpPr>
            <a:cxnSpLocks/>
          </p:cNvCxnSpPr>
          <p:nvPr/>
        </p:nvCxnSpPr>
        <p:spPr>
          <a:xfrm>
            <a:off x="2115988" y="3834486"/>
            <a:ext cx="0" cy="174207"/>
          </a:xfrm>
          <a:prstGeom prst="line">
            <a:avLst/>
          </a:prstGeom>
          <a:ln w="381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323D1C8-5DB2-B7E2-D3B1-1EE82141B68D}"/>
              </a:ext>
            </a:extLst>
          </p:cNvPr>
          <p:cNvGrpSpPr/>
          <p:nvPr/>
        </p:nvGrpSpPr>
        <p:grpSpPr>
          <a:xfrm>
            <a:off x="2114636" y="2902723"/>
            <a:ext cx="707837" cy="687590"/>
            <a:chOff x="2351305" y="2510540"/>
            <a:chExt cx="707837" cy="687590"/>
          </a:xfrm>
        </p:grpSpPr>
        <p:sp>
          <p:nvSpPr>
            <p:cNvPr id="82" name="Diamond 81">
              <a:extLst>
                <a:ext uri="{FF2B5EF4-FFF2-40B4-BE49-F238E27FC236}">
                  <a16:creationId xmlns:a16="http://schemas.microsoft.com/office/drawing/2014/main" id="{58D3A0CD-8CC3-74C4-4CFC-6963608FF6ED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DBF91348-78FF-F89B-5969-D5CE6328F4BE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E583AA9-4F6F-9CAD-BF4D-7FF9C23D487A}"/>
              </a:ext>
            </a:extLst>
          </p:cNvPr>
          <p:cNvCxnSpPr>
            <a:cxnSpLocks/>
          </p:cNvCxnSpPr>
          <p:nvPr/>
        </p:nvCxnSpPr>
        <p:spPr>
          <a:xfrm flipH="1">
            <a:off x="2468553" y="3588216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21DD648-0E4D-F3EF-0C47-082D37308267}"/>
              </a:ext>
            </a:extLst>
          </p:cNvPr>
          <p:cNvSpPr txBox="1"/>
          <p:nvPr/>
        </p:nvSpPr>
        <p:spPr>
          <a:xfrm>
            <a:off x="1919568" y="4370983"/>
            <a:ext cx="1115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 Service Pack 2 Upgrade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A8F703F-D6F6-8C90-976C-EF5AE4AF37A7}"/>
              </a:ext>
            </a:extLst>
          </p:cNvPr>
          <p:cNvGrpSpPr/>
          <p:nvPr/>
        </p:nvGrpSpPr>
        <p:grpSpPr>
          <a:xfrm>
            <a:off x="2858168" y="4899218"/>
            <a:ext cx="707837" cy="687590"/>
            <a:chOff x="2351305" y="2510540"/>
            <a:chExt cx="707837" cy="687590"/>
          </a:xfrm>
        </p:grpSpPr>
        <p:sp>
          <p:nvSpPr>
            <p:cNvPr id="89" name="Diamond 88">
              <a:extLst>
                <a:ext uri="{FF2B5EF4-FFF2-40B4-BE49-F238E27FC236}">
                  <a16:creationId xmlns:a16="http://schemas.microsoft.com/office/drawing/2014/main" id="{3322E29E-15B3-755F-3984-5910F997DF4B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Diamond 89">
              <a:extLst>
                <a:ext uri="{FF2B5EF4-FFF2-40B4-BE49-F238E27FC236}">
                  <a16:creationId xmlns:a16="http://schemas.microsoft.com/office/drawing/2014/main" id="{9C6C7105-44F0-6714-80F1-BBC54332589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7D05191-DB27-4BB7-CF0A-A00944A977C2}"/>
              </a:ext>
            </a:extLst>
          </p:cNvPr>
          <p:cNvCxnSpPr>
            <a:cxnSpLocks/>
          </p:cNvCxnSpPr>
          <p:nvPr/>
        </p:nvCxnSpPr>
        <p:spPr>
          <a:xfrm flipV="1">
            <a:off x="3212086" y="2966572"/>
            <a:ext cx="0" cy="19365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F273DF68-B4CB-32F6-5093-F85415DED98E}"/>
              </a:ext>
            </a:extLst>
          </p:cNvPr>
          <p:cNvSpPr txBox="1"/>
          <p:nvPr/>
        </p:nvSpPr>
        <p:spPr>
          <a:xfrm>
            <a:off x="2602191" y="2129223"/>
            <a:ext cx="119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Management Design Signed-Off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1A34F75-173B-D8E6-D842-6B924DA5C50A}"/>
              </a:ext>
            </a:extLst>
          </p:cNvPr>
          <p:cNvGrpSpPr/>
          <p:nvPr/>
        </p:nvGrpSpPr>
        <p:grpSpPr>
          <a:xfrm>
            <a:off x="5312065" y="2896393"/>
            <a:ext cx="707837" cy="687590"/>
            <a:chOff x="2351305" y="2510540"/>
            <a:chExt cx="707837" cy="687590"/>
          </a:xfrm>
        </p:grpSpPr>
        <p:sp>
          <p:nvSpPr>
            <p:cNvPr id="100" name="Diamond 99">
              <a:extLst>
                <a:ext uri="{FF2B5EF4-FFF2-40B4-BE49-F238E27FC236}">
                  <a16:creationId xmlns:a16="http://schemas.microsoft.com/office/drawing/2014/main" id="{9EA18DBC-BE66-0E9B-C43C-BC59887B7947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Diamond 100">
              <a:extLst>
                <a:ext uri="{FF2B5EF4-FFF2-40B4-BE49-F238E27FC236}">
                  <a16:creationId xmlns:a16="http://schemas.microsoft.com/office/drawing/2014/main" id="{CA735EA3-0016-18EC-C0D5-CC71D517C46F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5D88365-E86F-BE67-7BC3-16384B1C85B6}"/>
              </a:ext>
            </a:extLst>
          </p:cNvPr>
          <p:cNvCxnSpPr>
            <a:cxnSpLocks/>
          </p:cNvCxnSpPr>
          <p:nvPr/>
        </p:nvCxnSpPr>
        <p:spPr>
          <a:xfrm flipH="1">
            <a:off x="5665982" y="3588216"/>
            <a:ext cx="1" cy="744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3D0B8BC-60A4-034D-66EB-C5B0278D95B5}"/>
              </a:ext>
            </a:extLst>
          </p:cNvPr>
          <p:cNvSpPr txBox="1"/>
          <p:nvPr/>
        </p:nvSpPr>
        <p:spPr>
          <a:xfrm>
            <a:off x="5256558" y="4362150"/>
            <a:ext cx="95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SIP Upgrade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F43AA06-8548-73DE-DB20-3FD8AF410D5C}"/>
              </a:ext>
            </a:extLst>
          </p:cNvPr>
          <p:cNvGrpSpPr/>
          <p:nvPr/>
        </p:nvGrpSpPr>
        <p:grpSpPr>
          <a:xfrm>
            <a:off x="4522100" y="4891505"/>
            <a:ext cx="707837" cy="687590"/>
            <a:chOff x="2351305" y="2510540"/>
            <a:chExt cx="707837" cy="687590"/>
          </a:xfrm>
        </p:grpSpPr>
        <p:sp>
          <p:nvSpPr>
            <p:cNvPr id="105" name="Diamond 104">
              <a:extLst>
                <a:ext uri="{FF2B5EF4-FFF2-40B4-BE49-F238E27FC236}">
                  <a16:creationId xmlns:a16="http://schemas.microsoft.com/office/drawing/2014/main" id="{F891371F-B847-FB64-AA50-CE737A4E6CEB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Diamond 105">
              <a:extLst>
                <a:ext uri="{FF2B5EF4-FFF2-40B4-BE49-F238E27FC236}">
                  <a16:creationId xmlns:a16="http://schemas.microsoft.com/office/drawing/2014/main" id="{373EB74E-DCC0-69A9-CDD3-DD2EEB875FF2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1DAC85C-13A8-CCDC-193C-0E7C23A419F5}"/>
              </a:ext>
            </a:extLst>
          </p:cNvPr>
          <p:cNvCxnSpPr>
            <a:cxnSpLocks/>
            <a:endCxn id="108" idx="2"/>
          </p:cNvCxnSpPr>
          <p:nvPr/>
        </p:nvCxnSpPr>
        <p:spPr>
          <a:xfrm flipV="1">
            <a:off x="4876019" y="3266311"/>
            <a:ext cx="14555" cy="199682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F7B4B1C4-338E-362E-F032-3D3A956B05C9}"/>
              </a:ext>
            </a:extLst>
          </p:cNvPr>
          <p:cNvSpPr txBox="1"/>
          <p:nvPr/>
        </p:nvSpPr>
        <p:spPr>
          <a:xfrm>
            <a:off x="4305565" y="2294521"/>
            <a:ext cx="1170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ICCS upgrade to version 23.32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65A8D-EEE3-E76C-F162-0A3F5E28AC77}"/>
              </a:ext>
            </a:extLst>
          </p:cNvPr>
          <p:cNvGrpSpPr/>
          <p:nvPr/>
        </p:nvGrpSpPr>
        <p:grpSpPr>
          <a:xfrm>
            <a:off x="5969747" y="4858456"/>
            <a:ext cx="707837" cy="687590"/>
            <a:chOff x="2351305" y="2510540"/>
            <a:chExt cx="707837" cy="687590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0ED9518E-09E6-EBB3-6249-3A83C658504A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951B44BF-7DF7-2617-44A9-28C19B68DAFB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568ED3-3359-92FA-B109-53B3C7F12426}"/>
              </a:ext>
            </a:extLst>
          </p:cNvPr>
          <p:cNvCxnSpPr>
            <a:cxnSpLocks/>
          </p:cNvCxnSpPr>
          <p:nvPr/>
        </p:nvCxnSpPr>
        <p:spPr>
          <a:xfrm flipH="1" flipV="1">
            <a:off x="6319007" y="2894685"/>
            <a:ext cx="11867" cy="19637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2E4612-37FF-5751-2FD5-6A92B03264D1}"/>
              </a:ext>
            </a:extLst>
          </p:cNvPr>
          <p:cNvSpPr txBox="1"/>
          <p:nvPr/>
        </p:nvSpPr>
        <p:spPr>
          <a:xfrm>
            <a:off x="5778068" y="2303121"/>
            <a:ext cx="11274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Unify upgrade to version 10/11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68CF94-071E-52DE-9E7C-8FA1B23C6450}"/>
              </a:ext>
            </a:extLst>
          </p:cNvPr>
          <p:cNvGrpSpPr/>
          <p:nvPr/>
        </p:nvGrpSpPr>
        <p:grpSpPr>
          <a:xfrm>
            <a:off x="3699998" y="2939943"/>
            <a:ext cx="707837" cy="687590"/>
            <a:chOff x="2351305" y="2510540"/>
            <a:chExt cx="707837" cy="687590"/>
          </a:xfrm>
        </p:grpSpPr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A9E7D86D-3B86-895E-8C2C-2F1565E1CB76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Diamond 33">
              <a:extLst>
                <a:ext uri="{FF2B5EF4-FFF2-40B4-BE49-F238E27FC236}">
                  <a16:creationId xmlns:a16="http://schemas.microsoft.com/office/drawing/2014/main" id="{1AEBFF93-6A35-EA3E-02DA-954CC70257E0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84C52-3FD6-DFD1-673F-320E8A940D6F}"/>
              </a:ext>
            </a:extLst>
          </p:cNvPr>
          <p:cNvCxnSpPr>
            <a:cxnSpLocks/>
          </p:cNvCxnSpPr>
          <p:nvPr/>
        </p:nvCxnSpPr>
        <p:spPr>
          <a:xfrm flipH="1">
            <a:off x="4053915" y="3639047"/>
            <a:ext cx="1" cy="744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64B5905-5EC5-1E70-B7C0-DAA582833C42}"/>
              </a:ext>
            </a:extLst>
          </p:cNvPr>
          <p:cNvSpPr txBox="1"/>
          <p:nvPr/>
        </p:nvSpPr>
        <p:spPr>
          <a:xfrm>
            <a:off x="3524617" y="4383683"/>
            <a:ext cx="11174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 - LPR7 Upgrade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E13A2A-8BB9-7EFA-2EE2-A546A68781FD}"/>
              </a:ext>
            </a:extLst>
          </p:cNvPr>
          <p:cNvGrpSpPr/>
          <p:nvPr/>
        </p:nvGrpSpPr>
        <p:grpSpPr>
          <a:xfrm>
            <a:off x="6726059" y="2898942"/>
            <a:ext cx="707837" cy="687590"/>
            <a:chOff x="2351305" y="2510540"/>
            <a:chExt cx="707837" cy="687590"/>
          </a:xfrm>
        </p:grpSpPr>
        <p:sp>
          <p:nvSpPr>
            <p:cNvPr id="49" name="Diamond 48">
              <a:extLst>
                <a:ext uri="{FF2B5EF4-FFF2-40B4-BE49-F238E27FC236}">
                  <a16:creationId xmlns:a16="http://schemas.microsoft.com/office/drawing/2014/main" id="{0AEBCA07-76C0-BF76-41FD-6FF5D6181D6E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Diamond 49">
              <a:extLst>
                <a:ext uri="{FF2B5EF4-FFF2-40B4-BE49-F238E27FC236}">
                  <a16:creationId xmlns:a16="http://schemas.microsoft.com/office/drawing/2014/main" id="{98EEC679-B93B-F00E-681A-224C641130AF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C04F2EF-3404-BD50-2DDF-1A4A849A9E5C}"/>
              </a:ext>
            </a:extLst>
          </p:cNvPr>
          <p:cNvCxnSpPr>
            <a:cxnSpLocks/>
          </p:cNvCxnSpPr>
          <p:nvPr/>
        </p:nvCxnSpPr>
        <p:spPr>
          <a:xfrm flipH="1">
            <a:off x="7079976" y="3571362"/>
            <a:ext cx="1" cy="744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6FC27F-EB1E-502F-F380-1DE57068A05D}"/>
              </a:ext>
            </a:extLst>
          </p:cNvPr>
          <p:cNvSpPr txBox="1"/>
          <p:nvPr/>
        </p:nvSpPr>
        <p:spPr>
          <a:xfrm>
            <a:off x="6394182" y="4336199"/>
            <a:ext cx="1458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CAD</a:t>
            </a:r>
            <a:r>
              <a:rPr lang="en-GB" sz="110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1100">
                <a:effectLst/>
                <a:latin typeface="Wingdings" panose="05000000000000000000" pitchFamily="2" charset="2"/>
                <a:ea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GB" sz="11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CM Interface Development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D7BD058-D88B-BC0E-DEA3-B416EBB4535C}"/>
              </a:ext>
            </a:extLst>
          </p:cNvPr>
          <p:cNvGrpSpPr/>
          <p:nvPr/>
        </p:nvGrpSpPr>
        <p:grpSpPr>
          <a:xfrm>
            <a:off x="7603584" y="4896831"/>
            <a:ext cx="707837" cy="687590"/>
            <a:chOff x="2351305" y="2510540"/>
            <a:chExt cx="707837" cy="687590"/>
          </a:xfrm>
        </p:grpSpPr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5AA100B6-8174-6722-DDFA-A53EB1EC7467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80646011-D2FB-4448-0470-10687AB394AC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A411FE2-5653-679E-AC17-2235B3569884}"/>
              </a:ext>
            </a:extLst>
          </p:cNvPr>
          <p:cNvCxnSpPr>
            <a:cxnSpLocks/>
          </p:cNvCxnSpPr>
          <p:nvPr/>
        </p:nvCxnSpPr>
        <p:spPr>
          <a:xfrm flipV="1">
            <a:off x="7957502" y="3043725"/>
            <a:ext cx="0" cy="189263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B6EA204-CDF3-E380-3595-B71D0197C30E}"/>
              </a:ext>
            </a:extLst>
          </p:cNvPr>
          <p:cNvSpPr txBox="1"/>
          <p:nvPr/>
        </p:nvSpPr>
        <p:spPr>
          <a:xfrm>
            <a:off x="7230741" y="2252616"/>
            <a:ext cx="1431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Management Development Complete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F22750E-B532-74F4-E0E9-AAB7C1451A03}"/>
              </a:ext>
            </a:extLst>
          </p:cNvPr>
          <p:cNvGrpSpPr/>
          <p:nvPr/>
        </p:nvGrpSpPr>
        <p:grpSpPr>
          <a:xfrm>
            <a:off x="8311421" y="2851428"/>
            <a:ext cx="707837" cy="687590"/>
            <a:chOff x="2351305" y="2510540"/>
            <a:chExt cx="707837" cy="687590"/>
          </a:xfrm>
        </p:grpSpPr>
        <p:sp>
          <p:nvSpPr>
            <p:cNvPr id="97" name="Diamond 96">
              <a:extLst>
                <a:ext uri="{FF2B5EF4-FFF2-40B4-BE49-F238E27FC236}">
                  <a16:creationId xmlns:a16="http://schemas.microsoft.com/office/drawing/2014/main" id="{1A302DD6-A8F0-0FA8-B74E-028029436B41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Diamond 97">
              <a:extLst>
                <a:ext uri="{FF2B5EF4-FFF2-40B4-BE49-F238E27FC236}">
                  <a16:creationId xmlns:a16="http://schemas.microsoft.com/office/drawing/2014/main" id="{F71DC72B-F789-31C7-C7E6-D1F6829664C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E8B0CBD-273A-A866-D641-F8E5E72E2AE5}"/>
              </a:ext>
            </a:extLst>
          </p:cNvPr>
          <p:cNvCxnSpPr>
            <a:cxnSpLocks/>
          </p:cNvCxnSpPr>
          <p:nvPr/>
        </p:nvCxnSpPr>
        <p:spPr>
          <a:xfrm flipH="1">
            <a:off x="8665338" y="3536921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FB089E5F-6ED3-1982-0791-21E335E991B0}"/>
              </a:ext>
            </a:extLst>
          </p:cNvPr>
          <p:cNvSpPr txBox="1"/>
          <p:nvPr/>
        </p:nvSpPr>
        <p:spPr>
          <a:xfrm>
            <a:off x="7874864" y="4293080"/>
            <a:ext cx="1659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Management Business Acceptance Testing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571401D-5529-7EB1-8E31-0EFC20EEEA61}"/>
              </a:ext>
            </a:extLst>
          </p:cNvPr>
          <p:cNvGrpSpPr/>
          <p:nvPr/>
        </p:nvGrpSpPr>
        <p:grpSpPr>
          <a:xfrm>
            <a:off x="9051231" y="4891505"/>
            <a:ext cx="707837" cy="687590"/>
            <a:chOff x="2351305" y="2510540"/>
            <a:chExt cx="707837" cy="687590"/>
          </a:xfrm>
        </p:grpSpPr>
        <p:sp>
          <p:nvSpPr>
            <p:cNvPr id="113" name="Diamond 112">
              <a:extLst>
                <a:ext uri="{FF2B5EF4-FFF2-40B4-BE49-F238E27FC236}">
                  <a16:creationId xmlns:a16="http://schemas.microsoft.com/office/drawing/2014/main" id="{0216F9D1-5284-1803-ECC2-2266E72B0A23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Diamond 113">
              <a:extLst>
                <a:ext uri="{FF2B5EF4-FFF2-40B4-BE49-F238E27FC236}">
                  <a16:creationId xmlns:a16="http://schemas.microsoft.com/office/drawing/2014/main" id="{661FDA7B-2469-D269-035B-DF0282F33EFD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569E0A2-ED84-E7B7-5BC4-B7420D0DF83D}"/>
              </a:ext>
            </a:extLst>
          </p:cNvPr>
          <p:cNvCxnSpPr>
            <a:cxnSpLocks/>
          </p:cNvCxnSpPr>
          <p:nvPr/>
        </p:nvCxnSpPr>
        <p:spPr>
          <a:xfrm flipV="1">
            <a:off x="9405149" y="2905389"/>
            <a:ext cx="0" cy="19530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BEB4810B-0E05-3D8B-8180-6BF7ADDFA50D}"/>
              </a:ext>
            </a:extLst>
          </p:cNvPr>
          <p:cNvSpPr txBox="1"/>
          <p:nvPr/>
        </p:nvSpPr>
        <p:spPr>
          <a:xfrm>
            <a:off x="8609919" y="2230997"/>
            <a:ext cx="15580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Management UAT Sign-Off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4D1D9AB-8434-1DF1-9567-30A9C7476F39}"/>
              </a:ext>
            </a:extLst>
          </p:cNvPr>
          <p:cNvGrpSpPr/>
          <p:nvPr/>
        </p:nvGrpSpPr>
        <p:grpSpPr>
          <a:xfrm>
            <a:off x="9759068" y="2835037"/>
            <a:ext cx="707837" cy="687590"/>
            <a:chOff x="2351305" y="2510540"/>
            <a:chExt cx="707837" cy="687590"/>
          </a:xfrm>
        </p:grpSpPr>
        <p:sp>
          <p:nvSpPr>
            <p:cNvPr id="118" name="Diamond 117">
              <a:extLst>
                <a:ext uri="{FF2B5EF4-FFF2-40B4-BE49-F238E27FC236}">
                  <a16:creationId xmlns:a16="http://schemas.microsoft.com/office/drawing/2014/main" id="{AD695D0F-05A6-BB27-7710-52397B09FB69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Diamond 118">
              <a:extLst>
                <a:ext uri="{FF2B5EF4-FFF2-40B4-BE49-F238E27FC236}">
                  <a16:creationId xmlns:a16="http://schemas.microsoft.com/office/drawing/2014/main" id="{7DE9F053-BE4B-4DCF-8A64-389A49F0668D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83073A2-3D49-20DA-9AE1-5D1BC2E6BC59}"/>
              </a:ext>
            </a:extLst>
          </p:cNvPr>
          <p:cNvCxnSpPr>
            <a:cxnSpLocks/>
          </p:cNvCxnSpPr>
          <p:nvPr/>
        </p:nvCxnSpPr>
        <p:spPr>
          <a:xfrm flipH="1">
            <a:off x="10112985" y="3520530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9E7DB81A-88CB-BD82-6BA6-04091593B008}"/>
              </a:ext>
            </a:extLst>
          </p:cNvPr>
          <p:cNvSpPr txBox="1"/>
          <p:nvPr/>
        </p:nvSpPr>
        <p:spPr>
          <a:xfrm>
            <a:off x="9415989" y="4251560"/>
            <a:ext cx="1350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Management Training Complete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D305E5F-4542-5587-274C-F51E2078E5B3}"/>
              </a:ext>
            </a:extLst>
          </p:cNvPr>
          <p:cNvGrpSpPr/>
          <p:nvPr/>
        </p:nvGrpSpPr>
        <p:grpSpPr>
          <a:xfrm>
            <a:off x="10466905" y="4891505"/>
            <a:ext cx="707837" cy="687590"/>
            <a:chOff x="2351305" y="2510540"/>
            <a:chExt cx="707837" cy="687590"/>
          </a:xfrm>
        </p:grpSpPr>
        <p:sp>
          <p:nvSpPr>
            <p:cNvPr id="129" name="Diamond 128">
              <a:extLst>
                <a:ext uri="{FF2B5EF4-FFF2-40B4-BE49-F238E27FC236}">
                  <a16:creationId xmlns:a16="http://schemas.microsoft.com/office/drawing/2014/main" id="{1D2C34C0-F92A-5150-643D-03BE49EEB85B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Diamond 129">
              <a:extLst>
                <a:ext uri="{FF2B5EF4-FFF2-40B4-BE49-F238E27FC236}">
                  <a16:creationId xmlns:a16="http://schemas.microsoft.com/office/drawing/2014/main" id="{78105143-F87A-38ED-3262-DA3E5E5689E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C1304326-F8EE-1C6E-BA4C-6B34C94C4E82}"/>
              </a:ext>
            </a:extLst>
          </p:cNvPr>
          <p:cNvCxnSpPr>
            <a:cxnSpLocks/>
          </p:cNvCxnSpPr>
          <p:nvPr/>
        </p:nvCxnSpPr>
        <p:spPr>
          <a:xfrm flipH="1">
            <a:off x="11651453" y="3494950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E7F9CBE-99A4-FB8C-F307-A8CE58EA5B96}"/>
              </a:ext>
            </a:extLst>
          </p:cNvPr>
          <p:cNvSpPr txBox="1"/>
          <p:nvPr/>
        </p:nvSpPr>
        <p:spPr>
          <a:xfrm>
            <a:off x="11156030" y="4235204"/>
            <a:ext cx="1035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Contact Management Go-Live TEO’s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9FD9FE2-7A9F-ED4C-8172-DFB5CF81EDD9}"/>
              </a:ext>
            </a:extLst>
          </p:cNvPr>
          <p:cNvCxnSpPr>
            <a:cxnSpLocks/>
          </p:cNvCxnSpPr>
          <p:nvPr/>
        </p:nvCxnSpPr>
        <p:spPr>
          <a:xfrm flipV="1">
            <a:off x="10820823" y="2953700"/>
            <a:ext cx="0" cy="19530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7506D41C-1B9D-6251-43A1-A9077897BFE9}"/>
              </a:ext>
            </a:extLst>
          </p:cNvPr>
          <p:cNvSpPr txBox="1"/>
          <p:nvPr/>
        </p:nvSpPr>
        <p:spPr>
          <a:xfrm>
            <a:off x="10373290" y="2274145"/>
            <a:ext cx="957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Contact Management Go-Live (FCR)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3F9DFE7-37E9-9B3A-C90A-9DC50839F6D3}"/>
              </a:ext>
            </a:extLst>
          </p:cNvPr>
          <p:cNvGrpSpPr/>
          <p:nvPr/>
        </p:nvGrpSpPr>
        <p:grpSpPr>
          <a:xfrm>
            <a:off x="11302797" y="2798341"/>
            <a:ext cx="707837" cy="687590"/>
            <a:chOff x="2351305" y="2510540"/>
            <a:chExt cx="707837" cy="687590"/>
          </a:xfrm>
        </p:grpSpPr>
        <p:sp>
          <p:nvSpPr>
            <p:cNvPr id="137" name="Diamond 136">
              <a:extLst>
                <a:ext uri="{FF2B5EF4-FFF2-40B4-BE49-F238E27FC236}">
                  <a16:creationId xmlns:a16="http://schemas.microsoft.com/office/drawing/2014/main" id="{FF6DFF73-58EB-A45A-49B9-9C545FE782CF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Diamond 137">
              <a:extLst>
                <a:ext uri="{FF2B5EF4-FFF2-40B4-BE49-F238E27FC236}">
                  <a16:creationId xmlns:a16="http://schemas.microsoft.com/office/drawing/2014/main" id="{F22844E2-3E42-40D7-ED53-178C7116B11B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0" name="Graphic 139" descr="Mining tools outline">
            <a:extLst>
              <a:ext uri="{FF2B5EF4-FFF2-40B4-BE49-F238E27FC236}">
                <a16:creationId xmlns:a16="http://schemas.microsoft.com/office/drawing/2014/main" id="{60BD1768-CA83-01C5-37BB-4471D9817D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320846" y="3067050"/>
            <a:ext cx="305600" cy="305600"/>
          </a:xfrm>
          <a:prstGeom prst="rect">
            <a:avLst/>
          </a:prstGeom>
        </p:spPr>
      </p:pic>
      <p:pic>
        <p:nvPicPr>
          <p:cNvPr id="142" name="Graphic 141" descr="Online meeting outline">
            <a:extLst>
              <a:ext uri="{FF2B5EF4-FFF2-40B4-BE49-F238E27FC236}">
                <a16:creationId xmlns:a16="http://schemas.microsoft.com/office/drawing/2014/main" id="{93E124C9-D513-F886-D286-5E0D60A8CA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88407" y="3141076"/>
            <a:ext cx="314605" cy="314605"/>
          </a:xfrm>
          <a:prstGeom prst="rect">
            <a:avLst/>
          </a:prstGeom>
        </p:spPr>
      </p:pic>
      <p:pic>
        <p:nvPicPr>
          <p:cNvPr id="144" name="Graphic 143" descr="Checkbox Ticked outline">
            <a:extLst>
              <a:ext uri="{FF2B5EF4-FFF2-40B4-BE49-F238E27FC236}">
                <a16:creationId xmlns:a16="http://schemas.microsoft.com/office/drawing/2014/main" id="{B49F3FE2-FF70-0BE7-F136-C8936951F6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0319" y="5053882"/>
            <a:ext cx="390998" cy="390998"/>
          </a:xfrm>
          <a:prstGeom prst="rect">
            <a:avLst/>
          </a:prstGeom>
        </p:spPr>
      </p:pic>
      <p:pic>
        <p:nvPicPr>
          <p:cNvPr id="146" name="Graphic 145" descr="Tools outline">
            <a:extLst>
              <a:ext uri="{FF2B5EF4-FFF2-40B4-BE49-F238E27FC236}">
                <a16:creationId xmlns:a16="http://schemas.microsoft.com/office/drawing/2014/main" id="{8E53FBF8-90DD-1AE2-91AA-A41C8C67D7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532335" y="3107058"/>
            <a:ext cx="272543" cy="272543"/>
          </a:xfrm>
          <a:prstGeom prst="rect">
            <a:avLst/>
          </a:prstGeom>
        </p:spPr>
      </p:pic>
      <p:pic>
        <p:nvPicPr>
          <p:cNvPr id="148" name="Graphic 147" descr="Blueprint outline">
            <a:extLst>
              <a:ext uri="{FF2B5EF4-FFF2-40B4-BE49-F238E27FC236}">
                <a16:creationId xmlns:a16="http://schemas.microsoft.com/office/drawing/2014/main" id="{02700014-8BB2-64B6-FE04-9FA342EF90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36659" y="5089374"/>
            <a:ext cx="293273" cy="293273"/>
          </a:xfrm>
          <a:prstGeom prst="rect">
            <a:avLst/>
          </a:prstGeom>
        </p:spPr>
      </p:pic>
      <p:pic>
        <p:nvPicPr>
          <p:cNvPr id="150" name="Graphic 149" descr="Telephone outline">
            <a:extLst>
              <a:ext uri="{FF2B5EF4-FFF2-40B4-BE49-F238E27FC236}">
                <a16:creationId xmlns:a16="http://schemas.microsoft.com/office/drawing/2014/main" id="{1DF44BAE-9ECF-AA23-C050-FB8C459F93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168297" y="5017980"/>
            <a:ext cx="325153" cy="325153"/>
          </a:xfrm>
          <a:prstGeom prst="rect">
            <a:avLst/>
          </a:prstGeom>
        </p:spPr>
      </p:pic>
      <p:pic>
        <p:nvPicPr>
          <p:cNvPr id="152" name="Graphic 151" descr="Call centre outline">
            <a:extLst>
              <a:ext uri="{FF2B5EF4-FFF2-40B4-BE49-F238E27FC236}">
                <a16:creationId xmlns:a16="http://schemas.microsoft.com/office/drawing/2014/main" id="{EC4492ED-1C25-EEFF-7BA0-6D9EF3198DA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641608" y="5035828"/>
            <a:ext cx="346819" cy="346819"/>
          </a:xfrm>
          <a:prstGeom prst="rect">
            <a:avLst/>
          </a:prstGeom>
        </p:spPr>
      </p:pic>
      <p:pic>
        <p:nvPicPr>
          <p:cNvPr id="154" name="Graphic 153" descr="Clipboard Mixed outline">
            <a:extLst>
              <a:ext uri="{FF2B5EF4-FFF2-40B4-BE49-F238E27FC236}">
                <a16:creationId xmlns:a16="http://schemas.microsoft.com/office/drawing/2014/main" id="{C000DF90-96FB-4A75-3CF5-176A4EDE36B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244913" y="5077719"/>
            <a:ext cx="315162" cy="315162"/>
          </a:xfrm>
          <a:prstGeom prst="rect">
            <a:avLst/>
          </a:prstGeom>
        </p:spPr>
      </p:pic>
      <p:pic>
        <p:nvPicPr>
          <p:cNvPr id="156" name="Graphic 155" descr="Test tubes outline">
            <a:extLst>
              <a:ext uri="{FF2B5EF4-FFF2-40B4-BE49-F238E27FC236}">
                <a16:creationId xmlns:a16="http://schemas.microsoft.com/office/drawing/2014/main" id="{B2149D78-7ADA-F1AC-D96D-4D12EB504F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22594" y="3037770"/>
            <a:ext cx="284188" cy="284188"/>
          </a:xfrm>
          <a:prstGeom prst="rect">
            <a:avLst/>
          </a:prstGeom>
        </p:spPr>
      </p:pic>
      <p:pic>
        <p:nvPicPr>
          <p:cNvPr id="158" name="Graphic 157" descr="Arrow circle outline">
            <a:extLst>
              <a:ext uri="{FF2B5EF4-FFF2-40B4-BE49-F238E27FC236}">
                <a16:creationId xmlns:a16="http://schemas.microsoft.com/office/drawing/2014/main" id="{69E4478A-91C8-D85B-876E-AEF4A4039D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902949" y="3081561"/>
            <a:ext cx="345956" cy="345956"/>
          </a:xfrm>
          <a:prstGeom prst="rect">
            <a:avLst/>
          </a:prstGeom>
        </p:spPr>
      </p:pic>
      <p:pic>
        <p:nvPicPr>
          <p:cNvPr id="160" name="Graphic 159" descr="Teacher outline">
            <a:extLst>
              <a:ext uri="{FF2B5EF4-FFF2-40B4-BE49-F238E27FC236}">
                <a16:creationId xmlns:a16="http://schemas.microsoft.com/office/drawing/2014/main" id="{EA3C293E-871D-E5C1-EECE-FD030577E46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963300" y="3020637"/>
            <a:ext cx="306127" cy="306127"/>
          </a:xfrm>
          <a:prstGeom prst="rect">
            <a:avLst/>
          </a:prstGeom>
        </p:spPr>
      </p:pic>
      <p:pic>
        <p:nvPicPr>
          <p:cNvPr id="162" name="Graphic 161" descr="Work from home desk outline">
            <a:extLst>
              <a:ext uri="{FF2B5EF4-FFF2-40B4-BE49-F238E27FC236}">
                <a16:creationId xmlns:a16="http://schemas.microsoft.com/office/drawing/2014/main" id="{5C6FF31B-5965-3EEB-EA51-20CB98F09A4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499746" y="2975596"/>
            <a:ext cx="312805" cy="312805"/>
          </a:xfrm>
          <a:prstGeom prst="rect">
            <a:avLst/>
          </a:prstGeom>
        </p:spPr>
      </p:pic>
      <p:pic>
        <p:nvPicPr>
          <p:cNvPr id="164" name="Graphic 163" descr="Inbox Check outline">
            <a:extLst>
              <a:ext uri="{FF2B5EF4-FFF2-40B4-BE49-F238E27FC236}">
                <a16:creationId xmlns:a16="http://schemas.microsoft.com/office/drawing/2014/main" id="{AAB9CC38-29D2-11F7-1377-58A9FDF41D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778865" y="5062878"/>
            <a:ext cx="324020" cy="324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95C2B-C05C-B92C-7A21-736EAB3138A4}"/>
              </a:ext>
            </a:extLst>
          </p:cNvPr>
          <p:cNvSpPr txBox="1"/>
          <p:nvPr/>
        </p:nvSpPr>
        <p:spPr>
          <a:xfrm>
            <a:off x="2354585" y="6066514"/>
            <a:ext cx="8742947" cy="6374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</a:pPr>
            <a:r>
              <a:rPr lang="en-GB" sz="1600" b="1">
                <a:solidFill>
                  <a:schemeClr val="bg1"/>
                </a:solidFill>
              </a:rPr>
              <a:t>SRO</a:t>
            </a:r>
            <a:r>
              <a:rPr lang="en-GB" sz="1600" b="1" kern="1200">
                <a:solidFill>
                  <a:schemeClr val="bg1"/>
                </a:solidFill>
              </a:rPr>
              <a:t>:</a:t>
            </a:r>
            <a:r>
              <a:rPr lang="en-GB" sz="1600" b="1">
                <a:solidFill>
                  <a:schemeClr val="bg1"/>
                </a:solidFill>
              </a:rPr>
              <a:t> </a:t>
            </a:r>
            <a:r>
              <a:rPr lang="en-GB" sz="1600">
                <a:solidFill>
                  <a:schemeClr val="bg1"/>
                </a:solidFill>
              </a:rPr>
              <a:t>CDIO Haywood-Cleverly                                           </a:t>
            </a:r>
            <a:r>
              <a:rPr lang="en-GB" sz="1600" b="1">
                <a:solidFill>
                  <a:schemeClr val="bg1"/>
                </a:solidFill>
              </a:rPr>
              <a:t>Capability Owner: </a:t>
            </a:r>
            <a:r>
              <a:rPr lang="en-GB" sz="1600">
                <a:solidFill>
                  <a:schemeClr val="bg1"/>
                </a:solidFill>
              </a:rPr>
              <a:t>ACC Davison; Supt Head of FCR</a:t>
            </a:r>
            <a:endParaRPr lang="en-GB" sz="1600" kern="1200">
              <a:solidFill>
                <a:schemeClr val="bg1"/>
              </a:solidFill>
              <a:cs typeface="Calibri"/>
            </a:endParaRPr>
          </a:p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Digital and Data Leads: </a:t>
            </a:r>
            <a:r>
              <a:rPr lang="en-GB" sz="1600">
                <a:solidFill>
                  <a:schemeClr val="bg1"/>
                </a:solidFill>
              </a:rPr>
              <a:t>CnC </a:t>
            </a:r>
            <a:r>
              <a:rPr lang="en-GB" sz="1600" err="1">
                <a:solidFill>
                  <a:schemeClr val="bg1"/>
                </a:solidFill>
              </a:rPr>
              <a:t>PgM</a:t>
            </a:r>
            <a:r>
              <a:rPr lang="en-GB" sz="1600">
                <a:solidFill>
                  <a:schemeClr val="bg1"/>
                </a:solidFill>
              </a:rPr>
              <a:t>;  Insp, CnC Change Lead; CnC Capability Manager; CnC SA</a:t>
            </a:r>
            <a:endParaRPr lang="en-GB" sz="1600" kern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DAF54-CBC4-4548-86A8-AC880B0CA58F}"/>
              </a:ext>
            </a:extLst>
          </p:cNvPr>
          <p:cNvSpPr txBox="1"/>
          <p:nvPr/>
        </p:nvSpPr>
        <p:spPr>
          <a:xfrm>
            <a:off x="209341" y="4598331"/>
            <a:ext cx="2206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alibri" panose="020F0502020204030204"/>
              </a:rPr>
              <a:t>Forecast Spend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23/24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     £</a:t>
            </a:r>
            <a:r>
              <a:rPr lang="en-GB" sz="1600" dirty="0">
                <a:solidFill>
                  <a:schemeClr val="bg1"/>
                </a:solidFill>
                <a:latin typeface="Calibri" panose="020F0502020204030204"/>
              </a:rPr>
              <a:t>596k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160E06-05F2-22AD-B043-6C5C59698D42}"/>
              </a:ext>
            </a:extLst>
          </p:cNvPr>
          <p:cNvCxnSpPr>
            <a:cxnSpLocks/>
          </p:cNvCxnSpPr>
          <p:nvPr/>
        </p:nvCxnSpPr>
        <p:spPr>
          <a:xfrm>
            <a:off x="511572" y="3911931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B0EE8D-0080-C1FE-1448-613790A9F31E}"/>
              </a:ext>
            </a:extLst>
          </p:cNvPr>
          <p:cNvCxnSpPr>
            <a:cxnSpLocks/>
          </p:cNvCxnSpPr>
          <p:nvPr/>
        </p:nvCxnSpPr>
        <p:spPr>
          <a:xfrm flipV="1">
            <a:off x="1256107" y="3803079"/>
            <a:ext cx="0" cy="195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5F23AFCF-F852-3759-4803-263A58480EB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258303" y="5661004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27462" y="136289"/>
            <a:ext cx="4612896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008BBC"/>
                </a:solidFill>
                <a:latin typeface="+mj-lt"/>
                <a:cs typeface="Calibri" panose="020F0502020204030204" pitchFamily="34" charset="0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 panose="020F0502020204030204" pitchFamily="34" charset="0"/>
              </a:rPr>
              <a:t>Improved user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Workforce can access the right digital tools and data required to do their job wherever they are located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 panose="020F0502020204030204" pitchFamily="34" charset="0"/>
              </a:rPr>
              <a:t>Improved adoption of mobile offering, less waste associated with non-use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Risk to officer and public safety reduced through improved availability of radio communications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71FDB8-538B-4557-8AAD-8602C75950E5}"/>
              </a:ext>
            </a:extLst>
          </p:cNvPr>
          <p:cNvGrpSpPr/>
          <p:nvPr/>
        </p:nvGrpSpPr>
        <p:grpSpPr>
          <a:xfrm>
            <a:off x="2757266" y="6001463"/>
            <a:ext cx="9258763" cy="720248"/>
            <a:chOff x="-4684" y="2130871"/>
            <a:chExt cx="1498380" cy="693184"/>
          </a:xfrm>
          <a:solidFill>
            <a:srgbClr val="41B6E6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4AA465-14C0-4D92-A10A-C8F19EA3B9D1}"/>
                </a:ext>
              </a:extLst>
            </p:cNvPr>
            <p:cNvSpPr/>
            <p:nvPr/>
          </p:nvSpPr>
          <p:spPr>
            <a:xfrm>
              <a:off x="91236" y="2130871"/>
              <a:ext cx="1338824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108000" tIns="108000" rIns="108000" bIns="108000" anchor="ctr" anchorCtr="0"/>
            <a:lstStyle/>
            <a:p>
              <a:endParaRPr lang="en-GB" sz="16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EE4FC-BE60-4C29-8E45-C73E3AFF4743}"/>
                </a:ext>
              </a:extLst>
            </p:cNvPr>
            <p:cNvSpPr txBox="1"/>
            <p:nvPr/>
          </p:nvSpPr>
          <p:spPr>
            <a:xfrm>
              <a:off x="-4684" y="2130871"/>
              <a:ext cx="1498380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noAutofit/>
            </a:bodyPr>
            <a:lstStyle/>
            <a:p>
              <a:pPr defTabSz="666750">
                <a:spcBef>
                  <a:spcPct val="0"/>
                </a:spcBef>
              </a:pPr>
              <a:r>
                <a:rPr lang="en-GB" sz="1600" b="1" kern="1200">
                  <a:solidFill>
                    <a:schemeClr val="bg1"/>
                  </a:solidFill>
                </a:rPr>
                <a:t>SRO: </a:t>
              </a:r>
              <a:r>
                <a:rPr lang="en-GB" sz="1600">
                  <a:solidFill>
                    <a:schemeClr val="bg1"/>
                  </a:solidFill>
                </a:rPr>
                <a:t>CDIO Haywood-Cleverly                     </a:t>
              </a:r>
              <a:r>
                <a:rPr lang="en-GB" sz="1600" b="1">
                  <a:solidFill>
                    <a:schemeClr val="bg1"/>
                  </a:solidFill>
                </a:rPr>
                <a:t>Capability Owner: </a:t>
              </a:r>
              <a:r>
                <a:rPr lang="en-GB" sz="1600">
                  <a:solidFill>
                    <a:schemeClr val="bg1"/>
                  </a:solidFill>
                </a:rPr>
                <a:t>C/Supt Head of Local Policing; Supt Local Policing </a:t>
              </a:r>
              <a:endParaRPr lang="en-GB" sz="1600" kern="1200">
                <a:solidFill>
                  <a:schemeClr val="bg1"/>
                </a:solidFill>
              </a:endParaRPr>
            </a:p>
            <a:p>
              <a:pPr marL="0" lvl="0" indent="0" defTabSz="666750">
                <a:spcBef>
                  <a:spcPct val="0"/>
                </a:spcBef>
                <a:buNone/>
              </a:pPr>
              <a:r>
                <a:rPr lang="en-GB" sz="1600" b="1" kern="1200">
                  <a:solidFill>
                    <a:schemeClr val="bg1"/>
                  </a:solidFill>
                </a:rPr>
                <a:t>Digital and Data Leads: </a:t>
              </a:r>
              <a:r>
                <a:rPr lang="en-GB" sz="1600">
                  <a:solidFill>
                    <a:schemeClr val="bg1"/>
                  </a:solidFill>
                </a:rPr>
                <a:t>C/Insp, Digital Policing; Head of ICT Ops; Enterprise Architect; Supt, Local Policing</a:t>
              </a:r>
              <a:endParaRPr lang="en-GB" sz="1600" kern="1200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614156" y="465932"/>
            <a:ext cx="2765967" cy="118813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rgbClr val="008BB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chemeClr val="accent5">
                    <a:lumMod val="50000"/>
                  </a:schemeClr>
                </a:solidFill>
              </a:rPr>
              <a:t>I just want to focus on my job and not whether my equipment will fail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6803571" y="2552469"/>
            <a:ext cx="5317299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008BBC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008BBC"/>
                </a:solidFill>
              </a:rPr>
              <a:t>have </a:t>
            </a:r>
            <a:r>
              <a:rPr lang="en-GB" sz="1600">
                <a:solidFill>
                  <a:srgbClr val="008BBC"/>
                </a:solidFill>
              </a:rPr>
              <a:t>(outcomes)</a:t>
            </a:r>
            <a:endParaRPr lang="en-GB" sz="1600">
              <a:solidFill>
                <a:srgbClr val="008BBC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"/>
              </a:rPr>
              <a:t>Full suite of M365 tools incl. Teams and Policing Apps available to the entire mobile workforce </a:t>
            </a:r>
            <a:endParaRPr lang="en-GB" sz="1600">
              <a:latin typeface="Calibri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 Light"/>
              </a:rPr>
              <a:t>Rationalisation of endpoint device estate with each assigned to specific user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 Light"/>
              </a:rPr>
              <a:t>Mobile features and functionality  co-designed with users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 Light"/>
              </a:rPr>
              <a:t>Improved technical efficiency and effectiveness of devices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 Light"/>
              </a:rPr>
              <a:t>Better use and maximisation of Airwave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19417" y="2478774"/>
            <a:ext cx="6584154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008BBC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008BBC"/>
                </a:solidFill>
              </a:rPr>
              <a:t>do </a:t>
            </a:r>
            <a:r>
              <a:rPr lang="en-GB" sz="1600">
                <a:solidFill>
                  <a:srgbClr val="008BBC"/>
                </a:solidFill>
              </a:rPr>
              <a:t>(objectives)</a:t>
            </a:r>
            <a:endParaRPr lang="en-GB" sz="1600">
              <a:solidFill>
                <a:srgbClr val="008BBC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Refresh 2500 Samsung mobiles and uplift number of laptops available to the frontline by 650 to support greater agility and productivity in serving a geographically dispersed population 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Use MS Intune modern device management to optimise user experience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Define user personas and assign devices to meet specific user types</a:t>
            </a:r>
            <a:endParaRPr lang="en-GB" sz="1600"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R</a:t>
            </a:r>
            <a:r>
              <a:rPr lang="en-GB" sz="1600" b="0">
                <a:latin typeface="+mn-lt"/>
              </a:rPr>
              <a:t>eprogramme and replace Airwave Vehicle Sets (Terminals) across fleet to ensure all can work in Gateway mode</a:t>
            </a:r>
            <a:endParaRPr lang="en-GB" sz="1600" b="0">
              <a:latin typeface="+mn-lt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Enhance</a:t>
            </a:r>
            <a:r>
              <a:rPr lang="en-GB" sz="1600" b="0">
                <a:latin typeface="+mn-lt"/>
              </a:rPr>
              <a:t> Airwave </a:t>
            </a:r>
            <a:r>
              <a:rPr lang="en-GB" sz="1600"/>
              <a:t>c</a:t>
            </a:r>
            <a:r>
              <a:rPr lang="en-GB" sz="1600" b="0">
                <a:latin typeface="+mn-lt"/>
              </a:rPr>
              <a:t>overage at key healthcare </a:t>
            </a:r>
            <a:r>
              <a:rPr lang="en-GB" sz="1600"/>
              <a:t>p</a:t>
            </a:r>
            <a:r>
              <a:rPr lang="en-GB" sz="1600" b="0">
                <a:latin typeface="+mn-lt"/>
              </a:rPr>
              <a:t>artner sites</a:t>
            </a:r>
            <a:endParaRPr lang="en-GB" sz="1600" b="0">
              <a:latin typeface="+mn-lt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767CC0-F36A-D6FF-9715-B84972388548}"/>
              </a:ext>
            </a:extLst>
          </p:cNvPr>
          <p:cNvGrpSpPr/>
          <p:nvPr/>
        </p:nvGrpSpPr>
        <p:grpSpPr>
          <a:xfrm>
            <a:off x="227852" y="190279"/>
            <a:ext cx="1563521" cy="2088000"/>
            <a:chOff x="1906795" y="345360"/>
            <a:chExt cx="1618297" cy="2088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DE59DE6-9D96-6D61-686B-A97CA269DF17}"/>
                </a:ext>
              </a:extLst>
            </p:cNvPr>
            <p:cNvSpPr/>
            <p:nvPr/>
          </p:nvSpPr>
          <p:spPr>
            <a:xfrm>
              <a:off x="1906795" y="345360"/>
              <a:ext cx="1618297" cy="2088000"/>
            </a:xfrm>
            <a:prstGeom prst="roundRect">
              <a:avLst>
                <a:gd name="adj" fmla="val 10000"/>
              </a:avLst>
            </a:prstGeom>
            <a:solidFill>
              <a:srgbClr val="00B0F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36A927-9B65-D652-8D58-234C6D8C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0569" y="519561"/>
              <a:ext cx="1264637" cy="1091422"/>
            </a:xfrm>
            <a:prstGeom prst="rect">
              <a:avLst/>
            </a:prstGeom>
          </p:spPr>
        </p:pic>
      </p:grp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D733C9-3A62-B64D-2A3C-DFE857C4BC9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33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5ADB0-3AB2-5D3D-F311-6913799AE5EC}"/>
              </a:ext>
            </a:extLst>
          </p:cNvPr>
          <p:cNvSpPr txBox="1"/>
          <p:nvPr/>
        </p:nvSpPr>
        <p:spPr>
          <a:xfrm>
            <a:off x="227852" y="4747550"/>
            <a:ext cx="657571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008BBC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Mobile Device Refresh 			Q1 23/24 – Q2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Laptop Uplift 				Q3 23/24 – Q4 23/24</a:t>
            </a:r>
            <a:endParaRPr lang="en-GB" sz="1600">
              <a:solidFill>
                <a:srgbClr val="FF0000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Radio Car Sets &amp; Airwave Coverage		Q1 23/24 – Q4 23/24</a:t>
            </a:r>
            <a:endParaRPr lang="en-GB" sz="1600">
              <a:cs typeface="Calibri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8654903" y="1163112"/>
            <a:ext cx="2628234" cy="1103385"/>
          </a:xfrm>
          <a:prstGeom prst="wedgeEllipseCallout">
            <a:avLst>
              <a:gd name="adj1" fmla="val 67856"/>
              <a:gd name="adj2" fmla="val 47569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b="1">
                <a:solidFill>
                  <a:srgbClr val="0070C0"/>
                </a:solidFill>
                <a:latin typeface="Bradley Hand ITC"/>
              </a:rPr>
              <a:t>Modern policing is digital and we need to lead from the front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73DFAD73-1E48-F7D5-8355-893789EBCF4C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3. </a:t>
            </a:r>
            <a:r>
              <a:rPr lang="en-GB" sz="1600" b="1" i="0" u="none">
                <a:solidFill>
                  <a:schemeClr val="bg1"/>
                </a:solidFill>
              </a:rPr>
              <a:t>Better Connected, Efficient &amp; Agile </a:t>
            </a:r>
            <a:endParaRPr lang="en-GB" sz="1600" b="1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9520FB-2C8F-4F80-1AE5-6AA12EACDA95}"/>
              </a:ext>
            </a:extLst>
          </p:cNvPr>
          <p:cNvSpPr txBox="1">
            <a:spLocks/>
          </p:cNvSpPr>
          <p:nvPr/>
        </p:nvSpPr>
        <p:spPr>
          <a:xfrm>
            <a:off x="9110773" y="4885649"/>
            <a:ext cx="2591230" cy="9085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008BBC"/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008BBC"/>
                </a:solidFill>
              </a:rPr>
              <a:t>Revenue   	     Capital</a:t>
            </a:r>
            <a:endParaRPr lang="en-GB" sz="1600" b="1" dirty="0">
              <a:solidFill>
                <a:srgbClr val="008BBC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 dirty="0">
                <a:solidFill>
                  <a:schemeClr val="tx1"/>
                </a:solidFill>
                <a:ea typeface="Calibri"/>
                <a:cs typeface="Calibri"/>
              </a:rPr>
              <a:t>	     £2.21m</a:t>
            </a:r>
          </a:p>
        </p:txBody>
      </p:sp>
      <p:pic>
        <p:nvPicPr>
          <p:cNvPr id="3" name="Picture 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1071BE44-2EFD-96D1-F135-E313944C6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445" y="138978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6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393624" y="6073132"/>
            <a:ext cx="8679362" cy="641579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CDIO Haywood-Cleverly        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C/Supt Head of Local Policing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; </a:t>
            </a:r>
            <a:r>
              <a:rPr lang="en-GB" sz="1600">
                <a:solidFill>
                  <a:schemeClr val="bg1"/>
                </a:solidFill>
              </a:rPr>
              <a:t>Supt Local Policing 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defTabSz="666750">
              <a:spcBef>
                <a:spcPct val="0"/>
              </a:spcBef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ICT Ops; Enterprise Architect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, Supt, Local Policing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E59DE6-9D96-6D61-686B-A97CA269DF17}"/>
              </a:ext>
            </a:extLst>
          </p:cNvPr>
          <p:cNvSpPr/>
          <p:nvPr/>
        </p:nvSpPr>
        <p:spPr>
          <a:xfrm>
            <a:off x="200077" y="157913"/>
            <a:ext cx="1597640" cy="5599095"/>
          </a:xfrm>
          <a:prstGeom prst="roundRect">
            <a:avLst>
              <a:gd name="adj" fmla="val 10000"/>
            </a:avLst>
          </a:prstGeom>
          <a:solidFill>
            <a:srgbClr val="41B6E6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D733C9-3A62-B64D-2A3C-DFE857C4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33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7" y="5964453"/>
            <a:ext cx="1998898" cy="755249"/>
          </a:xfrm>
          <a:prstGeom prst="rect">
            <a:avLst/>
          </a:prstGeom>
          <a:noFill/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73DFAD73-1E48-F7D5-8355-893789EBCF4C}"/>
              </a:ext>
            </a:extLst>
          </p:cNvPr>
          <p:cNvSpPr txBox="1"/>
          <p:nvPr/>
        </p:nvSpPr>
        <p:spPr>
          <a:xfrm>
            <a:off x="214183" y="1966802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Better Connected, Efficient &amp; Agile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(Live Board) 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9520FB-2C8F-4F80-1AE5-6AA12EACDA95}"/>
              </a:ext>
            </a:extLst>
          </p:cNvPr>
          <p:cNvSpPr txBox="1">
            <a:spLocks/>
          </p:cNvSpPr>
          <p:nvPr/>
        </p:nvSpPr>
        <p:spPr>
          <a:xfrm>
            <a:off x="190938" y="4544682"/>
            <a:ext cx="1592673" cy="93130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Spend 23/24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     £1.9m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   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C1908-EF1A-3816-5918-032D33ABE5E5}"/>
              </a:ext>
            </a:extLst>
          </p:cNvPr>
          <p:cNvSpPr txBox="1"/>
          <p:nvPr/>
        </p:nvSpPr>
        <p:spPr>
          <a:xfrm>
            <a:off x="1838501" y="398135"/>
            <a:ext cx="388306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8B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Endpoint ICT User Devices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Airwave (Coverage)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Airwave (Devices)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ESN (Coverage) 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 Management, incl. ID Now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NIAM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EDAEB-B97A-F0E5-731B-676ACC91A3B4}"/>
              </a:ext>
            </a:extLst>
          </p:cNvPr>
          <p:cNvSpPr txBox="1"/>
          <p:nvPr/>
        </p:nvSpPr>
        <p:spPr>
          <a:xfrm>
            <a:off x="5851069" y="125086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D24B14-1E5E-F572-6A94-23FD33CF15A9}"/>
              </a:ext>
            </a:extLst>
          </p:cNvPr>
          <p:cNvSpPr txBox="1"/>
          <p:nvPr/>
        </p:nvSpPr>
        <p:spPr>
          <a:xfrm>
            <a:off x="6947882" y="158656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pic>
        <p:nvPicPr>
          <p:cNvPr id="27" name="Graphic 26" descr="Scales of justice with solid fill">
            <a:extLst>
              <a:ext uri="{FF2B5EF4-FFF2-40B4-BE49-F238E27FC236}">
                <a16:creationId xmlns:a16="http://schemas.microsoft.com/office/drawing/2014/main" id="{409FC221-AF68-32A0-162E-2E9E9DFC1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0924" y="158656"/>
            <a:ext cx="383750" cy="383750"/>
          </a:xfrm>
          <a:prstGeom prst="rect">
            <a:avLst/>
          </a:prstGeom>
        </p:spPr>
      </p:pic>
      <p:pic>
        <p:nvPicPr>
          <p:cNvPr id="28" name="Graphic 27" descr="CheckList with solid fill">
            <a:extLst>
              <a:ext uri="{FF2B5EF4-FFF2-40B4-BE49-F238E27FC236}">
                <a16:creationId xmlns:a16="http://schemas.microsoft.com/office/drawing/2014/main" id="{AFAA6329-A7A9-A821-09DF-35432B4FD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9028" y="158656"/>
            <a:ext cx="383751" cy="3837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CBBAFC7-1A29-12B6-4DE9-B6D0EE632D00}"/>
              </a:ext>
            </a:extLst>
          </p:cNvPr>
          <p:cNvSpPr txBox="1"/>
          <p:nvPr/>
        </p:nvSpPr>
        <p:spPr>
          <a:xfrm>
            <a:off x="7984812" y="159893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Resource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2AE3AB-F0F5-BA40-E5AE-5E0B1BA6F159}"/>
              </a:ext>
            </a:extLst>
          </p:cNvPr>
          <p:cNvSpPr txBox="1"/>
          <p:nvPr/>
        </p:nvSpPr>
        <p:spPr>
          <a:xfrm>
            <a:off x="9011641" y="132844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Resource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1DC172-35D3-B6E0-53C9-99AFB5B56363}"/>
              </a:ext>
            </a:extLst>
          </p:cNvPr>
          <p:cNvSpPr txBox="1"/>
          <p:nvPr/>
        </p:nvSpPr>
        <p:spPr>
          <a:xfrm>
            <a:off x="10077096" y="303721"/>
            <a:ext cx="1040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4E733F-375B-EB5B-BA8C-0624AFC65C60}"/>
              </a:ext>
            </a:extLst>
          </p:cNvPr>
          <p:cNvSpPr txBox="1"/>
          <p:nvPr/>
        </p:nvSpPr>
        <p:spPr>
          <a:xfrm>
            <a:off x="11072986" y="161477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 Realisation</a:t>
            </a:r>
          </a:p>
        </p:txBody>
      </p:sp>
      <p:pic>
        <p:nvPicPr>
          <p:cNvPr id="39" name="Graphic 38" descr="Coins with solid fill">
            <a:extLst>
              <a:ext uri="{FF2B5EF4-FFF2-40B4-BE49-F238E27FC236}">
                <a16:creationId xmlns:a16="http://schemas.microsoft.com/office/drawing/2014/main" id="{10A43CF5-38C4-2ABE-21A5-DF1448790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68334" y="222132"/>
            <a:ext cx="327564" cy="327564"/>
          </a:xfrm>
          <a:prstGeom prst="rect">
            <a:avLst/>
          </a:prstGeom>
        </p:spPr>
      </p:pic>
      <p:pic>
        <p:nvPicPr>
          <p:cNvPr id="40" name="Graphic 39" descr="Internet Of Things with solid fill">
            <a:extLst>
              <a:ext uri="{FF2B5EF4-FFF2-40B4-BE49-F238E27FC236}">
                <a16:creationId xmlns:a16="http://schemas.microsoft.com/office/drawing/2014/main" id="{3D5701ED-E0A4-4D6B-90CF-D94AC5934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4540" y="212654"/>
            <a:ext cx="345539" cy="345539"/>
          </a:xfrm>
          <a:prstGeom prst="rect">
            <a:avLst/>
          </a:prstGeom>
        </p:spPr>
      </p:pic>
      <p:pic>
        <p:nvPicPr>
          <p:cNvPr id="41" name="Graphic 40" descr="Badge Tick with solid fill">
            <a:extLst>
              <a:ext uri="{FF2B5EF4-FFF2-40B4-BE49-F238E27FC236}">
                <a16:creationId xmlns:a16="http://schemas.microsoft.com/office/drawing/2014/main" id="{B23DE189-50F8-CD85-69B3-7C129034B3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50755" y="227394"/>
            <a:ext cx="345311" cy="345311"/>
          </a:xfrm>
          <a:prstGeom prst="rect">
            <a:avLst/>
          </a:prstGeom>
        </p:spPr>
      </p:pic>
      <p:pic>
        <p:nvPicPr>
          <p:cNvPr id="42" name="Graphic 41" descr="Users with solid fill">
            <a:extLst>
              <a:ext uri="{FF2B5EF4-FFF2-40B4-BE49-F238E27FC236}">
                <a16:creationId xmlns:a16="http://schemas.microsoft.com/office/drawing/2014/main" id="{10E3917C-9D55-B388-4B28-CA91DAB10D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52341" y="209246"/>
            <a:ext cx="366129" cy="36612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E86855B-4656-234F-8EA7-6A6B7237F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072777"/>
              </p:ext>
            </p:extLst>
          </p:nvPr>
        </p:nvGraphicFramePr>
        <p:xfrm>
          <a:off x="5758445" y="688492"/>
          <a:ext cx="6252189" cy="1665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78150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8679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86929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1181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930443"/>
                  </a:ext>
                </a:extLst>
              </a:tr>
            </a:tbl>
          </a:graphicData>
        </a:graphic>
      </p:graphicFrame>
      <p:pic>
        <p:nvPicPr>
          <p:cNvPr id="3" name="Picture 2" descr="A person sitting at a desk with a computer and a phone&#10;&#10;Description automatically generated">
            <a:extLst>
              <a:ext uri="{FF2B5EF4-FFF2-40B4-BE49-F238E27FC236}">
                <a16:creationId xmlns:a16="http://schemas.microsoft.com/office/drawing/2014/main" id="{0C973FBE-39C9-D97F-B0C2-C6D611B86512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49356" y="336590"/>
            <a:ext cx="1260000" cy="1260000"/>
          </a:xfrm>
          <a:prstGeom prst="rect">
            <a:avLst/>
          </a:prstGeom>
        </p:spPr>
      </p:pic>
      <p:grpSp>
        <p:nvGrpSpPr>
          <p:cNvPr id="390" name="Group 389">
            <a:extLst>
              <a:ext uri="{FF2B5EF4-FFF2-40B4-BE49-F238E27FC236}">
                <a16:creationId xmlns:a16="http://schemas.microsoft.com/office/drawing/2014/main" id="{6E96037D-E607-F417-FFC3-D0EA6C29E912}"/>
              </a:ext>
            </a:extLst>
          </p:cNvPr>
          <p:cNvGrpSpPr/>
          <p:nvPr/>
        </p:nvGrpSpPr>
        <p:grpSpPr>
          <a:xfrm>
            <a:off x="1914611" y="2204437"/>
            <a:ext cx="10020608" cy="3838229"/>
            <a:chOff x="138033" y="1119634"/>
            <a:chExt cx="11284679" cy="4700874"/>
          </a:xfrm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21349A20-B0B5-A4A3-8AF6-9740EADE08FD}"/>
                </a:ext>
              </a:extLst>
            </p:cNvPr>
            <p:cNvCxnSpPr>
              <a:cxnSpLocks/>
            </p:cNvCxnSpPr>
            <p:nvPr/>
          </p:nvCxnSpPr>
          <p:spPr>
            <a:xfrm>
              <a:off x="299547" y="3491989"/>
              <a:ext cx="11123165" cy="22811"/>
            </a:xfrm>
            <a:prstGeom prst="line">
              <a:avLst/>
            </a:prstGeom>
            <a:ln w="38100">
              <a:solidFill>
                <a:srgbClr val="41B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C79971FA-B9D4-570B-B655-257FA24B2B23}"/>
                </a:ext>
              </a:extLst>
            </p:cNvPr>
            <p:cNvGrpSpPr/>
            <p:nvPr/>
          </p:nvGrpSpPr>
          <p:grpSpPr>
            <a:xfrm>
              <a:off x="338964" y="2304173"/>
              <a:ext cx="797129" cy="842124"/>
              <a:chOff x="3953256" y="1819581"/>
              <a:chExt cx="914400" cy="1014984"/>
            </a:xfrm>
          </p:grpSpPr>
          <p:sp>
            <p:nvSpPr>
              <p:cNvPr id="388" name="Diamond 387">
                <a:extLst>
                  <a:ext uri="{FF2B5EF4-FFF2-40B4-BE49-F238E27FC236}">
                    <a16:creationId xmlns:a16="http://schemas.microsoft.com/office/drawing/2014/main" id="{F0773C3F-FA8B-63F9-5B18-0D4110FD4A8F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Diamond 388">
                <a:extLst>
                  <a:ext uri="{FF2B5EF4-FFF2-40B4-BE49-F238E27FC236}">
                    <a16:creationId xmlns:a16="http://schemas.microsoft.com/office/drawing/2014/main" id="{B382DB81-3E02-8016-6E57-40808265C14D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457A6B43-96BB-23B8-48EA-B15EC65F8FAB}"/>
                </a:ext>
              </a:extLst>
            </p:cNvPr>
            <p:cNvGrpSpPr/>
            <p:nvPr/>
          </p:nvGrpSpPr>
          <p:grpSpPr>
            <a:xfrm>
              <a:off x="6807469" y="2308454"/>
              <a:ext cx="777441" cy="842125"/>
              <a:chOff x="3953256" y="1819581"/>
              <a:chExt cx="914400" cy="1014984"/>
            </a:xfrm>
            <a:solidFill>
              <a:srgbClr val="FF0000"/>
            </a:solidFill>
          </p:grpSpPr>
          <p:sp>
            <p:nvSpPr>
              <p:cNvPr id="386" name="Diamond 385">
                <a:extLst>
                  <a:ext uri="{FF2B5EF4-FFF2-40B4-BE49-F238E27FC236}">
                    <a16:creationId xmlns:a16="http://schemas.microsoft.com/office/drawing/2014/main" id="{9EDBC27E-BE18-E113-6187-CD44958E0153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Diamond 386">
                <a:extLst>
                  <a:ext uri="{FF2B5EF4-FFF2-40B4-BE49-F238E27FC236}">
                    <a16:creationId xmlns:a16="http://schemas.microsoft.com/office/drawing/2014/main" id="{BB481D87-B850-FE47-F452-8F2A5D7C3ABC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4DB51A76-FF9B-602B-BE1C-A41886838801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6" y="3385308"/>
              <a:ext cx="0" cy="213359"/>
            </a:xfrm>
            <a:prstGeom prst="line">
              <a:avLst/>
            </a:prstGeom>
            <a:ln w="38100">
              <a:solidFill>
                <a:srgbClr val="41B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D22A135-5A6F-1D39-1F32-82DA57BFFD1A}"/>
                </a:ext>
              </a:extLst>
            </p:cNvPr>
            <p:cNvCxnSpPr>
              <a:cxnSpLocks/>
            </p:cNvCxnSpPr>
            <p:nvPr/>
          </p:nvCxnSpPr>
          <p:spPr>
            <a:xfrm>
              <a:off x="11422712" y="3396713"/>
              <a:ext cx="0" cy="213359"/>
            </a:xfrm>
            <a:prstGeom prst="line">
              <a:avLst/>
            </a:prstGeom>
            <a:ln w="38100">
              <a:solidFill>
                <a:srgbClr val="41B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38B1DAA6-9214-8F2E-DEC3-FC6D46398E50}"/>
                </a:ext>
              </a:extLst>
            </p:cNvPr>
            <p:cNvCxnSpPr>
              <a:cxnSpLocks/>
            </p:cNvCxnSpPr>
            <p:nvPr/>
          </p:nvCxnSpPr>
          <p:spPr>
            <a:xfrm>
              <a:off x="7203626" y="3147336"/>
              <a:ext cx="9137" cy="79075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40089545-92B9-8CCD-18DC-FB1DCF0B2214}"/>
                </a:ext>
              </a:extLst>
            </p:cNvPr>
            <p:cNvSpPr txBox="1"/>
            <p:nvPr/>
          </p:nvSpPr>
          <p:spPr>
            <a:xfrm>
              <a:off x="138033" y="4102847"/>
              <a:ext cx="1242961" cy="11496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Mobile Devices fully deployed across the Force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6" name="Straight Arrow Connector 315">
              <a:extLst>
                <a:ext uri="{FF2B5EF4-FFF2-40B4-BE49-F238E27FC236}">
                  <a16:creationId xmlns:a16="http://schemas.microsoft.com/office/drawing/2014/main" id="{C375859C-FECC-0751-16D7-DA427D758A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6195" y="2264221"/>
              <a:ext cx="1" cy="26277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EC9A6817-55A9-67E7-263A-D3F47DEDB668}"/>
                </a:ext>
              </a:extLst>
            </p:cNvPr>
            <p:cNvSpPr txBox="1"/>
            <p:nvPr/>
          </p:nvSpPr>
          <p:spPr>
            <a:xfrm>
              <a:off x="5144264" y="4048850"/>
              <a:ext cx="1271465" cy="17716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 UAT  on </a:t>
              </a:r>
              <a:r>
                <a:rPr kumimoji="0" lang="en-GB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InTune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for Laptops - Ops testing   extended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ARV's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and TST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486CCEB2-FE87-E748-0D5E-75B6B13A74BC}"/>
                </a:ext>
              </a:extLst>
            </p:cNvPr>
            <p:cNvSpPr txBox="1"/>
            <p:nvPr/>
          </p:nvSpPr>
          <p:spPr>
            <a:xfrm>
              <a:off x="3599976" y="4057206"/>
              <a:ext cx="1518408" cy="11496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DPIA’s signed and returned for Drivers, Vehicles and Property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7F4354F7-A47E-7656-77F4-9FE8DE3871B2}"/>
                </a:ext>
              </a:extLst>
            </p:cNvPr>
            <p:cNvSpPr txBox="1"/>
            <p:nvPr/>
          </p:nvSpPr>
          <p:spPr>
            <a:xfrm>
              <a:off x="1702402" y="4047691"/>
              <a:ext cx="1221773" cy="15643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  <a:endPara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 fitting Gateway sets into vehicles to improve coverage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868B999-1AA5-891C-1548-1F1E822941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0766" y="2323334"/>
              <a:ext cx="18499" cy="255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153CB843-B4B1-D0CF-227D-D78D6E2D53F3}"/>
                </a:ext>
              </a:extLst>
            </p:cNvPr>
            <p:cNvGrpSpPr/>
            <p:nvPr/>
          </p:nvGrpSpPr>
          <p:grpSpPr>
            <a:xfrm>
              <a:off x="1077631" y="4891966"/>
              <a:ext cx="797129" cy="842124"/>
              <a:chOff x="3953256" y="1819581"/>
              <a:chExt cx="914400" cy="1014984"/>
            </a:xfrm>
          </p:grpSpPr>
          <p:sp>
            <p:nvSpPr>
              <p:cNvPr id="384" name="Diamond 383">
                <a:extLst>
                  <a:ext uri="{FF2B5EF4-FFF2-40B4-BE49-F238E27FC236}">
                    <a16:creationId xmlns:a16="http://schemas.microsoft.com/office/drawing/2014/main" id="{2DFC6EAB-0277-5B1D-F147-723CFCD1F31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Diamond 384">
                <a:extLst>
                  <a:ext uri="{FF2B5EF4-FFF2-40B4-BE49-F238E27FC236}">
                    <a16:creationId xmlns:a16="http://schemas.microsoft.com/office/drawing/2014/main" id="{B3931569-EC64-646E-2C23-ABA40F5BBC77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F67CE967-6C73-4ADB-7EF0-586302A37DAB}"/>
                </a:ext>
              </a:extLst>
            </p:cNvPr>
            <p:cNvGrpSpPr/>
            <p:nvPr/>
          </p:nvGrpSpPr>
          <p:grpSpPr>
            <a:xfrm>
              <a:off x="1874759" y="2303105"/>
              <a:ext cx="797129" cy="842124"/>
              <a:chOff x="3953256" y="1819581"/>
              <a:chExt cx="914400" cy="1014984"/>
            </a:xfrm>
          </p:grpSpPr>
          <p:sp>
            <p:nvSpPr>
              <p:cNvPr id="382" name="Diamond 381">
                <a:extLst>
                  <a:ext uri="{FF2B5EF4-FFF2-40B4-BE49-F238E27FC236}">
                    <a16:creationId xmlns:a16="http://schemas.microsoft.com/office/drawing/2014/main" id="{276C5358-1984-0AAA-15A5-C7F63E47A87B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Diamond 382">
                <a:extLst>
                  <a:ext uri="{FF2B5EF4-FFF2-40B4-BE49-F238E27FC236}">
                    <a16:creationId xmlns:a16="http://schemas.microsoft.com/office/drawing/2014/main" id="{55D08149-1EC7-F69D-274E-10705F61AE2D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290D78C3-7DEF-2378-D9A7-B7AFE84070B7}"/>
                </a:ext>
              </a:extLst>
            </p:cNvPr>
            <p:cNvGrpSpPr/>
            <p:nvPr/>
          </p:nvGrpSpPr>
          <p:grpSpPr>
            <a:xfrm>
              <a:off x="2685275" y="4891966"/>
              <a:ext cx="797129" cy="842124"/>
              <a:chOff x="3953256" y="1819581"/>
              <a:chExt cx="914400" cy="1014984"/>
            </a:xfrm>
          </p:grpSpPr>
          <p:sp>
            <p:nvSpPr>
              <p:cNvPr id="380" name="Diamond 379">
                <a:extLst>
                  <a:ext uri="{FF2B5EF4-FFF2-40B4-BE49-F238E27FC236}">
                    <a16:creationId xmlns:a16="http://schemas.microsoft.com/office/drawing/2014/main" id="{931AD82D-EA82-E31C-EA9F-6678FC400B4F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Diamond 380">
                <a:extLst>
                  <a:ext uri="{FF2B5EF4-FFF2-40B4-BE49-F238E27FC236}">
                    <a16:creationId xmlns:a16="http://schemas.microsoft.com/office/drawing/2014/main" id="{3FDDB6AD-D99A-A875-F56F-CBC6E440D8E3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C2A22A76-318D-7D42-6E66-D593B4464CF0}"/>
                </a:ext>
              </a:extLst>
            </p:cNvPr>
            <p:cNvGrpSpPr/>
            <p:nvPr/>
          </p:nvGrpSpPr>
          <p:grpSpPr>
            <a:xfrm>
              <a:off x="3921293" y="2273957"/>
              <a:ext cx="797129" cy="842124"/>
              <a:chOff x="3953256" y="1819581"/>
              <a:chExt cx="914400" cy="1014984"/>
            </a:xfrm>
          </p:grpSpPr>
          <p:sp>
            <p:nvSpPr>
              <p:cNvPr id="378" name="Diamond 377">
                <a:extLst>
                  <a:ext uri="{FF2B5EF4-FFF2-40B4-BE49-F238E27FC236}">
                    <a16:creationId xmlns:a16="http://schemas.microsoft.com/office/drawing/2014/main" id="{2EACEB7B-3804-A994-78E7-59CD9DA13E9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Diamond 378">
                <a:extLst>
                  <a:ext uri="{FF2B5EF4-FFF2-40B4-BE49-F238E27FC236}">
                    <a16:creationId xmlns:a16="http://schemas.microsoft.com/office/drawing/2014/main" id="{9C4C4814-47A9-F4E8-FF79-130582B9AD01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FF64910C-5CC9-D85A-5AD3-6994D665B5FB}"/>
                </a:ext>
              </a:extLst>
            </p:cNvPr>
            <p:cNvSpPr txBox="1"/>
            <p:nvPr/>
          </p:nvSpPr>
          <p:spPr>
            <a:xfrm>
              <a:off x="833828" y="1119634"/>
              <a:ext cx="1279724" cy="11496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Boston &amp; Bourne coverage issues resolved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968049C-FA91-5C25-AEFD-DBF5C690A4FA}"/>
                </a:ext>
              </a:extLst>
            </p:cNvPr>
            <p:cNvGrpSpPr/>
            <p:nvPr/>
          </p:nvGrpSpPr>
          <p:grpSpPr>
            <a:xfrm>
              <a:off x="6104740" y="4867020"/>
              <a:ext cx="797129" cy="842124"/>
              <a:chOff x="3953256" y="1819581"/>
              <a:chExt cx="914400" cy="1014984"/>
            </a:xfrm>
          </p:grpSpPr>
          <p:sp>
            <p:nvSpPr>
              <p:cNvPr id="376" name="Diamond 375">
                <a:extLst>
                  <a:ext uri="{FF2B5EF4-FFF2-40B4-BE49-F238E27FC236}">
                    <a16:creationId xmlns:a16="http://schemas.microsoft.com/office/drawing/2014/main" id="{1DF68370-8CA6-0659-CD8B-0DFEC1925B69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Diamond 376">
                <a:extLst>
                  <a:ext uri="{FF2B5EF4-FFF2-40B4-BE49-F238E27FC236}">
                    <a16:creationId xmlns:a16="http://schemas.microsoft.com/office/drawing/2014/main" id="{1182A4D1-59F2-48C2-A48A-61683A5E9ED3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61D4DB4F-DE9A-4924-B6A4-720F9B6386F3}"/>
                </a:ext>
              </a:extLst>
            </p:cNvPr>
            <p:cNvSpPr txBox="1"/>
            <p:nvPr/>
          </p:nvSpPr>
          <p:spPr>
            <a:xfrm>
              <a:off x="2334308" y="1373438"/>
              <a:ext cx="1518408" cy="942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LEDS Service Management users trained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54766967-0488-31AA-2B54-8335A95B17E3}"/>
                </a:ext>
              </a:extLst>
            </p:cNvPr>
            <p:cNvSpPr txBox="1"/>
            <p:nvPr/>
          </p:nvSpPr>
          <p:spPr>
            <a:xfrm>
              <a:off x="7623081" y="1330264"/>
              <a:ext cx="1143095" cy="942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 UAT of </a:t>
              </a:r>
              <a:r>
                <a:rPr kumimoji="0" lang="en-GB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InTune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  Laptops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74DF7BCC-5D5A-1DD3-159B-B3840C19FB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5422" y="2330306"/>
              <a:ext cx="18499" cy="255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31C1C8D5-EC8B-6CB4-17F3-84BBA4F6E017}"/>
                </a:ext>
              </a:extLst>
            </p:cNvPr>
            <p:cNvGrpSpPr/>
            <p:nvPr/>
          </p:nvGrpSpPr>
          <p:grpSpPr>
            <a:xfrm>
              <a:off x="4675356" y="4883473"/>
              <a:ext cx="797129" cy="842124"/>
              <a:chOff x="3953256" y="1819581"/>
              <a:chExt cx="914400" cy="1014984"/>
            </a:xfrm>
          </p:grpSpPr>
          <p:sp>
            <p:nvSpPr>
              <p:cNvPr id="374" name="Diamond 373">
                <a:extLst>
                  <a:ext uri="{FF2B5EF4-FFF2-40B4-BE49-F238E27FC236}">
                    <a16:creationId xmlns:a16="http://schemas.microsoft.com/office/drawing/2014/main" id="{2F4A38FE-2E5E-E37C-6F9E-462DFEBF63B5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Diamond 374">
                <a:extLst>
                  <a:ext uri="{FF2B5EF4-FFF2-40B4-BE49-F238E27FC236}">
                    <a16:creationId xmlns:a16="http://schemas.microsoft.com/office/drawing/2014/main" id="{3982E409-7DBA-C596-1CF6-C3E279A0F7BE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1FB54A7D-1A7C-BC6F-5946-3BBF2CCC2726}"/>
                </a:ext>
              </a:extLst>
            </p:cNvPr>
            <p:cNvGrpSpPr/>
            <p:nvPr/>
          </p:nvGrpSpPr>
          <p:grpSpPr>
            <a:xfrm>
              <a:off x="5327168" y="2291619"/>
              <a:ext cx="797129" cy="842124"/>
              <a:chOff x="3953256" y="1819581"/>
              <a:chExt cx="914400" cy="1014984"/>
            </a:xfrm>
          </p:grpSpPr>
          <p:sp>
            <p:nvSpPr>
              <p:cNvPr id="372" name="Diamond 371">
                <a:extLst>
                  <a:ext uri="{FF2B5EF4-FFF2-40B4-BE49-F238E27FC236}">
                    <a16:creationId xmlns:a16="http://schemas.microsoft.com/office/drawing/2014/main" id="{9E6AC727-6311-46E2-D8E8-D95C51DCAE7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Diamond 372">
                <a:extLst>
                  <a:ext uri="{FF2B5EF4-FFF2-40B4-BE49-F238E27FC236}">
                    <a16:creationId xmlns:a16="http://schemas.microsoft.com/office/drawing/2014/main" id="{7A11AFDD-51D0-2532-996A-D77C6D161528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F76B5D21-38E0-6159-4128-98B9D0026254}"/>
                </a:ext>
              </a:extLst>
            </p:cNvPr>
            <p:cNvCxnSpPr>
              <a:cxnSpLocks/>
            </p:cNvCxnSpPr>
            <p:nvPr/>
          </p:nvCxnSpPr>
          <p:spPr>
            <a:xfrm>
              <a:off x="5725733" y="3133743"/>
              <a:ext cx="10961" cy="875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D13202D6-5F24-0067-BCC8-ABDEC5C90C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3976" y="2326652"/>
              <a:ext cx="18499" cy="255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665D29D9-B844-67C4-5D0B-5533C9171FBE}"/>
                </a:ext>
              </a:extLst>
            </p:cNvPr>
            <p:cNvSpPr txBox="1"/>
            <p:nvPr/>
          </p:nvSpPr>
          <p:spPr>
            <a:xfrm>
              <a:off x="4443602" y="1338532"/>
              <a:ext cx="1237890" cy="942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Initial users added to ID Now 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8EDE1AC6-0462-DE1E-3B73-E67D2DD27E61}"/>
                </a:ext>
              </a:extLst>
            </p:cNvPr>
            <p:cNvSpPr txBox="1"/>
            <p:nvPr/>
          </p:nvSpPr>
          <p:spPr>
            <a:xfrm>
              <a:off x="5701067" y="1343079"/>
              <a:ext cx="1603566" cy="94237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LEDS Audit, Property and Vehicles onboarded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A5D4DAF9-4960-961E-88C4-82F341E367EA}"/>
                </a:ext>
              </a:extLst>
            </p:cNvPr>
            <p:cNvGrpSpPr/>
            <p:nvPr/>
          </p:nvGrpSpPr>
          <p:grpSpPr>
            <a:xfrm>
              <a:off x="9209277" y="4891850"/>
              <a:ext cx="777441" cy="842125"/>
              <a:chOff x="3953256" y="1819581"/>
              <a:chExt cx="914400" cy="1014984"/>
            </a:xfrm>
          </p:grpSpPr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96007516-2C1F-1A07-DB78-B077A2148CA1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Diamond 370">
                <a:extLst>
                  <a:ext uri="{FF2B5EF4-FFF2-40B4-BE49-F238E27FC236}">
                    <a16:creationId xmlns:a16="http://schemas.microsoft.com/office/drawing/2014/main" id="{98F605F7-9B4B-7F9F-055F-3958BB29F3A6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FC0606E1-7593-6B7B-02FF-7ECF782FC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9499" y="2206091"/>
              <a:ext cx="18499" cy="255316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A1DC9FF-5F28-21B9-1B69-795551E7BC56}"/>
                </a:ext>
              </a:extLst>
            </p:cNvPr>
            <p:cNvSpPr txBox="1"/>
            <p:nvPr/>
          </p:nvSpPr>
          <p:spPr>
            <a:xfrm>
              <a:off x="8198222" y="4082969"/>
              <a:ext cx="1353358" cy="9423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Finalise DPIA and IRAR for Endpoint Devices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8969946D-43E0-4624-2F96-C21CC128F41C}"/>
                </a:ext>
              </a:extLst>
            </p:cNvPr>
            <p:cNvGrpSpPr/>
            <p:nvPr/>
          </p:nvGrpSpPr>
          <p:grpSpPr>
            <a:xfrm>
              <a:off x="8471841" y="2339297"/>
              <a:ext cx="777441" cy="842125"/>
              <a:chOff x="3953256" y="1819581"/>
              <a:chExt cx="914400" cy="1014984"/>
            </a:xfrm>
          </p:grpSpPr>
          <p:sp>
            <p:nvSpPr>
              <p:cNvPr id="368" name="Diamond 367">
                <a:extLst>
                  <a:ext uri="{FF2B5EF4-FFF2-40B4-BE49-F238E27FC236}">
                    <a16:creationId xmlns:a16="http://schemas.microsoft.com/office/drawing/2014/main" id="{96B5BAB7-A1C2-C864-BBBF-C165A175F259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Diamond 368">
                <a:extLst>
                  <a:ext uri="{FF2B5EF4-FFF2-40B4-BE49-F238E27FC236}">
                    <a16:creationId xmlns:a16="http://schemas.microsoft.com/office/drawing/2014/main" id="{E9E245DE-93F4-D798-7DA2-F561CC224704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40" name="Straight Arrow Connector 339">
              <a:extLst>
                <a:ext uri="{FF2B5EF4-FFF2-40B4-BE49-F238E27FC236}">
                  <a16:creationId xmlns:a16="http://schemas.microsoft.com/office/drawing/2014/main" id="{6E5AF549-2DB0-D42C-A62C-08AF52B93F5D}"/>
                </a:ext>
              </a:extLst>
            </p:cNvPr>
            <p:cNvCxnSpPr>
              <a:cxnSpLocks/>
            </p:cNvCxnSpPr>
            <p:nvPr/>
          </p:nvCxnSpPr>
          <p:spPr>
            <a:xfrm>
              <a:off x="8858411" y="3193905"/>
              <a:ext cx="9137" cy="79075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0106316B-3401-76AB-AFEE-E36FB1C82BB2}"/>
                </a:ext>
              </a:extLst>
            </p:cNvPr>
            <p:cNvSpPr txBox="1"/>
            <p:nvPr/>
          </p:nvSpPr>
          <p:spPr>
            <a:xfrm>
              <a:off x="8944195" y="1333091"/>
              <a:ext cx="1302319" cy="9423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ITCH for </a:t>
              </a:r>
              <a:r>
                <a:rPr kumimoji="0" lang="en-GB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InTune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(Mobiles &amp; Laptops)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C87C2914-B8AD-96EA-EDE4-DE563FEA3713}"/>
                </a:ext>
              </a:extLst>
            </p:cNvPr>
            <p:cNvGrpSpPr/>
            <p:nvPr/>
          </p:nvGrpSpPr>
          <p:grpSpPr>
            <a:xfrm>
              <a:off x="7802527" y="4898836"/>
              <a:ext cx="777441" cy="842125"/>
              <a:chOff x="3953256" y="1819581"/>
              <a:chExt cx="914400" cy="1014984"/>
            </a:xfrm>
          </p:grpSpPr>
          <p:sp>
            <p:nvSpPr>
              <p:cNvPr id="366" name="Diamond 365">
                <a:extLst>
                  <a:ext uri="{FF2B5EF4-FFF2-40B4-BE49-F238E27FC236}">
                    <a16:creationId xmlns:a16="http://schemas.microsoft.com/office/drawing/2014/main" id="{1860C37E-58DD-C0E7-84F7-638DC6AB7CA2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Diamond 366">
                <a:extLst>
                  <a:ext uri="{FF2B5EF4-FFF2-40B4-BE49-F238E27FC236}">
                    <a16:creationId xmlns:a16="http://schemas.microsoft.com/office/drawing/2014/main" id="{2DAB12AD-49A5-1CF7-993A-E7126AEDDCDB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36B980C7-4414-7B5C-6003-DE8193CAE4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72749" y="2345669"/>
              <a:ext cx="18499" cy="255316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2E80315A-2E8C-1861-8680-7CE080A8DD96}"/>
                </a:ext>
              </a:extLst>
            </p:cNvPr>
            <p:cNvSpPr txBox="1"/>
            <p:nvPr/>
          </p:nvSpPr>
          <p:spPr>
            <a:xfrm>
              <a:off x="6590543" y="4022496"/>
              <a:ext cx="1214773" cy="11496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 ESN COLS testing and COL passports</a:t>
              </a: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4EFB6269-EEF2-DAE6-67E5-D05F7166D09B}"/>
                </a:ext>
              </a:extLst>
            </p:cNvPr>
            <p:cNvGrpSpPr/>
            <p:nvPr/>
          </p:nvGrpSpPr>
          <p:grpSpPr>
            <a:xfrm>
              <a:off x="9937677" y="2406030"/>
              <a:ext cx="777441" cy="842125"/>
              <a:chOff x="3227747" y="1881463"/>
              <a:chExt cx="914400" cy="1014984"/>
            </a:xfrm>
          </p:grpSpPr>
          <p:sp>
            <p:nvSpPr>
              <p:cNvPr id="364" name="Diamond 363">
                <a:extLst>
                  <a:ext uri="{FF2B5EF4-FFF2-40B4-BE49-F238E27FC236}">
                    <a16:creationId xmlns:a16="http://schemas.microsoft.com/office/drawing/2014/main" id="{DA97EA24-9DA9-910D-B409-07F5C74D081F}"/>
                  </a:ext>
                </a:extLst>
              </p:cNvPr>
              <p:cNvSpPr/>
              <p:nvPr/>
            </p:nvSpPr>
            <p:spPr>
              <a:xfrm>
                <a:off x="3227747" y="1881463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Diamond 364">
                <a:extLst>
                  <a:ext uri="{FF2B5EF4-FFF2-40B4-BE49-F238E27FC236}">
                    <a16:creationId xmlns:a16="http://schemas.microsoft.com/office/drawing/2014/main" id="{5520D26D-4B86-BBFA-A977-2F07CF7216F8}"/>
                  </a:ext>
                </a:extLst>
              </p:cNvPr>
              <p:cNvSpPr/>
              <p:nvPr/>
            </p:nvSpPr>
            <p:spPr>
              <a:xfrm>
                <a:off x="3369430" y="2018280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E42988F-95CA-E335-0DAB-6D76BB1CB12E}"/>
                </a:ext>
              </a:extLst>
            </p:cNvPr>
            <p:cNvCxnSpPr>
              <a:cxnSpLocks/>
            </p:cNvCxnSpPr>
            <p:nvPr/>
          </p:nvCxnSpPr>
          <p:spPr>
            <a:xfrm>
              <a:off x="10300811" y="3133320"/>
              <a:ext cx="9138" cy="79075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AA35F4F0-CC12-06B5-A930-94817859946C}"/>
                </a:ext>
              </a:extLst>
            </p:cNvPr>
            <p:cNvSpPr txBox="1"/>
            <p:nvPr/>
          </p:nvSpPr>
          <p:spPr>
            <a:xfrm>
              <a:off x="9564445" y="4090506"/>
              <a:ext cx="1518408" cy="73504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Airwave Business Case Approved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A1473B0-4EB4-18E2-B5DC-6D202B65D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528" y="3146297"/>
              <a:ext cx="1" cy="911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F48092A4-4C4F-4E50-09C6-38D534FD453B}"/>
                </a:ext>
              </a:extLst>
            </p:cNvPr>
            <p:cNvCxnSpPr>
              <a:cxnSpLocks/>
            </p:cNvCxnSpPr>
            <p:nvPr/>
          </p:nvCxnSpPr>
          <p:spPr>
            <a:xfrm>
              <a:off x="2272697" y="3057626"/>
              <a:ext cx="1567" cy="946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5C70109C-87CD-8113-C21A-A42C0D39B7C1}"/>
                </a:ext>
              </a:extLst>
            </p:cNvPr>
            <p:cNvCxnSpPr>
              <a:cxnSpLocks/>
            </p:cNvCxnSpPr>
            <p:nvPr/>
          </p:nvCxnSpPr>
          <p:spPr>
            <a:xfrm>
              <a:off x="4319858" y="3116081"/>
              <a:ext cx="6491" cy="935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1" name="Graphic 350" descr="Smart Phone outline">
              <a:extLst>
                <a:ext uri="{FF2B5EF4-FFF2-40B4-BE49-F238E27FC236}">
                  <a16:creationId xmlns:a16="http://schemas.microsoft.com/office/drawing/2014/main" id="{CA09A2A1-5014-3006-D86D-09057F596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0462" y="2550406"/>
              <a:ext cx="374131" cy="374131"/>
            </a:xfrm>
            <a:prstGeom prst="rect">
              <a:avLst/>
            </a:prstGeom>
          </p:spPr>
        </p:pic>
        <p:pic>
          <p:nvPicPr>
            <p:cNvPr id="352" name="Graphic 351" descr="Wi-Fi outline">
              <a:extLst>
                <a:ext uri="{FF2B5EF4-FFF2-40B4-BE49-F238E27FC236}">
                  <a16:creationId xmlns:a16="http://schemas.microsoft.com/office/drawing/2014/main" id="{EB7B3F8E-A95B-F1B1-FE7A-07535F83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62835" y="5118596"/>
              <a:ext cx="426720" cy="426720"/>
            </a:xfrm>
            <a:prstGeom prst="rect">
              <a:avLst/>
            </a:prstGeom>
          </p:spPr>
        </p:pic>
        <p:pic>
          <p:nvPicPr>
            <p:cNvPr id="353" name="Graphic 352" descr="Closed book outline">
              <a:extLst>
                <a:ext uri="{FF2B5EF4-FFF2-40B4-BE49-F238E27FC236}">
                  <a16:creationId xmlns:a16="http://schemas.microsoft.com/office/drawing/2014/main" id="{A2F76931-F0D1-7DB4-1310-7806C0A86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020531" y="2561620"/>
              <a:ext cx="350321" cy="350321"/>
            </a:xfrm>
            <a:prstGeom prst="rect">
              <a:avLst/>
            </a:prstGeom>
          </p:spPr>
        </p:pic>
        <p:pic>
          <p:nvPicPr>
            <p:cNvPr id="354" name="Graphic 353" descr="Car outline">
              <a:extLst>
                <a:ext uri="{FF2B5EF4-FFF2-40B4-BE49-F238E27FC236}">
                  <a16:creationId xmlns:a16="http://schemas.microsoft.com/office/drawing/2014/main" id="{4AAB902A-CDB6-BCF1-AA1A-C7B04E54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129426" y="2570211"/>
              <a:ext cx="316471" cy="316471"/>
            </a:xfrm>
            <a:prstGeom prst="rect">
              <a:avLst/>
            </a:prstGeom>
          </p:spPr>
        </p:pic>
        <p:pic>
          <p:nvPicPr>
            <p:cNvPr id="355" name="Graphic 354" descr="Books outline">
              <a:extLst>
                <a:ext uri="{FF2B5EF4-FFF2-40B4-BE49-F238E27FC236}">
                  <a16:creationId xmlns:a16="http://schemas.microsoft.com/office/drawing/2014/main" id="{1AEEDC5F-854C-9090-3D03-56B8677C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164555" y="2689244"/>
              <a:ext cx="318190" cy="318189"/>
            </a:xfrm>
            <a:prstGeom prst="rect">
              <a:avLst/>
            </a:prstGeom>
          </p:spPr>
        </p:pic>
        <p:pic>
          <p:nvPicPr>
            <p:cNvPr id="356" name="Graphic 355" descr="Laptop outline">
              <a:extLst>
                <a:ext uri="{FF2B5EF4-FFF2-40B4-BE49-F238E27FC236}">
                  <a16:creationId xmlns:a16="http://schemas.microsoft.com/office/drawing/2014/main" id="{89DB0A52-CBF1-C8DF-B30D-67DB28EF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036602" y="5154024"/>
              <a:ext cx="318189" cy="318189"/>
            </a:xfrm>
            <a:prstGeom prst="rect">
              <a:avLst/>
            </a:prstGeom>
          </p:spPr>
        </p:pic>
        <p:pic>
          <p:nvPicPr>
            <p:cNvPr id="357" name="Graphic 356" descr="Touchscreen outline">
              <a:extLst>
                <a:ext uri="{FF2B5EF4-FFF2-40B4-BE49-F238E27FC236}">
                  <a16:creationId xmlns:a16="http://schemas.microsoft.com/office/drawing/2014/main" id="{4EE05787-BD91-686B-0A2D-A61143B4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693391" y="2581296"/>
              <a:ext cx="343551" cy="343551"/>
            </a:xfrm>
            <a:prstGeom prst="rect">
              <a:avLst/>
            </a:prstGeom>
          </p:spPr>
        </p:pic>
        <p:pic>
          <p:nvPicPr>
            <p:cNvPr id="358" name="Graphic 357" descr="Test tubes outline">
              <a:extLst>
                <a:ext uri="{FF2B5EF4-FFF2-40B4-BE49-F238E27FC236}">
                  <a16:creationId xmlns:a16="http://schemas.microsoft.com/office/drawing/2014/main" id="{66134642-1F33-ED05-866D-F7C5C13F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571437" y="2536236"/>
              <a:ext cx="309760" cy="309760"/>
            </a:xfrm>
            <a:prstGeom prst="rect">
              <a:avLst/>
            </a:prstGeom>
          </p:spPr>
        </p:pic>
        <p:pic>
          <p:nvPicPr>
            <p:cNvPr id="359" name="Graphic 358" descr="CheckList outline">
              <a:extLst>
                <a:ext uri="{FF2B5EF4-FFF2-40B4-BE49-F238E27FC236}">
                  <a16:creationId xmlns:a16="http://schemas.microsoft.com/office/drawing/2014/main" id="{F704FCBF-6E12-7585-7291-EB661287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9419067" y="5108685"/>
              <a:ext cx="357859" cy="357859"/>
            </a:xfrm>
            <a:prstGeom prst="rect">
              <a:avLst/>
            </a:prstGeom>
          </p:spPr>
        </p:pic>
        <p:pic>
          <p:nvPicPr>
            <p:cNvPr id="360" name="Graphic 359" descr="Badge Tick outline">
              <a:extLst>
                <a:ext uri="{FF2B5EF4-FFF2-40B4-BE49-F238E27FC236}">
                  <a16:creationId xmlns:a16="http://schemas.microsoft.com/office/drawing/2014/main" id="{49BED9E7-7BDE-BECC-B3DF-AB75448A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328800" y="5102193"/>
              <a:ext cx="370845" cy="370845"/>
            </a:xfrm>
            <a:prstGeom prst="rect">
              <a:avLst/>
            </a:prstGeom>
          </p:spPr>
        </p:pic>
        <p:pic>
          <p:nvPicPr>
            <p:cNvPr id="361" name="Graphic 360" descr="Clipboard Ticked outline">
              <a:extLst>
                <a:ext uri="{FF2B5EF4-FFF2-40B4-BE49-F238E27FC236}">
                  <a16:creationId xmlns:a16="http://schemas.microsoft.com/office/drawing/2014/main" id="{1048DF37-3E92-56B6-7C5F-32C81C091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4129599" y="2501611"/>
              <a:ext cx="372934" cy="372934"/>
            </a:xfrm>
            <a:prstGeom prst="rect">
              <a:avLst/>
            </a:prstGeom>
          </p:spPr>
        </p:pic>
        <p:pic>
          <p:nvPicPr>
            <p:cNvPr id="362" name="Graphic 361" descr="Users outline">
              <a:extLst>
                <a:ext uri="{FF2B5EF4-FFF2-40B4-BE49-F238E27FC236}">
                  <a16:creationId xmlns:a16="http://schemas.microsoft.com/office/drawing/2014/main" id="{C3B9D77A-B75B-9F63-C644-B9E963CEC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2904531" y="5140180"/>
              <a:ext cx="369467" cy="369467"/>
            </a:xfrm>
            <a:prstGeom prst="rect">
              <a:avLst/>
            </a:prstGeom>
          </p:spPr>
        </p:pic>
        <p:pic>
          <p:nvPicPr>
            <p:cNvPr id="363" name="Graphic 362" descr="Ui Ux outline">
              <a:extLst>
                <a:ext uri="{FF2B5EF4-FFF2-40B4-BE49-F238E27FC236}">
                  <a16:creationId xmlns:a16="http://schemas.microsoft.com/office/drawing/2014/main" id="{239174E2-C86C-3863-1C04-A173D96B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4893564" y="5150485"/>
              <a:ext cx="360712" cy="36071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5076DF-909F-9239-4615-FD0CACD8F198}"/>
              </a:ext>
            </a:extLst>
          </p:cNvPr>
          <p:cNvGrpSpPr/>
          <p:nvPr/>
        </p:nvGrpSpPr>
        <p:grpSpPr>
          <a:xfrm>
            <a:off x="374278" y="4038003"/>
            <a:ext cx="1189914" cy="208188"/>
            <a:chOff x="8925752" y="4689566"/>
            <a:chExt cx="2395924" cy="39295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72C08D2-F390-3E12-DCA7-99C4044EA991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B459665-B58F-3D37-6BBD-B5B3BA63474D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46477A2-2DB6-FF74-80D3-5E4EEA503101}"/>
              </a:ext>
            </a:extLst>
          </p:cNvPr>
          <p:cNvSpPr txBox="1">
            <a:spLocks/>
          </p:cNvSpPr>
          <p:nvPr/>
        </p:nvSpPr>
        <p:spPr>
          <a:xfrm>
            <a:off x="160892" y="3126700"/>
            <a:ext cx="1584000" cy="81565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Capability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and Risk</a:t>
            </a:r>
          </a:p>
          <a:p>
            <a:pPr lvl="0">
              <a:defRPr/>
            </a:pPr>
            <a:r>
              <a:rPr lang="en-GB" sz="1600" dirty="0">
                <a:solidFill>
                  <a:prstClr val="black"/>
                </a:solidFill>
              </a:rPr>
              <a:t>	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EC747EF-7F84-4946-5A12-039F397BAC9F}"/>
              </a:ext>
            </a:extLst>
          </p:cNvPr>
          <p:cNvCxnSpPr>
            <a:cxnSpLocks/>
          </p:cNvCxnSpPr>
          <p:nvPr/>
        </p:nvCxnSpPr>
        <p:spPr>
          <a:xfrm>
            <a:off x="491172" y="4145887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34CE54ED-8642-17B3-85D8-443EC997208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179134" y="5680796"/>
            <a:ext cx="838200" cy="10382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FB45B2-FFE4-1882-6C0B-42E760550AD3}"/>
              </a:ext>
            </a:extLst>
          </p:cNvPr>
          <p:cNvCxnSpPr>
            <a:cxnSpLocks/>
          </p:cNvCxnSpPr>
          <p:nvPr/>
        </p:nvCxnSpPr>
        <p:spPr>
          <a:xfrm>
            <a:off x="1088072" y="4141447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90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44C12-E883-4A08-82AD-B81134FDC4EF}"/>
              </a:ext>
            </a:extLst>
          </p:cNvPr>
          <p:cNvSpPr txBox="1"/>
          <p:nvPr/>
        </p:nvSpPr>
        <p:spPr>
          <a:xfrm>
            <a:off x="183859" y="4482861"/>
            <a:ext cx="6619712" cy="14003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2D9384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Niche RMS Build 16 (PPN/2)			Q3 23/24</a:t>
            </a:r>
            <a:endParaRPr lang="en-GB" sz="16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Pronto Development (I-Leap/PPN2) 		Q1 23/24 – Q3 24/25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ID Management (ID Now, NIAM)   		Q1 23/24 – Q3 24/25	</a:t>
            </a:r>
          </a:p>
          <a:p>
            <a:pPr>
              <a:spcBef>
                <a:spcPts val="600"/>
              </a:spcBef>
            </a:pPr>
            <a:r>
              <a:rPr lang="en-GB" sz="1600" b="1">
                <a:solidFill>
                  <a:srgbClr val="2D9384"/>
                </a:solidFill>
                <a:ea typeface="Calibri"/>
                <a:cs typeface="Calibri"/>
              </a:rPr>
              <a:t>Pipeline</a:t>
            </a:r>
            <a:r>
              <a:rPr lang="en-GB" sz="1600" b="1">
                <a:ea typeface="Calibri"/>
                <a:cs typeface="Calibri"/>
              </a:rPr>
              <a:t> </a:t>
            </a:r>
            <a:r>
              <a:rPr lang="en-GB" sz="1600">
                <a:ea typeface="Calibri"/>
                <a:cs typeface="Calibri"/>
              </a:rPr>
              <a:t>DCF, DEMS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783196" y="192294"/>
            <a:ext cx="5051171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2D9384"/>
                </a:solidFill>
                <a:latin typeface="+mj-lt"/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ea typeface="Calibri Light"/>
                <a:cs typeface="Calibri"/>
              </a:rPr>
              <a:t>Ensure we can protect the most vulnerable in our community through the capture and sharing of all streams of risk (DARA APP / PPN2 / Homeless referrals)</a:t>
            </a:r>
            <a:endParaRPr lang="en-GB" sz="1600">
              <a:solidFill>
                <a:srgbClr val="000000"/>
              </a:solidFill>
              <a:ea typeface="Calibri Ligh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ea typeface="Calibri Light"/>
                <a:cs typeface="Calibri"/>
              </a:rPr>
              <a:t>Continuous improvement to intelligence capabilities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ea typeface="Calibri Light"/>
                <a:cs typeface="Calibri"/>
              </a:rPr>
              <a:t>Move towards ISO compliance through the implementation of a system to capture, store and share digital evidence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71FDB8-538B-4557-8AAD-8602C75950E5}"/>
              </a:ext>
            </a:extLst>
          </p:cNvPr>
          <p:cNvGrpSpPr/>
          <p:nvPr/>
        </p:nvGrpSpPr>
        <p:grpSpPr>
          <a:xfrm>
            <a:off x="2757268" y="6001463"/>
            <a:ext cx="9212786" cy="720248"/>
            <a:chOff x="-4684" y="2130871"/>
            <a:chExt cx="1498380" cy="693184"/>
          </a:xfrm>
          <a:solidFill>
            <a:srgbClr val="41B6E6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4AA465-14C0-4D92-A10A-C8F19EA3B9D1}"/>
                </a:ext>
              </a:extLst>
            </p:cNvPr>
            <p:cNvSpPr/>
            <p:nvPr/>
          </p:nvSpPr>
          <p:spPr>
            <a:xfrm>
              <a:off x="91236" y="2130871"/>
              <a:ext cx="1338824" cy="693184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108000" tIns="108000" rIns="108000" bIns="108000" anchor="ctr" anchorCtr="0"/>
            <a:lstStyle/>
            <a:p>
              <a:endParaRPr lang="en-GB" sz="16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EE4FC-BE60-4C29-8E45-C73E3AFF4743}"/>
                </a:ext>
              </a:extLst>
            </p:cNvPr>
            <p:cNvSpPr txBox="1"/>
            <p:nvPr/>
          </p:nvSpPr>
          <p:spPr>
            <a:xfrm>
              <a:off x="-4684" y="2130871"/>
              <a:ext cx="1498380" cy="693184"/>
            </a:xfrm>
            <a:prstGeom prst="rect">
              <a:avLst/>
            </a:prstGeom>
            <a:solidFill>
              <a:srgbClr val="52CAB8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noAutofit/>
            </a:bodyPr>
            <a:lstStyle/>
            <a:p>
              <a:pPr defTabSz="666750">
                <a:spcBef>
                  <a:spcPct val="0"/>
                </a:spcBef>
              </a:pPr>
              <a:r>
                <a:rPr lang="en-GB" sz="1600" b="1" kern="1200">
                  <a:solidFill>
                    <a:schemeClr val="bg1"/>
                  </a:solidFill>
                </a:rPr>
                <a:t>SRO: </a:t>
              </a:r>
              <a:r>
                <a:rPr lang="en-GB" sz="1600" kern="1200">
                  <a:solidFill>
                    <a:schemeClr val="bg1"/>
                  </a:solidFill>
                </a:rPr>
                <a:t>ACC Mayo; CDIO </a:t>
              </a:r>
              <a:r>
                <a:rPr lang="en-GB" sz="1600">
                  <a:solidFill>
                    <a:schemeClr val="bg1"/>
                  </a:solidFill>
                </a:rPr>
                <a:t>Haywood-Cleverly               </a:t>
              </a:r>
              <a:r>
                <a:rPr lang="en-GB" sz="1600" b="1">
                  <a:solidFill>
                    <a:schemeClr val="bg1"/>
                  </a:solidFill>
                </a:rPr>
                <a:t>Capability Owner:</a:t>
              </a:r>
              <a:r>
                <a:rPr lang="en-GB" sz="1600">
                  <a:solidFill>
                    <a:schemeClr val="bg1"/>
                  </a:solidFill>
                </a:rPr>
                <a:t> DCS Head of Crime; EMCL Niche Board</a:t>
              </a:r>
              <a:endParaRPr lang="en-GB" sz="1600" kern="1200">
                <a:solidFill>
                  <a:schemeClr val="bg1"/>
                </a:solidFill>
              </a:endParaRPr>
            </a:p>
            <a:p>
              <a:pPr defTabSz="666750">
                <a:spcBef>
                  <a:spcPct val="0"/>
                </a:spcBef>
              </a:pPr>
              <a:r>
                <a:rPr lang="en-GB" sz="1600" b="1" kern="1200">
                  <a:solidFill>
                    <a:schemeClr val="bg1"/>
                  </a:solidFill>
                </a:rPr>
                <a:t>Digital and Data Leads</a:t>
              </a:r>
              <a:r>
                <a:rPr lang="en-GB" sz="1600" b="1">
                  <a:solidFill>
                    <a:schemeClr val="bg1"/>
                  </a:solidFill>
                </a:rPr>
                <a:t>:</a:t>
              </a:r>
              <a:r>
                <a:rPr lang="en-GB" sz="1600">
                  <a:solidFill>
                    <a:schemeClr val="bg1"/>
                  </a:solidFill>
                </a:rPr>
                <a:t> Capability Manager (CDP) ; C/</a:t>
              </a:r>
              <a:r>
                <a:rPr lang="en-GB" sz="1600" err="1">
                  <a:solidFill>
                    <a:schemeClr val="bg1"/>
                  </a:solidFill>
                </a:rPr>
                <a:t>Insp</a:t>
              </a:r>
              <a:r>
                <a:rPr lang="en-GB" sz="1600">
                  <a:solidFill>
                    <a:schemeClr val="bg1"/>
                  </a:solidFill>
                </a:rPr>
                <a:t> EMCL Niche Lead; Niche Service Manager</a:t>
              </a:r>
              <a:endParaRPr lang="en-GB" sz="1600" kern="120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826191" y="267688"/>
            <a:ext cx="2591386" cy="156972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rgbClr val="2D938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rgbClr val="0078A2"/>
                </a:solidFill>
              </a:rPr>
              <a:t>“Criminals don’t have borders so neither should we, collaboration digitally is so important”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8696338" y="4544856"/>
            <a:ext cx="3424532" cy="13383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>
                <a:solidFill>
                  <a:srgbClr val="2D9384"/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>
                <a:solidFill>
                  <a:srgbClr val="2D9384"/>
                </a:solidFill>
              </a:rPr>
              <a:t>Revenue   	     Capital</a:t>
            </a:r>
            <a:endParaRPr lang="en-GB" sz="1600" b="1">
              <a:solidFill>
                <a:srgbClr val="2D9384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>
                <a:solidFill>
                  <a:schemeClr val="tx1"/>
                </a:solidFill>
              </a:rPr>
              <a:t> £417K	     £310k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 err="1">
                <a:solidFill>
                  <a:schemeClr val="tx1"/>
                </a:solidFill>
              </a:rPr>
              <a:t>nLEDS</a:t>
            </a:r>
            <a:r>
              <a:rPr lang="en-GB" sz="1600">
                <a:solidFill>
                  <a:schemeClr val="tx1"/>
                </a:solidFill>
              </a:rPr>
              <a:t> grant rebate -£155k pa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GB" sz="1600">
              <a:solidFill>
                <a:schemeClr val="tx1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>
                <a:solidFill>
                  <a:schemeClr val="tx1"/>
                </a:solidFill>
                <a:ea typeface="Calibri"/>
                <a:cs typeface="Calibri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7520802" y="2231642"/>
            <a:ext cx="4556945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2D9384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2D9384"/>
                </a:solidFill>
              </a:rPr>
              <a:t>have </a:t>
            </a:r>
            <a:r>
              <a:rPr lang="en-GB" sz="1600">
                <a:solidFill>
                  <a:srgbClr val="2D9384"/>
                </a:solidFill>
              </a:rPr>
              <a:t>(outcomes)</a:t>
            </a:r>
            <a:endParaRPr lang="en-GB" sz="1600">
              <a:solidFill>
                <a:srgbClr val="2D9384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1600">
                <a:ea typeface="Calibri"/>
                <a:cs typeface="Calibri"/>
              </a:rPr>
              <a:t>Improved data quality and management of risks posed to the most vulnerable in our community.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ea typeface="Calibri"/>
                <a:cs typeface="Calibri"/>
              </a:rPr>
              <a:t>Ability to assess threats posed with the local community and international boarders</a:t>
            </a:r>
          </a:p>
          <a:p>
            <a:pPr marL="285750" indent="-285750">
              <a:buFont typeface="Arial"/>
              <a:buChar char="•"/>
            </a:pPr>
            <a:r>
              <a:rPr lang="en-GB" sz="1600">
                <a:ea typeface="Calibri"/>
                <a:cs typeface="Times New Roman"/>
              </a:rPr>
              <a:t>Digital evidence management that conforms to national standards, reducing the risk of evidence being deemed as inadmissible in court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186227" y="2242069"/>
            <a:ext cx="7384446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2D9384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2D9384"/>
                </a:solidFill>
              </a:rPr>
              <a:t>do </a:t>
            </a:r>
            <a:r>
              <a:rPr lang="en-GB" sz="1600">
                <a:solidFill>
                  <a:srgbClr val="2D9384"/>
                </a:solidFill>
              </a:rPr>
              <a:t>(objectives)</a:t>
            </a:r>
            <a:endParaRPr lang="en-GB" sz="1600">
              <a:solidFill>
                <a:srgbClr val="2D9384"/>
              </a:solidFill>
              <a:latin typeface="+mn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Design</a:t>
            </a:r>
            <a:r>
              <a:rPr lang="en-GB" sz="1600">
                <a:solidFill>
                  <a:srgbClr val="000000"/>
                </a:solidFill>
                <a:ea typeface="+mn-lt"/>
                <a:cs typeface="Calibri"/>
              </a:rPr>
              <a:t>, </a:t>
            </a: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test and implement local</a:t>
            </a:r>
            <a:r>
              <a:rPr lang="en-GB" sz="1600">
                <a:solidFill>
                  <a:srgbClr val="000000"/>
                </a:solidFill>
                <a:ea typeface="+mn-lt"/>
                <a:cs typeface="Calibri"/>
              </a:rPr>
              <a:t>, </a:t>
            </a: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tri-force and regional processes  to deliver new</a:t>
            </a:r>
            <a:r>
              <a:rPr lang="en-GB" sz="1600">
                <a:solidFill>
                  <a:srgbClr val="000000"/>
                </a:solidFill>
                <a:ea typeface="+mn-lt"/>
                <a:cs typeface="Calibri"/>
              </a:rPr>
              <a:t>, </a:t>
            </a: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and optimise existing, operational processes supporting policing imperatives </a:t>
            </a:r>
            <a:endParaRPr lang="en-GB" sz="1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Gather </a:t>
            </a: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business requirements and analyse data to establish how  all potential digital evidence is being currently gathered and stored, to inform our DEMS strategy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Plan transition from Niche DA to Niche UA across all force departments ensuring staff are supported and there is no impact on service delivery 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ea typeface="Calibri"/>
                <a:cs typeface="Calibri"/>
              </a:rPr>
              <a:t>Go </a:t>
            </a:r>
            <a:r>
              <a:rPr lang="en-GB" sz="1600">
                <a:solidFill>
                  <a:srgbClr val="000000"/>
                </a:solidFill>
                <a:ea typeface="Calibri"/>
                <a:cs typeface="Calibri"/>
              </a:rPr>
              <a:t>live with the Schengen replacement (I-leap) through the Pronto application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Implement national Law Enforcement Data Platform Drivers and Property products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solidFill>
                <a:schemeClr val="accent1"/>
              </a:solidFill>
              <a:cs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A5DA5-0760-D4D9-71E3-82D5AA1A73D7}"/>
              </a:ext>
            </a:extLst>
          </p:cNvPr>
          <p:cNvGrpSpPr/>
          <p:nvPr/>
        </p:nvGrpSpPr>
        <p:grpSpPr>
          <a:xfrm>
            <a:off x="183859" y="193467"/>
            <a:ext cx="1607515" cy="2050344"/>
            <a:chOff x="3677361" y="331816"/>
            <a:chExt cx="1672542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59ACF81-86D8-3D33-3225-AACDD4B904BE}"/>
                </a:ext>
              </a:extLst>
            </p:cNvPr>
            <p:cNvSpPr/>
            <p:nvPr/>
          </p:nvSpPr>
          <p:spPr>
            <a:xfrm>
              <a:off x="3677361" y="331816"/>
              <a:ext cx="1672542" cy="2088000"/>
            </a:xfrm>
            <a:prstGeom prst="roundRect">
              <a:avLst>
                <a:gd name="adj" fmla="val 10000"/>
              </a:avLst>
            </a:prstGeom>
            <a:solidFill>
              <a:srgbClr val="52CAB8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92B9E2-15AC-DD82-D5AB-C44BAE9EEBE5}"/>
                </a:ext>
              </a:extLst>
            </p:cNvPr>
            <p:cNvSpPr/>
            <p:nvPr/>
          </p:nvSpPr>
          <p:spPr>
            <a:xfrm>
              <a:off x="3867096" y="480150"/>
              <a:ext cx="1297570" cy="1099835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7D90EE-C680-9488-696A-0366B74AE5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CA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6" y="5778139"/>
            <a:ext cx="2392370" cy="943572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F5493E4-FE21-506D-C947-23FE57ACC791}"/>
              </a:ext>
            </a:extLst>
          </p:cNvPr>
          <p:cNvSpPr/>
          <p:nvPr/>
        </p:nvSpPr>
        <p:spPr>
          <a:xfrm>
            <a:off x="9141968" y="196337"/>
            <a:ext cx="2289578" cy="2049064"/>
          </a:xfrm>
          <a:prstGeom prst="wedgeEllipseCallout">
            <a:avLst>
              <a:gd name="adj1" fmla="val 55941"/>
              <a:gd name="adj2" fmla="val 54676"/>
            </a:avLst>
          </a:prstGeom>
          <a:ln w="38100">
            <a:solidFill>
              <a:srgbClr val="52CAB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>
                <a:solidFill>
                  <a:srgbClr val="0078A2"/>
                </a:solidFill>
                <a:latin typeface="Consolas"/>
              </a:rPr>
              <a:t>If anyone crosses   over borders, we should have complete and timely access to the risks they pose to our communities</a:t>
            </a: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F74E882-34FD-38BC-83A2-DAC11152BD3C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4 Police Records  &amp; Digital  Evidence </a:t>
            </a:r>
            <a:endParaRPr lang="en-GB" sz="1600" b="1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8A0263D6-9FCE-06E9-D1F5-39DDB537C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180" y="138978"/>
            <a:ext cx="776417" cy="9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393625" y="6053501"/>
            <a:ext cx="8680813" cy="661875"/>
          </a:xfrm>
          <a:prstGeom prst="rect">
            <a:avLst/>
          </a:prstGeom>
          <a:solidFill>
            <a:srgbClr val="52CAB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Mayo; CDIO 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Haywood-Cleverly   </a:t>
            </a:r>
            <a:r>
              <a:rPr lang="en-GB" sz="1600" b="1">
                <a:solidFill>
                  <a:prstClr val="white"/>
                </a:solidFill>
                <a:latin typeface="Calibri" panose="020F0502020204030204"/>
              </a:rPr>
              <a:t>Capability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Owner: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DCS Head of Crime; EMCL Niche Board</a:t>
            </a: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Capability Manager (CDP) ; C/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EMCL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Niche Lead; Niche Service Manager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7D90EE-C680-9488-696A-0366B74AE5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2CAB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6" y="5918759"/>
            <a:ext cx="2035836" cy="802952"/>
          </a:xfrm>
          <a:prstGeom prst="rect">
            <a:avLst/>
          </a:prstGeom>
        </p:spPr>
      </p:pic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F74E882-34FD-38BC-83A2-DAC11152BD3C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Police Records  &amp; Digital  Evidence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4351C5-3D90-256A-FA09-AE9B3D94AAB0}"/>
              </a:ext>
            </a:extLst>
          </p:cNvPr>
          <p:cNvGrpSpPr/>
          <p:nvPr/>
        </p:nvGrpSpPr>
        <p:grpSpPr>
          <a:xfrm>
            <a:off x="225688" y="198560"/>
            <a:ext cx="1673555" cy="5569875"/>
            <a:chOff x="230815" y="193466"/>
            <a:chExt cx="1673555" cy="55698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5473B3-7ED6-C369-C0D2-A390D5DE1719}"/>
                </a:ext>
              </a:extLst>
            </p:cNvPr>
            <p:cNvSpPr/>
            <p:nvPr/>
          </p:nvSpPr>
          <p:spPr>
            <a:xfrm>
              <a:off x="232811" y="193466"/>
              <a:ext cx="1569428" cy="5569875"/>
            </a:xfrm>
            <a:prstGeom prst="roundRect">
              <a:avLst>
                <a:gd name="adj" fmla="val 10000"/>
              </a:avLst>
            </a:prstGeom>
            <a:solidFill>
              <a:srgbClr val="52CAB8"/>
            </a:solidFill>
            <a:ln>
              <a:solidFill>
                <a:srgbClr val="52CAB8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8BB523D9-DD06-3162-D15A-CBCF776C332F}"/>
                </a:ext>
              </a:extLst>
            </p:cNvPr>
            <p:cNvSpPr txBox="1"/>
            <p:nvPr/>
          </p:nvSpPr>
          <p:spPr>
            <a:xfrm>
              <a:off x="234807" y="1712068"/>
              <a:ext cx="1569428" cy="774736"/>
            </a:xfrm>
            <a:prstGeom prst="rect">
              <a:avLst/>
            </a:prstGeom>
            <a:ln>
              <a:solidFill>
                <a:srgbClr val="52CAB8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4. Police Records &amp; Digital Evidence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0FD354CA-B1AD-5E4A-E2F2-B7C7C3B82C5F}"/>
                </a:ext>
              </a:extLst>
            </p:cNvPr>
            <p:cNvSpPr txBox="1">
              <a:spLocks/>
            </p:cNvSpPr>
            <p:nvPr/>
          </p:nvSpPr>
          <p:spPr>
            <a:xfrm>
              <a:off x="230815" y="2892755"/>
              <a:ext cx="1584000" cy="293774"/>
            </a:xfrm>
            <a:prstGeom prst="rect">
              <a:avLst/>
            </a:prstGeom>
            <a:ln>
              <a:solidFill>
                <a:srgbClr val="52CAB8"/>
              </a:solidFill>
            </a:ln>
          </p:spPr>
          <p:txBody>
            <a:bodyPr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Capability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 and Risk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5962C60D-3D11-A7AC-13EF-4FF7595856B0}"/>
                </a:ext>
              </a:extLst>
            </p:cNvPr>
            <p:cNvSpPr txBox="1">
              <a:spLocks/>
            </p:cNvSpPr>
            <p:nvPr/>
          </p:nvSpPr>
          <p:spPr>
            <a:xfrm>
              <a:off x="244056" y="4189043"/>
              <a:ext cx="1660314" cy="931303"/>
            </a:xfrm>
            <a:prstGeom prst="rect">
              <a:avLst/>
            </a:prstGeom>
            <a:ln>
              <a:noFill/>
            </a:ln>
          </p:spPr>
          <p:txBody>
            <a:bodyPr lIns="91440" tIns="45720" rIns="91440" bIns="45720" anchor="t"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 Spend 23/24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Capital        £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Calibri" panose="020F0502020204030204"/>
                </a:rPr>
                <a:t>Income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nLEDS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	£88k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rPr>
                <a:t>    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292B9E2-15AC-DD82-D5AB-C44BAE9EEBE5}"/>
              </a:ext>
            </a:extLst>
          </p:cNvPr>
          <p:cNvSpPr/>
          <p:nvPr/>
        </p:nvSpPr>
        <p:spPr>
          <a:xfrm>
            <a:off x="368128" y="351301"/>
            <a:ext cx="1260000" cy="1260000"/>
          </a:xfrm>
          <a:prstGeom prst="rect">
            <a:avLst/>
          </a:prstGeom>
          <a:blipFill rotWithShape="1">
            <a:blip r:embed="rId5"/>
            <a:srcRect/>
            <a:stretch>
              <a:fillRect l="-50000" r="-50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1D890D-9460-EE5F-3683-3B9E06E928D0}"/>
              </a:ext>
            </a:extLst>
          </p:cNvPr>
          <p:cNvGrpSpPr/>
          <p:nvPr/>
        </p:nvGrpSpPr>
        <p:grpSpPr>
          <a:xfrm>
            <a:off x="5686038" y="131440"/>
            <a:ext cx="6384290" cy="498056"/>
            <a:chOff x="5729028" y="125086"/>
            <a:chExt cx="6384290" cy="4980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7E69CC-DB1C-F754-D28A-92B86FE315E0}"/>
                </a:ext>
              </a:extLst>
            </p:cNvPr>
            <p:cNvSpPr txBox="1"/>
            <p:nvPr/>
          </p:nvSpPr>
          <p:spPr>
            <a:xfrm>
              <a:off x="5851069" y="12508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05B9B2-EC88-D999-E11B-0472DB72A112}"/>
                </a:ext>
              </a:extLst>
            </p:cNvPr>
            <p:cNvSpPr txBox="1"/>
            <p:nvPr/>
          </p:nvSpPr>
          <p:spPr>
            <a:xfrm>
              <a:off x="6947882" y="15865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</a:p>
          </p:txBody>
        </p:sp>
        <p:pic>
          <p:nvPicPr>
            <p:cNvPr id="28" name="Graphic 27" descr="Scales of justice with solid fill">
              <a:extLst>
                <a:ext uri="{FF2B5EF4-FFF2-40B4-BE49-F238E27FC236}">
                  <a16:creationId xmlns:a16="http://schemas.microsoft.com/office/drawing/2014/main" id="{2DAFA915-FA55-8E46-D80B-5080EDB4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0924" y="158656"/>
              <a:ext cx="383750" cy="383750"/>
            </a:xfrm>
            <a:prstGeom prst="rect">
              <a:avLst/>
            </a:prstGeom>
          </p:spPr>
        </p:pic>
        <p:pic>
          <p:nvPicPr>
            <p:cNvPr id="29" name="Graphic 28" descr="CheckList with solid fill">
              <a:extLst>
                <a:ext uri="{FF2B5EF4-FFF2-40B4-BE49-F238E27FC236}">
                  <a16:creationId xmlns:a16="http://schemas.microsoft.com/office/drawing/2014/main" id="{4A998475-1283-B64E-2B24-646E9630B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9028" y="158656"/>
              <a:ext cx="383751" cy="3837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C22451-39E1-8E10-536E-BC5A33D58961}"/>
                </a:ext>
              </a:extLst>
            </p:cNvPr>
            <p:cNvSpPr txBox="1"/>
            <p:nvPr/>
          </p:nvSpPr>
          <p:spPr>
            <a:xfrm>
              <a:off x="7984812" y="159893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Resource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8D30C2-0730-D07A-856C-6B735E857D71}"/>
                </a:ext>
              </a:extLst>
            </p:cNvPr>
            <p:cNvSpPr txBox="1"/>
            <p:nvPr/>
          </p:nvSpPr>
          <p:spPr>
            <a:xfrm>
              <a:off x="9011641" y="132844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 Resource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C19698-6B6F-BD94-2555-5AE487AC406E}"/>
                </a:ext>
              </a:extLst>
            </p:cNvPr>
            <p:cNvSpPr txBox="1"/>
            <p:nvPr/>
          </p:nvSpPr>
          <p:spPr>
            <a:xfrm>
              <a:off x="10077096" y="303721"/>
              <a:ext cx="10403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C5B3DC-D981-CF03-12E5-349AB4B1B51C}"/>
                </a:ext>
              </a:extLst>
            </p:cNvPr>
            <p:cNvSpPr txBox="1"/>
            <p:nvPr/>
          </p:nvSpPr>
          <p:spPr>
            <a:xfrm>
              <a:off x="11072986" y="161477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Benefit Realisation</a:t>
              </a:r>
            </a:p>
          </p:txBody>
        </p:sp>
        <p:pic>
          <p:nvPicPr>
            <p:cNvPr id="34" name="Graphic 33" descr="Coins with solid fill">
              <a:extLst>
                <a:ext uri="{FF2B5EF4-FFF2-40B4-BE49-F238E27FC236}">
                  <a16:creationId xmlns:a16="http://schemas.microsoft.com/office/drawing/2014/main" id="{4D1691DC-2D35-E715-91C6-FFE90864D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8334" y="222132"/>
              <a:ext cx="327564" cy="327564"/>
            </a:xfrm>
            <a:prstGeom prst="rect">
              <a:avLst/>
            </a:prstGeom>
          </p:spPr>
        </p:pic>
        <p:pic>
          <p:nvPicPr>
            <p:cNvPr id="35" name="Graphic 34" descr="Internet Of Things with solid fill">
              <a:extLst>
                <a:ext uri="{FF2B5EF4-FFF2-40B4-BE49-F238E27FC236}">
                  <a16:creationId xmlns:a16="http://schemas.microsoft.com/office/drawing/2014/main" id="{31C611EE-97E5-3D8A-802F-E9A5A8C54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84540" y="212654"/>
              <a:ext cx="345539" cy="345539"/>
            </a:xfrm>
            <a:prstGeom prst="rect">
              <a:avLst/>
            </a:prstGeom>
          </p:spPr>
        </p:pic>
        <p:pic>
          <p:nvPicPr>
            <p:cNvPr id="36" name="Graphic 35" descr="Badge Tick with solid fill">
              <a:extLst>
                <a:ext uri="{FF2B5EF4-FFF2-40B4-BE49-F238E27FC236}">
                  <a16:creationId xmlns:a16="http://schemas.microsoft.com/office/drawing/2014/main" id="{64E249BA-B251-86DA-FC84-10D38B80A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950755" y="227394"/>
              <a:ext cx="345311" cy="345311"/>
            </a:xfrm>
            <a:prstGeom prst="rect">
              <a:avLst/>
            </a:prstGeom>
          </p:spPr>
        </p:pic>
        <p:pic>
          <p:nvPicPr>
            <p:cNvPr id="37" name="Graphic 36" descr="Users with solid fill">
              <a:extLst>
                <a:ext uri="{FF2B5EF4-FFF2-40B4-BE49-F238E27FC236}">
                  <a16:creationId xmlns:a16="http://schemas.microsoft.com/office/drawing/2014/main" id="{3A338751-C3B4-A74D-77D8-8F9D58DA4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52341" y="209246"/>
              <a:ext cx="366129" cy="366129"/>
            </a:xfrm>
            <a:prstGeom prst="rect">
              <a:avLst/>
            </a:prstGeom>
          </p:spPr>
        </p:pic>
      </p:grpSp>
      <p:graphicFrame>
        <p:nvGraphicFramePr>
          <p:cNvPr id="38" name="Table 6">
            <a:extLst>
              <a:ext uri="{FF2B5EF4-FFF2-40B4-BE49-F238E27FC236}">
                <a16:creationId xmlns:a16="http://schemas.microsoft.com/office/drawing/2014/main" id="{686DE452-1B01-1FEF-3C99-5CB0165D2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13132"/>
              </p:ext>
            </p:extLst>
          </p:nvPr>
        </p:nvGraphicFramePr>
        <p:xfrm>
          <a:off x="5752089" y="633132"/>
          <a:ext cx="6252189" cy="1189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1200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78150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867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05E0DE33-A48F-AF5B-81A3-B30395F8127E}"/>
              </a:ext>
            </a:extLst>
          </p:cNvPr>
          <p:cNvSpPr txBox="1"/>
          <p:nvPr/>
        </p:nvSpPr>
        <p:spPr>
          <a:xfrm>
            <a:off x="1948803" y="312419"/>
            <a:ext cx="388306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CC2A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NicheRMS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CADView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DEvA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(Digital Based Evidence)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Out Of Court Disposals (OOCD)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Digital Case File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7A7CCA-A592-9022-1AB7-E00961054CCA}"/>
              </a:ext>
            </a:extLst>
          </p:cNvPr>
          <p:cNvCxnSpPr>
            <a:cxnSpLocks/>
          </p:cNvCxnSpPr>
          <p:nvPr/>
        </p:nvCxnSpPr>
        <p:spPr>
          <a:xfrm>
            <a:off x="2134933" y="3982117"/>
            <a:ext cx="9877186" cy="18625"/>
          </a:xfrm>
          <a:prstGeom prst="line">
            <a:avLst/>
          </a:prstGeom>
          <a:ln w="38100">
            <a:solidFill>
              <a:srgbClr val="52C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C5A968-5015-557E-61C3-6E55F613304E}"/>
              </a:ext>
            </a:extLst>
          </p:cNvPr>
          <p:cNvCxnSpPr>
            <a:cxnSpLocks/>
          </p:cNvCxnSpPr>
          <p:nvPr/>
        </p:nvCxnSpPr>
        <p:spPr>
          <a:xfrm>
            <a:off x="12004278" y="3931533"/>
            <a:ext cx="0" cy="174207"/>
          </a:xfrm>
          <a:prstGeom prst="line">
            <a:avLst/>
          </a:prstGeom>
          <a:ln w="38100">
            <a:solidFill>
              <a:srgbClr val="52C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1620C63-B888-C289-9CF0-70B4A269B7E3}"/>
              </a:ext>
            </a:extLst>
          </p:cNvPr>
          <p:cNvCxnSpPr>
            <a:cxnSpLocks/>
          </p:cNvCxnSpPr>
          <p:nvPr/>
        </p:nvCxnSpPr>
        <p:spPr>
          <a:xfrm>
            <a:off x="2144918" y="3886369"/>
            <a:ext cx="0" cy="174207"/>
          </a:xfrm>
          <a:prstGeom prst="line">
            <a:avLst/>
          </a:prstGeom>
          <a:ln w="38100">
            <a:solidFill>
              <a:srgbClr val="52C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B96D5A7-5E7C-AF30-10C7-F017AFD35B8D}"/>
              </a:ext>
            </a:extLst>
          </p:cNvPr>
          <p:cNvGrpSpPr/>
          <p:nvPr/>
        </p:nvGrpSpPr>
        <p:grpSpPr>
          <a:xfrm>
            <a:off x="1998126" y="2896870"/>
            <a:ext cx="707837" cy="687590"/>
            <a:chOff x="2351305" y="2510540"/>
            <a:chExt cx="707837" cy="687590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38126CF3-BE6F-905D-04EB-730C24067C04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Diamond 48">
              <a:extLst>
                <a:ext uri="{FF2B5EF4-FFF2-40B4-BE49-F238E27FC236}">
                  <a16:creationId xmlns:a16="http://schemas.microsoft.com/office/drawing/2014/main" id="{ECAF1A52-5D5D-22DA-3094-FE9766D9CCB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AD483A8-CC9A-24C0-AC10-DC0D01580394}"/>
              </a:ext>
            </a:extLst>
          </p:cNvPr>
          <p:cNvCxnSpPr>
            <a:cxnSpLocks/>
          </p:cNvCxnSpPr>
          <p:nvPr/>
        </p:nvCxnSpPr>
        <p:spPr>
          <a:xfrm flipH="1">
            <a:off x="2352044" y="3577112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41214B9-8AE6-399E-D6D4-DDEE9B8889F4}"/>
              </a:ext>
            </a:extLst>
          </p:cNvPr>
          <p:cNvSpPr txBox="1"/>
          <p:nvPr/>
        </p:nvSpPr>
        <p:spPr>
          <a:xfrm>
            <a:off x="1887998" y="4338631"/>
            <a:ext cx="9572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Niche to Cloud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B6F17B-A602-65EF-BDB9-3E491883E9EC}"/>
              </a:ext>
            </a:extLst>
          </p:cNvPr>
          <p:cNvGrpSpPr/>
          <p:nvPr/>
        </p:nvGrpSpPr>
        <p:grpSpPr>
          <a:xfrm>
            <a:off x="4174055" y="2880010"/>
            <a:ext cx="707837" cy="687590"/>
            <a:chOff x="2351305" y="2510540"/>
            <a:chExt cx="707837" cy="687590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68F6B7A0-38FF-BD8F-5880-8676F871004D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Diamond 53">
              <a:extLst>
                <a:ext uri="{FF2B5EF4-FFF2-40B4-BE49-F238E27FC236}">
                  <a16:creationId xmlns:a16="http://schemas.microsoft.com/office/drawing/2014/main" id="{DB6EC880-7EC5-9BB7-6519-CF38DF147580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D4E1879-C464-B5EE-145B-FEDF14776CF8}"/>
              </a:ext>
            </a:extLst>
          </p:cNvPr>
          <p:cNvSpPr txBox="1"/>
          <p:nvPr/>
        </p:nvSpPr>
        <p:spPr>
          <a:xfrm>
            <a:off x="3920895" y="4334579"/>
            <a:ext cx="12640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CADView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Service Pack 2 Upgrade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E2DA273-0126-554E-65F2-3093629E312E}"/>
              </a:ext>
            </a:extLst>
          </p:cNvPr>
          <p:cNvGrpSpPr/>
          <p:nvPr/>
        </p:nvGrpSpPr>
        <p:grpSpPr>
          <a:xfrm>
            <a:off x="6341623" y="2933235"/>
            <a:ext cx="707837" cy="687590"/>
            <a:chOff x="2351305" y="2510540"/>
            <a:chExt cx="707837" cy="687590"/>
          </a:xfrm>
        </p:grpSpPr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9FC4A9FF-E6F9-3D83-BBB2-AC97BB32E79F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E177C374-1036-D75A-D7D9-425D4F42882F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4995BEA-A799-B320-F5A8-BB032E85C743}"/>
              </a:ext>
            </a:extLst>
          </p:cNvPr>
          <p:cNvCxnSpPr>
            <a:cxnSpLocks/>
          </p:cNvCxnSpPr>
          <p:nvPr/>
        </p:nvCxnSpPr>
        <p:spPr>
          <a:xfrm flipH="1">
            <a:off x="6695541" y="3624461"/>
            <a:ext cx="1" cy="744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3D403CB-E25A-8084-2FEC-F50257CF0666}"/>
              </a:ext>
            </a:extLst>
          </p:cNvPr>
          <p:cNvSpPr txBox="1"/>
          <p:nvPr/>
        </p:nvSpPr>
        <p:spPr>
          <a:xfrm>
            <a:off x="6169776" y="4405747"/>
            <a:ext cx="10423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NOV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CADView</a:t>
            </a:r>
            <a:r>
              <a:rPr lang="en-GB" sz="1100">
                <a:latin typeface="Calibri" panose="020F0502020204030204"/>
              </a:rPr>
              <a:t> LPR7 Upgrade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E92B430-F5D1-59BB-7AF1-D098CC210611}"/>
              </a:ext>
            </a:extLst>
          </p:cNvPr>
          <p:cNvGrpSpPr/>
          <p:nvPr/>
        </p:nvGrpSpPr>
        <p:grpSpPr>
          <a:xfrm>
            <a:off x="7309047" y="4487933"/>
            <a:ext cx="707837" cy="687590"/>
            <a:chOff x="2351305" y="2510540"/>
            <a:chExt cx="707837" cy="687590"/>
          </a:xfrm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1522E994-FBC6-1848-6C4C-13CDC92D7780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Diamond 63">
              <a:extLst>
                <a:ext uri="{FF2B5EF4-FFF2-40B4-BE49-F238E27FC236}">
                  <a16:creationId xmlns:a16="http://schemas.microsoft.com/office/drawing/2014/main" id="{F8920007-1DF6-AED0-2276-6CDFFFE268F8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A97D533-2BF9-DCB8-6C89-4EE33C6D4AB8}"/>
              </a:ext>
            </a:extLst>
          </p:cNvPr>
          <p:cNvCxnSpPr>
            <a:cxnSpLocks/>
          </p:cNvCxnSpPr>
          <p:nvPr/>
        </p:nvCxnSpPr>
        <p:spPr>
          <a:xfrm flipV="1">
            <a:off x="7662965" y="2748648"/>
            <a:ext cx="0" cy="17392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E79B63F-B442-60BA-50F4-0E04A8212ABB}"/>
              </a:ext>
            </a:extLst>
          </p:cNvPr>
          <p:cNvSpPr txBox="1"/>
          <p:nvPr/>
        </p:nvSpPr>
        <p:spPr>
          <a:xfrm>
            <a:off x="7212099" y="2141129"/>
            <a:ext cx="1018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DEC 23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Niche Build 16</a:t>
            </a:r>
          </a:p>
        </p:txBody>
      </p:sp>
      <p:pic>
        <p:nvPicPr>
          <p:cNvPr id="4" name="Graphic 3" descr="Upload outline">
            <a:extLst>
              <a:ext uri="{FF2B5EF4-FFF2-40B4-BE49-F238E27FC236}">
                <a16:creationId xmlns:a16="http://schemas.microsoft.com/office/drawing/2014/main" id="{DE89AED5-C845-448A-BAA8-73953061B1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99998" y="3079456"/>
            <a:ext cx="304091" cy="3040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ED0251B-39CD-C88C-AC75-93F56F505F3F}"/>
              </a:ext>
            </a:extLst>
          </p:cNvPr>
          <p:cNvGrpSpPr/>
          <p:nvPr/>
        </p:nvGrpSpPr>
        <p:grpSpPr>
          <a:xfrm>
            <a:off x="8230855" y="2870492"/>
            <a:ext cx="707837" cy="687590"/>
            <a:chOff x="2351305" y="2510540"/>
            <a:chExt cx="707837" cy="687590"/>
          </a:xfrm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BE2CF662-74E2-D229-C91A-4F15B2F8196A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Diamond 42">
              <a:extLst>
                <a:ext uri="{FF2B5EF4-FFF2-40B4-BE49-F238E27FC236}">
                  <a16:creationId xmlns:a16="http://schemas.microsoft.com/office/drawing/2014/main" id="{31DEE7D3-E8C3-5625-DACD-4AEB9534556B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718F6D-A3D6-FAA7-BF88-B68C1D8E1F7C}"/>
              </a:ext>
            </a:extLst>
          </p:cNvPr>
          <p:cNvGrpSpPr/>
          <p:nvPr/>
        </p:nvGrpSpPr>
        <p:grpSpPr>
          <a:xfrm>
            <a:off x="9159666" y="4479808"/>
            <a:ext cx="707837" cy="687590"/>
            <a:chOff x="2351305" y="2510540"/>
            <a:chExt cx="707837" cy="687590"/>
          </a:xfrm>
        </p:grpSpPr>
        <p:sp>
          <p:nvSpPr>
            <p:cNvPr id="68" name="Diamond 67">
              <a:extLst>
                <a:ext uri="{FF2B5EF4-FFF2-40B4-BE49-F238E27FC236}">
                  <a16:creationId xmlns:a16="http://schemas.microsoft.com/office/drawing/2014/main" id="{EBAD6359-62A6-8881-AF55-63ED5D7B0338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043878FF-E46D-BF13-304B-1C5E2A43843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9793D5-7C8F-761B-AA03-0BD636BDE9DC}"/>
              </a:ext>
            </a:extLst>
          </p:cNvPr>
          <p:cNvCxnSpPr>
            <a:cxnSpLocks/>
          </p:cNvCxnSpPr>
          <p:nvPr/>
        </p:nvCxnSpPr>
        <p:spPr>
          <a:xfrm flipH="1">
            <a:off x="8583431" y="3558082"/>
            <a:ext cx="1343" cy="79776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EC176B8-E153-FEB8-E479-69DA7B9B18DE}"/>
              </a:ext>
            </a:extLst>
          </p:cNvPr>
          <p:cNvCxnSpPr>
            <a:cxnSpLocks/>
          </p:cNvCxnSpPr>
          <p:nvPr/>
        </p:nvCxnSpPr>
        <p:spPr>
          <a:xfrm flipV="1">
            <a:off x="9528285" y="2748648"/>
            <a:ext cx="0" cy="17392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0F0D8DB-44EA-3D73-AA61-78CF6F937B5E}"/>
              </a:ext>
            </a:extLst>
          </p:cNvPr>
          <p:cNvSpPr txBox="1"/>
          <p:nvPr/>
        </p:nvSpPr>
        <p:spPr>
          <a:xfrm>
            <a:off x="8040745" y="4406705"/>
            <a:ext cx="1085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MAR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NC4 Switch-Off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CDB1E8-69FE-9367-FD83-4F0A56CBE7B8}"/>
              </a:ext>
            </a:extLst>
          </p:cNvPr>
          <p:cNvSpPr txBox="1"/>
          <p:nvPr/>
        </p:nvSpPr>
        <p:spPr>
          <a:xfrm>
            <a:off x="9987835" y="4433820"/>
            <a:ext cx="1133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MAY 24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Case File</a:t>
            </a:r>
          </a:p>
        </p:txBody>
      </p:sp>
      <p:pic>
        <p:nvPicPr>
          <p:cNvPr id="75" name="Graphic 74" descr="Mining tools outline">
            <a:extLst>
              <a:ext uri="{FF2B5EF4-FFF2-40B4-BE49-F238E27FC236}">
                <a16:creationId xmlns:a16="http://schemas.microsoft.com/office/drawing/2014/main" id="{A038399B-B5A0-9536-9296-9AEC6C2463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00114" y="3066659"/>
            <a:ext cx="305600" cy="305600"/>
          </a:xfrm>
          <a:prstGeom prst="rect">
            <a:avLst/>
          </a:prstGeom>
        </p:spPr>
      </p:pic>
      <p:pic>
        <p:nvPicPr>
          <p:cNvPr id="76" name="Graphic 75" descr="Online meeting outline">
            <a:extLst>
              <a:ext uri="{FF2B5EF4-FFF2-40B4-BE49-F238E27FC236}">
                <a16:creationId xmlns:a16="http://schemas.microsoft.com/office/drawing/2014/main" id="{5FFF528A-C0BD-99AD-2084-9F84076AFC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43341" y="3137329"/>
            <a:ext cx="314605" cy="314605"/>
          </a:xfrm>
          <a:prstGeom prst="rect">
            <a:avLst/>
          </a:prstGeom>
        </p:spPr>
      </p:pic>
      <p:pic>
        <p:nvPicPr>
          <p:cNvPr id="80" name="Graphic 79" descr="Toggle outline">
            <a:extLst>
              <a:ext uri="{FF2B5EF4-FFF2-40B4-BE49-F238E27FC236}">
                <a16:creationId xmlns:a16="http://schemas.microsoft.com/office/drawing/2014/main" id="{10375235-D995-FD38-6323-2ACACFC6DD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22674" y="3051972"/>
            <a:ext cx="321513" cy="321513"/>
          </a:xfrm>
          <a:prstGeom prst="rect">
            <a:avLst/>
          </a:prstGeom>
        </p:spPr>
      </p:pic>
      <p:pic>
        <p:nvPicPr>
          <p:cNvPr id="82" name="Graphic 81" descr="Building Brick Wall outline">
            <a:extLst>
              <a:ext uri="{FF2B5EF4-FFF2-40B4-BE49-F238E27FC236}">
                <a16:creationId xmlns:a16="http://schemas.microsoft.com/office/drawing/2014/main" id="{7CE5D5A1-3E52-8E4A-05E0-4055DEA118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04775" y="4665876"/>
            <a:ext cx="305138" cy="305138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75E1E6D9-63DA-3A75-2982-CE9201915149}"/>
              </a:ext>
            </a:extLst>
          </p:cNvPr>
          <p:cNvGrpSpPr/>
          <p:nvPr/>
        </p:nvGrpSpPr>
        <p:grpSpPr>
          <a:xfrm>
            <a:off x="409781" y="3827439"/>
            <a:ext cx="1189914" cy="208188"/>
            <a:chOff x="8925752" y="4689566"/>
            <a:chExt cx="2395924" cy="39295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8CEE220-AE7A-3280-2250-32C2D1129DD9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1ADE29A-F0B7-FDAA-00D8-A235D2E394D5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F3862E-D040-542A-B5F5-CC9A1D37899A}"/>
              </a:ext>
            </a:extLst>
          </p:cNvPr>
          <p:cNvSpPr txBox="1"/>
          <p:nvPr/>
        </p:nvSpPr>
        <p:spPr>
          <a:xfrm>
            <a:off x="5125282" y="2069753"/>
            <a:ext cx="10423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NOV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DEvA</a:t>
            </a:r>
            <a:r>
              <a:rPr lang="en-GB" sz="1100">
                <a:latin typeface="Calibri" panose="020F0502020204030204"/>
              </a:rPr>
              <a:t> Business Case 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C6735-9089-0C01-380F-B33BC522CE08}"/>
              </a:ext>
            </a:extLst>
          </p:cNvPr>
          <p:cNvSpPr txBox="1"/>
          <p:nvPr/>
        </p:nvSpPr>
        <p:spPr>
          <a:xfrm>
            <a:off x="2504089" y="2028096"/>
            <a:ext cx="164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MAR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DEvA</a:t>
            </a:r>
            <a:r>
              <a:rPr lang="en-GB" sz="1100">
                <a:latin typeface="Calibri" panose="020F0502020204030204"/>
              </a:rPr>
              <a:t> Tender and Procurement to be completed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7DFC5-57FB-48E0-9B18-47191FC15E77}"/>
              </a:ext>
            </a:extLst>
          </p:cNvPr>
          <p:cNvSpPr txBox="1"/>
          <p:nvPr/>
        </p:nvSpPr>
        <p:spPr>
          <a:xfrm>
            <a:off x="10906110" y="2086948"/>
            <a:ext cx="1211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AUG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DEvA</a:t>
            </a:r>
            <a:r>
              <a:rPr lang="en-GB" sz="1100">
                <a:latin typeface="Calibri" panose="020F0502020204030204"/>
              </a:rPr>
              <a:t> system to be implemented 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43284E-9AF3-C514-10B0-AE531977CCEB}"/>
              </a:ext>
            </a:extLst>
          </p:cNvPr>
          <p:cNvGrpSpPr/>
          <p:nvPr/>
        </p:nvGrpSpPr>
        <p:grpSpPr>
          <a:xfrm>
            <a:off x="2930949" y="4585773"/>
            <a:ext cx="707837" cy="687590"/>
            <a:chOff x="2351305" y="2510540"/>
            <a:chExt cx="707837" cy="687590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0763B65B-E0F2-5434-ADF0-977B60956B03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11B4B4E8-56B3-6B94-A2FE-25461BBD5A5C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17C11C0-49EB-54D1-A71F-6AD2D75E818C}"/>
              </a:ext>
            </a:extLst>
          </p:cNvPr>
          <p:cNvCxnSpPr>
            <a:cxnSpLocks/>
          </p:cNvCxnSpPr>
          <p:nvPr/>
        </p:nvCxnSpPr>
        <p:spPr>
          <a:xfrm flipH="1" flipV="1">
            <a:off x="3299231" y="2845411"/>
            <a:ext cx="1" cy="17418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1D939EF-0BFB-736C-98F3-D2AD44482E77}"/>
              </a:ext>
            </a:extLst>
          </p:cNvPr>
          <p:cNvCxnSpPr>
            <a:cxnSpLocks/>
          </p:cNvCxnSpPr>
          <p:nvPr/>
        </p:nvCxnSpPr>
        <p:spPr>
          <a:xfrm flipH="1">
            <a:off x="4524336" y="3577112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82AF27-8CB9-5112-DB4D-1677D7EB5A75}"/>
              </a:ext>
            </a:extLst>
          </p:cNvPr>
          <p:cNvGrpSpPr/>
          <p:nvPr/>
        </p:nvGrpSpPr>
        <p:grpSpPr>
          <a:xfrm>
            <a:off x="5308779" y="4487933"/>
            <a:ext cx="707837" cy="687590"/>
            <a:chOff x="2351305" y="2510540"/>
            <a:chExt cx="707837" cy="687590"/>
          </a:xfrm>
        </p:grpSpPr>
        <p:sp>
          <p:nvSpPr>
            <p:cNvPr id="84" name="Diamond 83">
              <a:extLst>
                <a:ext uri="{FF2B5EF4-FFF2-40B4-BE49-F238E27FC236}">
                  <a16:creationId xmlns:a16="http://schemas.microsoft.com/office/drawing/2014/main" id="{311E7670-9BC0-2C01-DE0A-5003C5B4D8FB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Diamond 84">
              <a:extLst>
                <a:ext uri="{FF2B5EF4-FFF2-40B4-BE49-F238E27FC236}">
                  <a16:creationId xmlns:a16="http://schemas.microsoft.com/office/drawing/2014/main" id="{12DDA7C6-0528-8461-7BF2-ADAFBA40579F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0782615-E6A1-CFBA-D635-AC643D81EF7A}"/>
              </a:ext>
            </a:extLst>
          </p:cNvPr>
          <p:cNvCxnSpPr>
            <a:cxnSpLocks/>
          </p:cNvCxnSpPr>
          <p:nvPr/>
        </p:nvCxnSpPr>
        <p:spPr>
          <a:xfrm flipH="1" flipV="1">
            <a:off x="5662698" y="2737486"/>
            <a:ext cx="1" cy="17418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5CCE9EC-4371-AAB6-D770-48DFE79925B6}"/>
              </a:ext>
            </a:extLst>
          </p:cNvPr>
          <p:cNvGrpSpPr/>
          <p:nvPr/>
        </p:nvGrpSpPr>
        <p:grpSpPr>
          <a:xfrm>
            <a:off x="10186824" y="2832351"/>
            <a:ext cx="707837" cy="687590"/>
            <a:chOff x="2351305" y="2510540"/>
            <a:chExt cx="707837" cy="687590"/>
          </a:xfrm>
        </p:grpSpPr>
        <p:sp>
          <p:nvSpPr>
            <p:cNvPr id="88" name="Diamond 87">
              <a:extLst>
                <a:ext uri="{FF2B5EF4-FFF2-40B4-BE49-F238E27FC236}">
                  <a16:creationId xmlns:a16="http://schemas.microsoft.com/office/drawing/2014/main" id="{6EE0081C-9495-227A-C79E-EB7B92F05EA5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Diamond 91">
              <a:extLst>
                <a:ext uri="{FF2B5EF4-FFF2-40B4-BE49-F238E27FC236}">
                  <a16:creationId xmlns:a16="http://schemas.microsoft.com/office/drawing/2014/main" id="{33CE44F7-4144-DAEA-F462-AE4B00264057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640BCEC-FB95-EABA-B11F-FD325147EB90}"/>
              </a:ext>
            </a:extLst>
          </p:cNvPr>
          <p:cNvCxnSpPr>
            <a:cxnSpLocks/>
          </p:cNvCxnSpPr>
          <p:nvPr/>
        </p:nvCxnSpPr>
        <p:spPr>
          <a:xfrm flipH="1">
            <a:off x="10544793" y="3485843"/>
            <a:ext cx="1343" cy="797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Graphic 94" descr="Books on shelf outline">
            <a:extLst>
              <a:ext uri="{FF2B5EF4-FFF2-40B4-BE49-F238E27FC236}">
                <a16:creationId xmlns:a16="http://schemas.microsoft.com/office/drawing/2014/main" id="{46FF3F31-96C3-3B6F-5369-BE35896765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83544" y="4659788"/>
            <a:ext cx="361440" cy="361440"/>
          </a:xfrm>
          <a:prstGeom prst="rect">
            <a:avLst/>
          </a:prstGeom>
        </p:spPr>
      </p:pic>
      <p:pic>
        <p:nvPicPr>
          <p:cNvPr id="97" name="Graphic 96" descr="Playbook outline">
            <a:extLst>
              <a:ext uri="{FF2B5EF4-FFF2-40B4-BE49-F238E27FC236}">
                <a16:creationId xmlns:a16="http://schemas.microsoft.com/office/drawing/2014/main" id="{C2E52878-71ED-D770-DFA3-BF155F26B95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99715" y="4763955"/>
            <a:ext cx="349930" cy="3499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B8FBCF-DBBD-4F9B-99FF-BB13B758E7E5}"/>
              </a:ext>
            </a:extLst>
          </p:cNvPr>
          <p:cNvGrpSpPr/>
          <p:nvPr/>
        </p:nvGrpSpPr>
        <p:grpSpPr>
          <a:xfrm>
            <a:off x="11164952" y="4388185"/>
            <a:ext cx="707837" cy="687590"/>
            <a:chOff x="2351305" y="2510540"/>
            <a:chExt cx="707837" cy="687590"/>
          </a:xfrm>
        </p:grpSpPr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028E3A5A-E578-7FF6-3E30-9A45DFCEC249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65CFD677-A5E0-EF61-C465-F11ACC71AE91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BBD936-805B-06FF-462D-965FC85B98DE}"/>
              </a:ext>
            </a:extLst>
          </p:cNvPr>
          <p:cNvCxnSpPr>
            <a:cxnSpLocks/>
          </p:cNvCxnSpPr>
          <p:nvPr/>
        </p:nvCxnSpPr>
        <p:spPr>
          <a:xfrm flipV="1">
            <a:off x="11514892" y="2679396"/>
            <a:ext cx="0" cy="173928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FB3F5C-2E5C-6C4F-3394-436DCDB33F0A}"/>
              </a:ext>
            </a:extLst>
          </p:cNvPr>
          <p:cNvSpPr txBox="1"/>
          <p:nvPr/>
        </p:nvSpPr>
        <p:spPr>
          <a:xfrm>
            <a:off x="8922425" y="2141129"/>
            <a:ext cx="12117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APR 24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OOCD Framework go-live</a:t>
            </a:r>
          </a:p>
        </p:txBody>
      </p:sp>
      <p:pic>
        <p:nvPicPr>
          <p:cNvPr id="78" name="Graphic 77" descr="Folder Search outline">
            <a:extLst>
              <a:ext uri="{FF2B5EF4-FFF2-40B4-BE49-F238E27FC236}">
                <a16:creationId xmlns:a16="http://schemas.microsoft.com/office/drawing/2014/main" id="{A7B3E3C3-F3A4-0C07-C552-9DDDECBB8D5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67911" y="3039478"/>
            <a:ext cx="315767" cy="315767"/>
          </a:xfrm>
          <a:prstGeom prst="rect">
            <a:avLst/>
          </a:prstGeom>
        </p:spPr>
      </p:pic>
      <p:pic>
        <p:nvPicPr>
          <p:cNvPr id="99" name="Graphic 98" descr="Magnifying glass outline">
            <a:extLst>
              <a:ext uri="{FF2B5EF4-FFF2-40B4-BE49-F238E27FC236}">
                <a16:creationId xmlns:a16="http://schemas.microsoft.com/office/drawing/2014/main" id="{37400DE7-0568-4053-5821-95D3FC5FD5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386711" y="4624496"/>
            <a:ext cx="256361" cy="256361"/>
          </a:xfrm>
          <a:prstGeom prst="rect">
            <a:avLst/>
          </a:prstGeom>
        </p:spPr>
      </p:pic>
      <p:pic>
        <p:nvPicPr>
          <p:cNvPr id="45" name="Graphic 44" descr="Scales of justice outline">
            <a:extLst>
              <a:ext uri="{FF2B5EF4-FFF2-40B4-BE49-F238E27FC236}">
                <a16:creationId xmlns:a16="http://schemas.microsoft.com/office/drawing/2014/main" id="{ACD0089C-738D-0541-4CA6-66170201F3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377288" y="4659788"/>
            <a:ext cx="301993" cy="30199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C773AC1-0353-F406-8EB1-1EE646423E42}"/>
              </a:ext>
            </a:extLst>
          </p:cNvPr>
          <p:cNvCxnSpPr>
            <a:cxnSpLocks/>
          </p:cNvCxnSpPr>
          <p:nvPr/>
        </p:nvCxnSpPr>
        <p:spPr>
          <a:xfrm>
            <a:off x="536575" y="3931533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1C5F2D3-7F94-5FE9-BF0B-6BD119DDD725}"/>
              </a:ext>
            </a:extLst>
          </p:cNvPr>
          <p:cNvCxnSpPr>
            <a:cxnSpLocks/>
          </p:cNvCxnSpPr>
          <p:nvPr/>
        </p:nvCxnSpPr>
        <p:spPr>
          <a:xfrm>
            <a:off x="1098497" y="3931533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FBB13A36-59F8-79CB-6951-829EA4FEDED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155062" y="5679860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28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965859" y="191963"/>
            <a:ext cx="5851078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517D21"/>
                </a:solidFill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172B"/>
                </a:solidFill>
              </a:rPr>
              <a:t>Greater awareness of complex </a:t>
            </a:r>
            <a:r>
              <a:rPr lang="en-GB" sz="1600" b="0" u="none" strike="noStrike" baseline="0">
                <a:solidFill>
                  <a:srgbClr val="00172B"/>
                </a:solidFill>
              </a:rPr>
              <a:t>multi agency situations</a:t>
            </a:r>
            <a:endParaRPr lang="en-GB" sz="1600" b="0" u="none" strike="noStrike" baseline="0">
              <a:solidFill>
                <a:srgbClr val="00172B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172B"/>
                </a:solidFill>
              </a:rPr>
              <a:t>and better informed decision-making regarding resources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444444"/>
                </a:solidFill>
              </a:rPr>
              <a:t>P</a:t>
            </a:r>
            <a:r>
              <a:rPr lang="en-GB" sz="1600" b="0" i="0">
                <a:solidFill>
                  <a:srgbClr val="444444"/>
                </a:solidFill>
                <a:effectLst/>
              </a:rPr>
              <a:t>rotection of high risk victims of domestic abuse.</a:t>
            </a:r>
            <a:r>
              <a:rPr lang="en-GB" sz="1600">
                <a:solidFill>
                  <a:srgbClr val="444444"/>
                </a:solidFill>
              </a:rPr>
              <a:t> </a:t>
            </a:r>
            <a:endParaRPr lang="en-GB" sz="1600" b="0" i="0">
              <a:solidFill>
                <a:srgbClr val="444444"/>
              </a:solidFill>
              <a:effectLst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444444"/>
                </a:solidFill>
              </a:rPr>
              <a:t>Sustained capability for compliant </a:t>
            </a:r>
            <a:r>
              <a:rPr lang="en-GB" sz="1600" err="1">
                <a:solidFill>
                  <a:srgbClr val="444444"/>
                </a:solidFill>
              </a:rPr>
              <a:t>telecomms</a:t>
            </a:r>
            <a:r>
              <a:rPr lang="en-GB" sz="1600">
                <a:solidFill>
                  <a:srgbClr val="444444"/>
                </a:solidFill>
              </a:rPr>
              <a:t> data request</a:t>
            </a:r>
            <a:endParaRPr lang="en-GB" sz="1600" b="0" i="0">
              <a:solidFill>
                <a:srgbClr val="444444"/>
              </a:solidFill>
              <a:effectLst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Real time information (INTERPOL, fingerprints) available at scene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The investigation process has as lower direct impact on victims of rape and serious sexual offences</a:t>
            </a:r>
          </a:p>
          <a:p>
            <a:endParaRPr lang="en-GB" sz="1600" b="1">
              <a:cs typeface="Calibri" panose="020F0502020204030204" pitchFamily="34" charset="0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7409636" y="467104"/>
            <a:ext cx="2164860" cy="1188132"/>
          </a:xfrm>
          <a:prstGeom prst="wedgeEllipseCallout">
            <a:avLst>
              <a:gd name="adj1" fmla="val 48595"/>
              <a:gd name="adj2" fmla="val -53047"/>
            </a:avLst>
          </a:prstGeom>
          <a:ln w="38100">
            <a:solidFill>
              <a:srgbClr val="659A2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chemeClr val="accent6">
                    <a:lumMod val="50000"/>
                  </a:schemeClr>
                </a:solidFill>
              </a:rPr>
              <a:t>Criminals are smart , we need to be smarter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7168786" y="2108729"/>
            <a:ext cx="5037199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rgbClr val="517D21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517D21"/>
                </a:solidFill>
              </a:rPr>
              <a:t>have </a:t>
            </a:r>
            <a:r>
              <a:rPr lang="en-GB" sz="1600">
                <a:solidFill>
                  <a:srgbClr val="517D21"/>
                </a:solidFill>
              </a:rPr>
              <a:t>(outcomes)  </a:t>
            </a:r>
            <a:endParaRPr lang="en-GB" sz="1600">
              <a:solidFill>
                <a:srgbClr val="517D2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Real time, shared awareness of </a:t>
            </a:r>
            <a:r>
              <a:rPr lang="en-GB" sz="1600" b="0" i="0">
                <a:effectLst/>
              </a:rPr>
              <a:t>resources across agencies for </a:t>
            </a:r>
            <a:r>
              <a:rPr lang="en-GB" sz="1600">
                <a:cs typeface="Calibri"/>
              </a:rPr>
              <a:t>'at scene' decision-making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Vulnerable people can discretely communicate with Lincs Police conveying their needs and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Efficient, RIPA compliant access to </a:t>
            </a:r>
            <a:r>
              <a:rPr lang="en-GB" sz="1600" err="1">
                <a:cs typeface="Calibri"/>
              </a:rPr>
              <a:t>telecomms</a:t>
            </a:r>
            <a:r>
              <a:rPr lang="en-GB" sz="1600">
                <a:cs typeface="Calibri"/>
              </a:rPr>
              <a:t> data</a:t>
            </a:r>
            <a:endParaRPr lang="en-GB" sz="1600" b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Enhanced real time access to INTERPOL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cs typeface="Calibri"/>
              </a:rPr>
              <a:t>Access to national finger print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cs typeface="Calibri"/>
              </a:rPr>
              <a:t>RASSO officers equipped with the data and technology that best serves their investigative activities</a:t>
            </a:r>
            <a:endParaRPr lang="en-GB" sz="1600" b="0">
              <a:solidFill>
                <a:srgbClr val="FF0000"/>
              </a:solidFill>
              <a:latin typeface="+mn-lt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b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73694" y="2281467"/>
            <a:ext cx="713594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rgbClr val="517D21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517D21"/>
                </a:solidFill>
              </a:rPr>
              <a:t>do </a:t>
            </a:r>
            <a:r>
              <a:rPr lang="en-GB" sz="1600">
                <a:solidFill>
                  <a:srgbClr val="517D21"/>
                </a:solidFill>
              </a:rPr>
              <a:t>(objectives)</a:t>
            </a:r>
            <a:endParaRPr lang="en-GB" sz="1600">
              <a:solidFill>
                <a:srgbClr val="517D2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Expand the use of Airbox from ARVs to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Provide vulnerable people</a:t>
            </a:r>
            <a:r>
              <a:rPr lang="en-GB" sz="1600" b="0" i="0">
                <a:solidFill>
                  <a:srgbClr val="4A4E57"/>
                </a:solidFill>
                <a:effectLst/>
              </a:rPr>
              <a:t> with discreet portable device loaded with </a:t>
            </a:r>
            <a:r>
              <a:rPr lang="en-GB" sz="1600" err="1">
                <a:cs typeface="Calibri"/>
              </a:rPr>
              <a:t>TecSAFE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Complete </a:t>
            </a:r>
            <a:r>
              <a:rPr lang="en-GB" sz="1600" err="1">
                <a:cs typeface="Calibri"/>
              </a:rPr>
              <a:t>CyComms</a:t>
            </a:r>
            <a:r>
              <a:rPr lang="en-GB" sz="1600">
                <a:cs typeface="Calibri"/>
              </a:rPr>
              <a:t> migration for continued access to </a:t>
            </a:r>
            <a:r>
              <a:rPr lang="en-GB" sz="1600" err="1">
                <a:cs typeface="Calibri"/>
              </a:rPr>
              <a:t>telecomms</a:t>
            </a:r>
            <a:r>
              <a:rPr lang="en-GB" sz="1600">
                <a:cs typeface="Calibri"/>
              </a:rPr>
              <a:t> intelligence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Implement </a:t>
            </a:r>
            <a:r>
              <a:rPr lang="en-GB" sz="1600" err="1">
                <a:cs typeface="Calibri"/>
              </a:rPr>
              <a:t>iLEAP</a:t>
            </a:r>
            <a:r>
              <a:rPr lang="en-GB" sz="1600">
                <a:cs typeface="Calibri"/>
              </a:rPr>
              <a:t> to replace the loss of connectivity to INTERPOL after Brexit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Deploy dedicated laptops to RASSO teams under national Op </a:t>
            </a:r>
            <a:r>
              <a:rPr lang="en-GB" sz="1600" err="1">
                <a:cs typeface="Calibri"/>
              </a:rPr>
              <a:t>Soteria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National Digital Fingerprint Service to be tested on new MDTs</a:t>
            </a:r>
            <a:endParaRPr lang="en-GB" sz="1600">
              <a:solidFill>
                <a:srgbClr val="000000"/>
              </a:solidFill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A067F-DE63-4D93-89DA-4839304C5677}"/>
              </a:ext>
            </a:extLst>
          </p:cNvPr>
          <p:cNvGrpSpPr/>
          <p:nvPr/>
        </p:nvGrpSpPr>
        <p:grpSpPr>
          <a:xfrm>
            <a:off x="221944" y="193467"/>
            <a:ext cx="1569427" cy="2088000"/>
            <a:chOff x="5447922" y="341535"/>
            <a:chExt cx="1618992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164778-E0F4-1A7A-9872-4EA2F94025E4}"/>
                </a:ext>
              </a:extLst>
            </p:cNvPr>
            <p:cNvSpPr/>
            <p:nvPr/>
          </p:nvSpPr>
          <p:spPr>
            <a:xfrm>
              <a:off x="5447922" y="341535"/>
              <a:ext cx="1618992" cy="208800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1816FE-2400-255E-2F1F-749FC5017ED1}"/>
                </a:ext>
              </a:extLst>
            </p:cNvPr>
            <p:cNvSpPr/>
            <p:nvPr/>
          </p:nvSpPr>
          <p:spPr>
            <a:xfrm>
              <a:off x="5627923" y="531421"/>
              <a:ext cx="1224000" cy="1080000"/>
            </a:xfrm>
            <a:prstGeom prst="rect">
              <a:avLst/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8A63A5-1AA5-735E-D056-F7874BC195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BD7D38-2909-94E6-8CE5-576E0F6E6B36}"/>
              </a:ext>
            </a:extLst>
          </p:cNvPr>
          <p:cNvSpPr txBox="1"/>
          <p:nvPr/>
        </p:nvSpPr>
        <p:spPr>
          <a:xfrm>
            <a:off x="2803245" y="5968034"/>
            <a:ext cx="9212783" cy="742744"/>
          </a:xfrm>
          <a:prstGeom prst="rect">
            <a:avLst/>
          </a:prstGeom>
          <a:solidFill>
            <a:srgbClr val="659A2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SRO: </a:t>
            </a:r>
            <a:r>
              <a:rPr lang="en-GB" sz="1600" kern="1200">
                <a:solidFill>
                  <a:schemeClr val="bg1"/>
                </a:solidFill>
              </a:rPr>
              <a:t>ACC Mayo</a:t>
            </a:r>
            <a:r>
              <a:rPr lang="en-GB" sz="1600">
                <a:solidFill>
                  <a:schemeClr val="bg1"/>
                </a:solidFill>
              </a:rPr>
              <a:t>                                                                                               </a:t>
            </a:r>
            <a:r>
              <a:rPr lang="en-GB" sz="1600" b="1">
                <a:solidFill>
                  <a:schemeClr val="bg1"/>
                </a:solidFill>
              </a:rPr>
              <a:t>Capability Owner:</a:t>
            </a:r>
            <a:r>
              <a:rPr lang="en-GB" sz="1600">
                <a:solidFill>
                  <a:schemeClr val="bg1"/>
                </a:solidFill>
              </a:rPr>
              <a:t> C/S, Head of Crime</a:t>
            </a:r>
            <a:endParaRPr lang="en-GB" sz="1600" kern="1200">
              <a:solidFill>
                <a:schemeClr val="bg1"/>
              </a:solidFill>
            </a:endParaRPr>
          </a:p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Digital and Data Leads: </a:t>
            </a:r>
            <a:r>
              <a:rPr lang="en-GB" sz="1600" kern="1200">
                <a:solidFill>
                  <a:schemeClr val="bg1"/>
                </a:solidFill>
              </a:rPr>
              <a:t>C/</a:t>
            </a:r>
            <a:r>
              <a:rPr lang="en-GB" sz="1600" kern="1200" err="1">
                <a:solidFill>
                  <a:schemeClr val="bg1"/>
                </a:solidFill>
              </a:rPr>
              <a:t>Insp</a:t>
            </a:r>
            <a:r>
              <a:rPr lang="en-GB" sz="1600" kern="1200">
                <a:solidFill>
                  <a:schemeClr val="bg1"/>
                </a:solidFill>
              </a:rPr>
              <a:t> Digital Policing; Enterprise Architect; DFU 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D62EFD-3911-746A-99C5-5085A84601EE}"/>
              </a:ext>
            </a:extLst>
          </p:cNvPr>
          <p:cNvSpPr txBox="1"/>
          <p:nvPr/>
        </p:nvSpPr>
        <p:spPr>
          <a:xfrm>
            <a:off x="240337" y="3993254"/>
            <a:ext cx="7118406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6"/>
                </a:solidFill>
              </a:rPr>
              <a:t>How</a:t>
            </a:r>
            <a:r>
              <a:rPr lang="en-GB" sz="160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SSAS Airbox					National slippage 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err="1"/>
              <a:t>CycComms</a:t>
            </a:r>
            <a:r>
              <a:rPr lang="en-GB" sz="1600"/>
              <a:t> Migration				Q1 24/25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National Digital Fingerprint Service (on Xchange platform)	Q2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err="1"/>
              <a:t>TecSafe</a:t>
            </a:r>
            <a:r>
              <a:rPr lang="en-GB" sz="1600"/>
              <a:t>						Q3 23/24 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600" i="0">
                <a:effectLst/>
              </a:rPr>
              <a:t>International Law Enforcement Alerts Platform (I-LEAP)</a:t>
            </a:r>
            <a:r>
              <a:rPr lang="en-GB" sz="1600"/>
              <a:t>	Q3 23/24</a:t>
            </a:r>
            <a:endParaRPr lang="en-US" sz="160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600">
                <a:cs typeface="Calibri"/>
              </a:rPr>
              <a:t>RASSO Technical Uplift                                                     	Q3 23/24</a:t>
            </a:r>
          </a:p>
          <a:p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9329057" y="805542"/>
            <a:ext cx="2686971" cy="1433991"/>
          </a:xfrm>
          <a:prstGeom prst="wedgeEllipseCallout">
            <a:avLst>
              <a:gd name="adj1" fmla="val -29514"/>
              <a:gd name="adj2" fmla="val -63558"/>
            </a:avLst>
          </a:prstGeom>
          <a:ln w="381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>
                <a:solidFill>
                  <a:schemeClr val="accent6">
                    <a:lumMod val="50000"/>
                  </a:schemeClr>
                </a:solidFill>
                <a:latin typeface="Segoe Script"/>
              </a:rPr>
              <a:t>Technology is  policing’s friend and the criminals’ enemy if used to its full capability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2A85FB59-4A76-3AC2-51F2-DB4DB2BC9E61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5.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 Digital    Policing &amp; Investigation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35EF1A-9D32-D91D-2FAD-55720729D8EA}"/>
              </a:ext>
            </a:extLst>
          </p:cNvPr>
          <p:cNvSpPr txBox="1">
            <a:spLocks/>
          </p:cNvSpPr>
          <p:nvPr/>
        </p:nvSpPr>
        <p:spPr>
          <a:xfrm>
            <a:off x="8817137" y="4709909"/>
            <a:ext cx="2586424" cy="62879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Revenue   	     Capital</a:t>
            </a:r>
            <a:endParaRPr lang="en-GB" sz="1600" b="1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>
                <a:solidFill>
                  <a:schemeClr val="tx1"/>
                </a:solidFill>
              </a:rPr>
              <a:t>	     £135k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>
                <a:solidFill>
                  <a:schemeClr val="tx1"/>
                </a:solidFill>
              </a:rPr>
              <a:t>Direct HO funding </a:t>
            </a:r>
          </a:p>
        </p:txBody>
      </p:sp>
      <p:pic>
        <p:nvPicPr>
          <p:cNvPr id="2" name="Picture 1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BC121335-3B33-E871-09D3-E9C3B9EA4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2197" y="191400"/>
            <a:ext cx="683741" cy="8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77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8A63A5-1AA5-735E-D056-F7874BC195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4" y="5935174"/>
            <a:ext cx="1994220" cy="786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BD7D38-2909-94E6-8CE5-576E0F6E6B36}"/>
              </a:ext>
            </a:extLst>
          </p:cNvPr>
          <p:cNvSpPr txBox="1"/>
          <p:nvPr/>
        </p:nvSpPr>
        <p:spPr>
          <a:xfrm>
            <a:off x="2387278" y="6053501"/>
            <a:ext cx="8693475" cy="6618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 Mayo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                                                                                   </a:t>
            </a:r>
            <a:r>
              <a:rPr lang="en-GB" sz="1600" b="1">
                <a:solidFill>
                  <a:prstClr val="white"/>
                </a:solidFill>
                <a:latin typeface="Calibri" panose="020F0502020204030204"/>
              </a:rPr>
              <a:t>Capability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Owner: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C/S, Head of Crime</a:t>
            </a: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C/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Policing; Enterprise Architect; DFU Manager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A2D950D-DAB6-AF5D-9EBB-DB93F0B3F8A8}"/>
              </a:ext>
            </a:extLst>
          </p:cNvPr>
          <p:cNvGrpSpPr/>
          <p:nvPr/>
        </p:nvGrpSpPr>
        <p:grpSpPr>
          <a:xfrm>
            <a:off x="218553" y="227037"/>
            <a:ext cx="1677872" cy="5591313"/>
            <a:chOff x="166525" y="193467"/>
            <a:chExt cx="1677872" cy="5569875"/>
          </a:xfrm>
        </p:grpSpPr>
        <p:sp>
          <p:nvSpPr>
            <p:cNvPr id="5" name="AutoShape 1" descr="INDIVIDUALS BY AGE GROUP COHORT (INDIVIDUALS MAY APPEAR IN MULTIPLE COHORTS)"/>
            <p:cNvSpPr>
              <a:spLocks noChangeAspect="1" noChangeArrowheads="1"/>
            </p:cNvSpPr>
            <p:nvPr/>
          </p:nvSpPr>
          <p:spPr bwMode="auto">
            <a:xfrm>
              <a:off x="536575" y="33750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2A85FB59-4A76-3AC2-51F2-DB4DB2BC9E61}"/>
                </a:ext>
              </a:extLst>
            </p:cNvPr>
            <p:cNvSpPr txBox="1"/>
            <p:nvPr/>
          </p:nvSpPr>
          <p:spPr>
            <a:xfrm>
              <a:off x="221946" y="1464871"/>
              <a:ext cx="1569428" cy="7747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5. Digital    Policing &amp; Investigation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E8B4922-351C-E484-A707-B7EB348EE474}"/>
                </a:ext>
              </a:extLst>
            </p:cNvPr>
            <p:cNvGrpSpPr/>
            <p:nvPr/>
          </p:nvGrpSpPr>
          <p:grpSpPr>
            <a:xfrm>
              <a:off x="166525" y="193467"/>
              <a:ext cx="1677872" cy="5569875"/>
              <a:chOff x="212499" y="178669"/>
              <a:chExt cx="1677872" cy="556987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F2518E6-15A0-FB2D-B84A-3928C9AD0A19}"/>
                  </a:ext>
                </a:extLst>
              </p:cNvPr>
              <p:cNvSpPr/>
              <p:nvPr/>
            </p:nvSpPr>
            <p:spPr>
              <a:xfrm>
                <a:off x="220209" y="178669"/>
                <a:ext cx="1569428" cy="5569875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  <a:ln>
                <a:solidFill>
                  <a:srgbClr val="78B832"/>
                </a:solidFill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ctangle: Rounded Corners 4">
                <a:extLst>
                  <a:ext uri="{FF2B5EF4-FFF2-40B4-BE49-F238E27FC236}">
                    <a16:creationId xmlns:a16="http://schemas.microsoft.com/office/drawing/2014/main" id="{505BEB51-E32B-B7F5-E083-7A90D911B243}"/>
                  </a:ext>
                </a:extLst>
              </p:cNvPr>
              <p:cNvSpPr txBox="1"/>
              <p:nvPr/>
            </p:nvSpPr>
            <p:spPr>
              <a:xfrm>
                <a:off x="212499" y="1793379"/>
                <a:ext cx="1569428" cy="774736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5. Digital Policing and Investigation</a:t>
                </a:r>
              </a:p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>
                    <a:solidFill>
                      <a:prstClr val="white"/>
                    </a:solidFill>
                    <a:latin typeface="Calibri" panose="020F0502020204030204"/>
                  </a:rPr>
                  <a:t>(DEVA Board)</a:t>
                </a:r>
                <a:endParaRPr kumimoji="0" lang="en-GB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8E9A5906-194B-BA18-F5CA-A205FE0B6E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208" y="2941162"/>
                <a:ext cx="1617139" cy="287758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 Capability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Status and Risk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56F07B76-4A42-D986-B6DB-9FF99459F8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057" y="4209958"/>
                <a:ext cx="1660314" cy="1411662"/>
              </a:xfrm>
              <a:prstGeom prst="rect">
                <a:avLst/>
              </a:prstGeom>
              <a:ln>
                <a:noFill/>
              </a:ln>
            </p:spPr>
            <p:txBody>
              <a:bodyPr lIns="91440" tIns="45720" rIns="91440" bIns="45720" anchor="t">
                <a:no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Forecast Spend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1600" b="1" dirty="0">
                    <a:solidFill>
                      <a:srgbClr val="FFFFFF"/>
                    </a:solidFill>
                    <a:latin typeface="Calibri" panose="020F0502020204030204"/>
                  </a:rPr>
                  <a:t>23/24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Capital     </a:t>
                </a:r>
                <a:r>
                  <a:rPr lang="en-GB" sz="1600" dirty="0">
                    <a:solidFill>
                      <a:srgbClr val="FFFFFF"/>
                    </a:solidFill>
                    <a:latin typeface="Calibri" panose="020F0502020204030204"/>
                  </a:rPr>
                  <a:t>  £</a:t>
                </a:r>
                <a:r>
                  <a:rPr kumimoji="0" lang="en-GB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</a:rPr>
                  <a:t>55k</a:t>
                </a:r>
                <a:endParaRPr lang="en-GB" sz="1600" dirty="0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lang="en-GB" sz="1600" dirty="0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1600" dirty="0">
                    <a:solidFill>
                      <a:srgbClr val="FFFFFF"/>
                    </a:solidFill>
                    <a:latin typeface="Calibri" panose="020F0502020204030204"/>
                    <a:ea typeface="Calibri"/>
                    <a:cs typeface="Calibri"/>
                  </a:rPr>
                  <a:t>Plus direct HO funding </a:t>
                </a:r>
                <a:endPara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1816FE-2400-255E-2F1F-749FC5017ED1}"/>
                </a:ext>
              </a:extLst>
            </p:cNvPr>
            <p:cNvSpPr/>
            <p:nvPr/>
          </p:nvSpPr>
          <p:spPr>
            <a:xfrm>
              <a:off x="287957" y="359935"/>
              <a:ext cx="1260000" cy="1255169"/>
            </a:xfrm>
            <a:prstGeom prst="rect">
              <a:avLst/>
            </a:prstGeom>
            <a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F0755B-73B0-1F35-1F21-D439C001863D}"/>
              </a:ext>
            </a:extLst>
          </p:cNvPr>
          <p:cNvGrpSpPr/>
          <p:nvPr/>
        </p:nvGrpSpPr>
        <p:grpSpPr>
          <a:xfrm>
            <a:off x="5680525" y="94457"/>
            <a:ext cx="6384290" cy="499293"/>
            <a:chOff x="5729028" y="123849"/>
            <a:chExt cx="6384290" cy="49929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FF38EE-655B-DAC8-7858-CF52DB33230B}"/>
                </a:ext>
              </a:extLst>
            </p:cNvPr>
            <p:cNvSpPr txBox="1"/>
            <p:nvPr/>
          </p:nvSpPr>
          <p:spPr>
            <a:xfrm>
              <a:off x="5851069" y="12508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123688-FCB3-88FC-5E6C-E64FA60048CA}"/>
                </a:ext>
              </a:extLst>
            </p:cNvPr>
            <p:cNvSpPr txBox="1"/>
            <p:nvPr/>
          </p:nvSpPr>
          <p:spPr>
            <a:xfrm>
              <a:off x="6947882" y="15865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</a:p>
          </p:txBody>
        </p:sp>
        <p:pic>
          <p:nvPicPr>
            <p:cNvPr id="29" name="Graphic 28" descr="Scales of justice with solid fill">
              <a:extLst>
                <a:ext uri="{FF2B5EF4-FFF2-40B4-BE49-F238E27FC236}">
                  <a16:creationId xmlns:a16="http://schemas.microsoft.com/office/drawing/2014/main" id="{9D262D9C-003D-2E78-76C4-0AE4B9D2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1994" y="123849"/>
              <a:ext cx="383750" cy="383750"/>
            </a:xfrm>
            <a:prstGeom prst="rect">
              <a:avLst/>
            </a:prstGeom>
          </p:spPr>
        </p:pic>
        <p:pic>
          <p:nvPicPr>
            <p:cNvPr id="30" name="Graphic 29" descr="CheckList with solid fill">
              <a:extLst>
                <a:ext uri="{FF2B5EF4-FFF2-40B4-BE49-F238E27FC236}">
                  <a16:creationId xmlns:a16="http://schemas.microsoft.com/office/drawing/2014/main" id="{A2C5989B-F883-6439-E481-8BEFD78F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9028" y="158656"/>
              <a:ext cx="383751" cy="38375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2FC542-5FEA-5ADA-472D-A5B02721E83E}"/>
                </a:ext>
              </a:extLst>
            </p:cNvPr>
            <p:cNvSpPr txBox="1"/>
            <p:nvPr/>
          </p:nvSpPr>
          <p:spPr>
            <a:xfrm>
              <a:off x="7984812" y="159893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Resource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CC9F56-DBBA-2DC1-453B-F91A5EF4C6F1}"/>
                </a:ext>
              </a:extLst>
            </p:cNvPr>
            <p:cNvSpPr txBox="1"/>
            <p:nvPr/>
          </p:nvSpPr>
          <p:spPr>
            <a:xfrm>
              <a:off x="9011641" y="132844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 Resource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C5CA23-5C5D-3C88-9489-49611D77C931}"/>
                </a:ext>
              </a:extLst>
            </p:cNvPr>
            <p:cNvSpPr txBox="1"/>
            <p:nvPr/>
          </p:nvSpPr>
          <p:spPr>
            <a:xfrm>
              <a:off x="10077096" y="303721"/>
              <a:ext cx="10403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45DFCE-A3A1-451F-8F21-C6E83B10C44E}"/>
                </a:ext>
              </a:extLst>
            </p:cNvPr>
            <p:cNvSpPr txBox="1"/>
            <p:nvPr/>
          </p:nvSpPr>
          <p:spPr>
            <a:xfrm>
              <a:off x="11072986" y="161477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Benefit Realisation</a:t>
              </a:r>
            </a:p>
          </p:txBody>
        </p:sp>
        <p:pic>
          <p:nvPicPr>
            <p:cNvPr id="35" name="Graphic 34" descr="Coins with solid fill">
              <a:extLst>
                <a:ext uri="{FF2B5EF4-FFF2-40B4-BE49-F238E27FC236}">
                  <a16:creationId xmlns:a16="http://schemas.microsoft.com/office/drawing/2014/main" id="{CA7659A6-711D-2FC6-9A97-184B01A36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8334" y="222132"/>
              <a:ext cx="327564" cy="327564"/>
            </a:xfrm>
            <a:prstGeom prst="rect">
              <a:avLst/>
            </a:prstGeom>
          </p:spPr>
        </p:pic>
        <p:pic>
          <p:nvPicPr>
            <p:cNvPr id="36" name="Graphic 35" descr="Internet Of Things with solid fill">
              <a:extLst>
                <a:ext uri="{FF2B5EF4-FFF2-40B4-BE49-F238E27FC236}">
                  <a16:creationId xmlns:a16="http://schemas.microsoft.com/office/drawing/2014/main" id="{D728D93E-BEC4-51FD-53D5-190A2DA6A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84540" y="212654"/>
              <a:ext cx="345539" cy="345539"/>
            </a:xfrm>
            <a:prstGeom prst="rect">
              <a:avLst/>
            </a:prstGeom>
          </p:spPr>
        </p:pic>
        <p:pic>
          <p:nvPicPr>
            <p:cNvPr id="37" name="Graphic 36" descr="Badge Tick with solid fill">
              <a:extLst>
                <a:ext uri="{FF2B5EF4-FFF2-40B4-BE49-F238E27FC236}">
                  <a16:creationId xmlns:a16="http://schemas.microsoft.com/office/drawing/2014/main" id="{299ABA12-54BC-1382-A8E9-35DB7B998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950755" y="227394"/>
              <a:ext cx="345311" cy="345311"/>
            </a:xfrm>
            <a:prstGeom prst="rect">
              <a:avLst/>
            </a:prstGeom>
          </p:spPr>
        </p:pic>
        <p:pic>
          <p:nvPicPr>
            <p:cNvPr id="38" name="Graphic 37" descr="Users with solid fill">
              <a:extLst>
                <a:ext uri="{FF2B5EF4-FFF2-40B4-BE49-F238E27FC236}">
                  <a16:creationId xmlns:a16="http://schemas.microsoft.com/office/drawing/2014/main" id="{3B4A9D21-FA30-FB10-F0E5-3060E487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52341" y="209246"/>
              <a:ext cx="366129" cy="366129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C867D4-DBB2-3FD0-A4DA-6886700E5B08}"/>
              </a:ext>
            </a:extLst>
          </p:cNvPr>
          <p:cNvSpPr txBox="1"/>
          <p:nvPr/>
        </p:nvSpPr>
        <p:spPr>
          <a:xfrm>
            <a:off x="1968988" y="227037"/>
            <a:ext cx="388306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CCTV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SSAS (Airbox)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CyComms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TecSAFE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iLEAP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RRR Technical Uplift</a:t>
            </a:r>
          </a:p>
        </p:txBody>
      </p:sp>
      <p:graphicFrame>
        <p:nvGraphicFramePr>
          <p:cNvPr id="40" name="Table 6">
            <a:extLst>
              <a:ext uri="{FF2B5EF4-FFF2-40B4-BE49-F238E27FC236}">
                <a16:creationId xmlns:a16="http://schemas.microsoft.com/office/drawing/2014/main" id="{6F7E3B5B-0EAB-DCEA-2CF0-187B4208E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912883"/>
              </p:ext>
            </p:extLst>
          </p:nvPr>
        </p:nvGraphicFramePr>
        <p:xfrm>
          <a:off x="5731000" y="534474"/>
          <a:ext cx="6252189" cy="1665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1200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78150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8679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512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558884"/>
                  </a:ext>
                </a:extLst>
              </a:tr>
            </a:tbl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7DBFAC-928E-EA34-8123-3BADE3F31338}"/>
              </a:ext>
            </a:extLst>
          </p:cNvPr>
          <p:cNvCxnSpPr>
            <a:cxnSpLocks/>
          </p:cNvCxnSpPr>
          <p:nvPr/>
        </p:nvCxnSpPr>
        <p:spPr>
          <a:xfrm>
            <a:off x="2106003" y="3985711"/>
            <a:ext cx="9877186" cy="18625"/>
          </a:xfrm>
          <a:prstGeom prst="line">
            <a:avLst/>
          </a:prstGeom>
          <a:ln w="38100">
            <a:solidFill>
              <a:srgbClr val="78B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C2773BF-CB1F-860B-5AF8-AB157A338E41}"/>
              </a:ext>
            </a:extLst>
          </p:cNvPr>
          <p:cNvCxnSpPr>
            <a:cxnSpLocks/>
          </p:cNvCxnSpPr>
          <p:nvPr/>
        </p:nvCxnSpPr>
        <p:spPr>
          <a:xfrm>
            <a:off x="11983189" y="3917232"/>
            <a:ext cx="0" cy="174207"/>
          </a:xfrm>
          <a:prstGeom prst="line">
            <a:avLst/>
          </a:prstGeom>
          <a:ln w="38100">
            <a:solidFill>
              <a:srgbClr val="78B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B9FE2B0-5468-6554-7849-9FF0CF2F5261}"/>
              </a:ext>
            </a:extLst>
          </p:cNvPr>
          <p:cNvCxnSpPr>
            <a:cxnSpLocks/>
          </p:cNvCxnSpPr>
          <p:nvPr/>
        </p:nvCxnSpPr>
        <p:spPr>
          <a:xfrm>
            <a:off x="2106003" y="3898607"/>
            <a:ext cx="0" cy="174207"/>
          </a:xfrm>
          <a:prstGeom prst="line">
            <a:avLst/>
          </a:prstGeom>
          <a:ln w="38100">
            <a:solidFill>
              <a:srgbClr val="78B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9BA429-DA96-DB97-3048-AE4E1C769ADF}"/>
              </a:ext>
            </a:extLst>
          </p:cNvPr>
          <p:cNvGrpSpPr/>
          <p:nvPr/>
        </p:nvGrpSpPr>
        <p:grpSpPr>
          <a:xfrm>
            <a:off x="2141088" y="2872026"/>
            <a:ext cx="707837" cy="687590"/>
            <a:chOff x="2351305" y="2510540"/>
            <a:chExt cx="707837" cy="687590"/>
          </a:xfrm>
        </p:grpSpPr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A3BD69A6-CEC6-DDAF-C345-B7C6BE234F0C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Diamond 45">
              <a:extLst>
                <a:ext uri="{FF2B5EF4-FFF2-40B4-BE49-F238E27FC236}">
                  <a16:creationId xmlns:a16="http://schemas.microsoft.com/office/drawing/2014/main" id="{7C3B078C-6700-6F2F-BDE6-8B9856004CCF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6D1C0B-099E-0387-21BE-90D32F145D68}"/>
              </a:ext>
            </a:extLst>
          </p:cNvPr>
          <p:cNvCxnSpPr>
            <a:cxnSpLocks/>
          </p:cNvCxnSpPr>
          <p:nvPr/>
        </p:nvCxnSpPr>
        <p:spPr>
          <a:xfrm flipH="1">
            <a:off x="2495005" y="3557519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D304899-FCAB-5F4D-9BF6-17044408F833}"/>
              </a:ext>
            </a:extLst>
          </p:cNvPr>
          <p:cNvSpPr txBox="1"/>
          <p:nvPr/>
        </p:nvSpPr>
        <p:spPr>
          <a:xfrm>
            <a:off x="3929209" y="4355851"/>
            <a:ext cx="1151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PRONTO Version 15.4.5.1 upgrade complete 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6ABB79-6CA5-EB53-DF58-F350B5D38C91}"/>
              </a:ext>
            </a:extLst>
          </p:cNvPr>
          <p:cNvGrpSpPr/>
          <p:nvPr/>
        </p:nvGrpSpPr>
        <p:grpSpPr>
          <a:xfrm>
            <a:off x="5134931" y="4272411"/>
            <a:ext cx="707837" cy="687590"/>
            <a:chOff x="2351305" y="2510540"/>
            <a:chExt cx="707837" cy="687590"/>
          </a:xfrm>
        </p:grpSpPr>
        <p:sp>
          <p:nvSpPr>
            <p:cNvPr id="50" name="Diamond 49">
              <a:extLst>
                <a:ext uri="{FF2B5EF4-FFF2-40B4-BE49-F238E27FC236}">
                  <a16:creationId xmlns:a16="http://schemas.microsoft.com/office/drawing/2014/main" id="{1E0804D0-AE16-EF7C-13A8-83C2818859AD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Diamond 50">
              <a:extLst>
                <a:ext uri="{FF2B5EF4-FFF2-40B4-BE49-F238E27FC236}">
                  <a16:creationId xmlns:a16="http://schemas.microsoft.com/office/drawing/2014/main" id="{32496A63-23D7-BD92-A4B1-D189AAF8D383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0361B98-77D1-462A-3072-9BD34F8650FD}"/>
              </a:ext>
            </a:extLst>
          </p:cNvPr>
          <p:cNvCxnSpPr>
            <a:cxnSpLocks/>
            <a:endCxn id="58" idx="2"/>
          </p:cNvCxnSpPr>
          <p:nvPr/>
        </p:nvCxnSpPr>
        <p:spPr>
          <a:xfrm flipH="1" flipV="1">
            <a:off x="5474936" y="3067761"/>
            <a:ext cx="10483" cy="12501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5E29CDE-4478-2FD5-C8AE-83C2191DB31C}"/>
              </a:ext>
            </a:extLst>
          </p:cNvPr>
          <p:cNvSpPr txBox="1"/>
          <p:nvPr/>
        </p:nvSpPr>
        <p:spPr>
          <a:xfrm>
            <a:off x="9496528" y="4340987"/>
            <a:ext cx="11962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PRONTO changes to PPN 2 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E817E6B-7419-CE98-53C7-47C86AF9C12A}"/>
              </a:ext>
            </a:extLst>
          </p:cNvPr>
          <p:cNvGrpSpPr/>
          <p:nvPr/>
        </p:nvGrpSpPr>
        <p:grpSpPr>
          <a:xfrm>
            <a:off x="6119009" y="2869929"/>
            <a:ext cx="707837" cy="687590"/>
            <a:chOff x="2351305" y="2510540"/>
            <a:chExt cx="707837" cy="687590"/>
          </a:xfrm>
        </p:grpSpPr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3AD38669-F0EE-18F5-5BBF-11EB0646A0E2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Diamond 55">
              <a:extLst>
                <a:ext uri="{FF2B5EF4-FFF2-40B4-BE49-F238E27FC236}">
                  <a16:creationId xmlns:a16="http://schemas.microsoft.com/office/drawing/2014/main" id="{79269847-F357-0CDF-EFAC-915BF05AE921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1A38C1A-8CD3-3480-39EA-56BF5BE8573F}"/>
              </a:ext>
            </a:extLst>
          </p:cNvPr>
          <p:cNvCxnSpPr>
            <a:cxnSpLocks/>
          </p:cNvCxnSpPr>
          <p:nvPr/>
        </p:nvCxnSpPr>
        <p:spPr>
          <a:xfrm flipH="1">
            <a:off x="6472927" y="3557519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D7AF2FA-4BE5-6D94-F279-50653178B8DD}"/>
              </a:ext>
            </a:extLst>
          </p:cNvPr>
          <p:cNvSpPr txBox="1"/>
          <p:nvPr/>
        </p:nvSpPr>
        <p:spPr>
          <a:xfrm>
            <a:off x="4924526" y="2298320"/>
            <a:ext cx="110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iLEAP</a:t>
            </a:r>
            <a:r>
              <a:rPr lang="en-GB" sz="1100">
                <a:latin typeface="Calibri" panose="020F0502020204030204"/>
              </a:rPr>
              <a:t> Pronto Interface Go Live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5F7875F-4A02-68CC-A0EB-D99B38CA6081}"/>
              </a:ext>
            </a:extLst>
          </p:cNvPr>
          <p:cNvGrpSpPr/>
          <p:nvPr/>
        </p:nvGrpSpPr>
        <p:grpSpPr>
          <a:xfrm>
            <a:off x="10613861" y="4355663"/>
            <a:ext cx="707837" cy="687590"/>
            <a:chOff x="2351305" y="2510540"/>
            <a:chExt cx="707837" cy="687590"/>
          </a:xfrm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96ECFD35-F8FF-33A4-DE2F-653A84467999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E95C3BF0-B7F3-39C4-56D1-309222DD2999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D584804-18F3-9117-855C-043A31BD745B}"/>
              </a:ext>
            </a:extLst>
          </p:cNvPr>
          <p:cNvCxnSpPr>
            <a:cxnSpLocks/>
            <a:stCxn id="87" idx="0"/>
          </p:cNvCxnSpPr>
          <p:nvPr/>
        </p:nvCxnSpPr>
        <p:spPr>
          <a:xfrm flipH="1" flipV="1">
            <a:off x="9198643" y="3173260"/>
            <a:ext cx="22907" cy="11824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F9EB087-EE7E-7D93-BB93-D2BD0A342EAE}"/>
              </a:ext>
            </a:extLst>
          </p:cNvPr>
          <p:cNvGrpSpPr/>
          <p:nvPr/>
        </p:nvGrpSpPr>
        <p:grpSpPr>
          <a:xfrm>
            <a:off x="410071" y="3864626"/>
            <a:ext cx="1189914" cy="208188"/>
            <a:chOff x="8925752" y="4689566"/>
            <a:chExt cx="2395924" cy="3929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270ADB-CE47-B1F3-0507-BD8C0A96C7A8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42104E-2554-6345-CFE9-EDE74FC97AE7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4F90935-12D9-BA78-7BCB-AFEA28500FCD}"/>
              </a:ext>
            </a:extLst>
          </p:cNvPr>
          <p:cNvSpPr txBox="1"/>
          <p:nvPr/>
        </p:nvSpPr>
        <p:spPr>
          <a:xfrm>
            <a:off x="10304602" y="2356281"/>
            <a:ext cx="11962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PRONTO Intel Changes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83919-7579-38EC-C284-BBB79051E14E}"/>
              </a:ext>
            </a:extLst>
          </p:cNvPr>
          <p:cNvSpPr txBox="1"/>
          <p:nvPr/>
        </p:nvSpPr>
        <p:spPr>
          <a:xfrm>
            <a:off x="6734016" y="2431881"/>
            <a:ext cx="11962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PRONTO Version 15.5.2 upgrade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DB249-D28D-D6D6-26A0-CD20DFCFAE7F}"/>
              </a:ext>
            </a:extLst>
          </p:cNvPr>
          <p:cNvSpPr txBox="1"/>
          <p:nvPr/>
        </p:nvSpPr>
        <p:spPr>
          <a:xfrm>
            <a:off x="1861515" y="4341133"/>
            <a:ext cx="1264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TecSAFE PO raised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CFA18-2DA6-0E9A-1366-F35682E759F7}"/>
              </a:ext>
            </a:extLst>
          </p:cNvPr>
          <p:cNvSpPr txBox="1"/>
          <p:nvPr/>
        </p:nvSpPr>
        <p:spPr>
          <a:xfrm>
            <a:off x="2722886" y="2285867"/>
            <a:ext cx="16513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CCTV WAN connection for the East Completed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57D79-E027-9502-4A57-CDDC73D98F6E}"/>
              </a:ext>
            </a:extLst>
          </p:cNvPr>
          <p:cNvSpPr txBox="1"/>
          <p:nvPr/>
        </p:nvSpPr>
        <p:spPr>
          <a:xfrm>
            <a:off x="7758403" y="4334667"/>
            <a:ext cx="1196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TecSAFE Go-Live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50574E-7CFA-5876-90E9-CD0C4CA580D5}"/>
              </a:ext>
            </a:extLst>
          </p:cNvPr>
          <p:cNvSpPr txBox="1"/>
          <p:nvPr/>
        </p:nvSpPr>
        <p:spPr>
          <a:xfrm>
            <a:off x="8622168" y="2405668"/>
            <a:ext cx="1196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SSAS National Workstream Progression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CE213A-26F9-96AC-8905-FED2505A78EE}"/>
              </a:ext>
            </a:extLst>
          </p:cNvPr>
          <p:cNvSpPr txBox="1"/>
          <p:nvPr/>
        </p:nvSpPr>
        <p:spPr>
          <a:xfrm>
            <a:off x="11139583" y="4277297"/>
            <a:ext cx="11962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SSAS Regional readiness and detailed plan creation 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A06B5D-BDA6-CA9F-E68C-ABDDC4481A13}"/>
              </a:ext>
            </a:extLst>
          </p:cNvPr>
          <p:cNvGrpSpPr/>
          <p:nvPr/>
        </p:nvGrpSpPr>
        <p:grpSpPr>
          <a:xfrm>
            <a:off x="3152473" y="4262350"/>
            <a:ext cx="707837" cy="687590"/>
            <a:chOff x="2351305" y="2510540"/>
            <a:chExt cx="707837" cy="687590"/>
          </a:xfrm>
        </p:grpSpPr>
        <p:sp>
          <p:nvSpPr>
            <p:cNvPr id="68" name="Diamond 67">
              <a:extLst>
                <a:ext uri="{FF2B5EF4-FFF2-40B4-BE49-F238E27FC236}">
                  <a16:creationId xmlns:a16="http://schemas.microsoft.com/office/drawing/2014/main" id="{38F7C22B-13FB-CF4A-9EF6-3102AD475027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3CAC0AE2-BE3F-3E59-24CD-E03F7A4F29F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3A7F164-E67F-1136-C39A-9FA405DCC8AB}"/>
              </a:ext>
            </a:extLst>
          </p:cNvPr>
          <p:cNvCxnSpPr>
            <a:cxnSpLocks/>
          </p:cNvCxnSpPr>
          <p:nvPr/>
        </p:nvCxnSpPr>
        <p:spPr>
          <a:xfrm flipH="1" flipV="1">
            <a:off x="3500959" y="2889167"/>
            <a:ext cx="5052" cy="1363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4387EEC-29F7-2CF6-7889-D71B0C1DFF11}"/>
              </a:ext>
            </a:extLst>
          </p:cNvPr>
          <p:cNvGrpSpPr/>
          <p:nvPr/>
        </p:nvGrpSpPr>
        <p:grpSpPr>
          <a:xfrm>
            <a:off x="4168695" y="2897514"/>
            <a:ext cx="707837" cy="687590"/>
            <a:chOff x="2351305" y="2510540"/>
            <a:chExt cx="707837" cy="687590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D0E06FC6-7ADC-F0D6-C69D-3539E78EAB2A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5C5B8B26-5C47-688C-0CF7-44425794F43E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CE2915C-35A3-ECC6-35A9-F962D72262F9}"/>
              </a:ext>
            </a:extLst>
          </p:cNvPr>
          <p:cNvCxnSpPr>
            <a:cxnSpLocks/>
          </p:cNvCxnSpPr>
          <p:nvPr/>
        </p:nvCxnSpPr>
        <p:spPr>
          <a:xfrm flipH="1">
            <a:off x="4519861" y="3574345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CE20B7A-49DC-3B79-2E28-853B9366BFC7}"/>
              </a:ext>
            </a:extLst>
          </p:cNvPr>
          <p:cNvGrpSpPr/>
          <p:nvPr/>
        </p:nvGrpSpPr>
        <p:grpSpPr>
          <a:xfrm>
            <a:off x="6978202" y="4346200"/>
            <a:ext cx="707837" cy="687590"/>
            <a:chOff x="2351305" y="2510540"/>
            <a:chExt cx="707837" cy="687590"/>
          </a:xfrm>
        </p:grpSpPr>
        <p:sp>
          <p:nvSpPr>
            <p:cNvPr id="79" name="Diamond 78">
              <a:extLst>
                <a:ext uri="{FF2B5EF4-FFF2-40B4-BE49-F238E27FC236}">
                  <a16:creationId xmlns:a16="http://schemas.microsoft.com/office/drawing/2014/main" id="{C2C76F6A-C7A8-1FF3-A9F0-65CE96EF787E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Diamond 79">
              <a:extLst>
                <a:ext uri="{FF2B5EF4-FFF2-40B4-BE49-F238E27FC236}">
                  <a16:creationId xmlns:a16="http://schemas.microsoft.com/office/drawing/2014/main" id="{40260F77-1A90-1970-500B-55C20400B5A4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047C528-CA08-BAB7-D927-CAB76B1A7A89}"/>
              </a:ext>
            </a:extLst>
          </p:cNvPr>
          <p:cNvCxnSpPr>
            <a:cxnSpLocks/>
          </p:cNvCxnSpPr>
          <p:nvPr/>
        </p:nvCxnSpPr>
        <p:spPr>
          <a:xfrm flipH="1" flipV="1">
            <a:off x="7321669" y="3075597"/>
            <a:ext cx="10483" cy="12501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785B20-8740-C761-AA3C-4E7B9480F41C}"/>
              </a:ext>
            </a:extLst>
          </p:cNvPr>
          <p:cNvGrpSpPr/>
          <p:nvPr/>
        </p:nvGrpSpPr>
        <p:grpSpPr>
          <a:xfrm>
            <a:off x="7983106" y="2869929"/>
            <a:ext cx="707837" cy="687590"/>
            <a:chOff x="2351305" y="2510540"/>
            <a:chExt cx="707837" cy="687590"/>
          </a:xfrm>
        </p:grpSpPr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BE2DEA68-26DA-6819-AC39-232F526320FB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Diamond 83">
              <a:extLst>
                <a:ext uri="{FF2B5EF4-FFF2-40B4-BE49-F238E27FC236}">
                  <a16:creationId xmlns:a16="http://schemas.microsoft.com/office/drawing/2014/main" id="{2342D6F5-1946-B813-0697-647654348604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6A88030-941B-334E-9446-A2DF6549482D}"/>
              </a:ext>
            </a:extLst>
          </p:cNvPr>
          <p:cNvCxnSpPr>
            <a:cxnSpLocks/>
          </p:cNvCxnSpPr>
          <p:nvPr/>
        </p:nvCxnSpPr>
        <p:spPr>
          <a:xfrm flipH="1">
            <a:off x="8340840" y="3544914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F28058-22B0-76E3-2EAB-8B298DDF27BA}"/>
              </a:ext>
            </a:extLst>
          </p:cNvPr>
          <p:cNvGrpSpPr/>
          <p:nvPr/>
        </p:nvGrpSpPr>
        <p:grpSpPr>
          <a:xfrm>
            <a:off x="8867631" y="4355663"/>
            <a:ext cx="707837" cy="687590"/>
            <a:chOff x="2351305" y="2510540"/>
            <a:chExt cx="707837" cy="687590"/>
          </a:xfrm>
        </p:grpSpPr>
        <p:sp>
          <p:nvSpPr>
            <p:cNvPr id="87" name="Diamond 86">
              <a:extLst>
                <a:ext uri="{FF2B5EF4-FFF2-40B4-BE49-F238E27FC236}">
                  <a16:creationId xmlns:a16="http://schemas.microsoft.com/office/drawing/2014/main" id="{2309599D-649B-724E-5280-20DE7958A266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Diamond 87">
              <a:extLst>
                <a:ext uri="{FF2B5EF4-FFF2-40B4-BE49-F238E27FC236}">
                  <a16:creationId xmlns:a16="http://schemas.microsoft.com/office/drawing/2014/main" id="{44BFC135-3D3F-0B19-93B8-539B837AAFE0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E00839E-A6EC-1FC1-E614-845BB857560E}"/>
              </a:ext>
            </a:extLst>
          </p:cNvPr>
          <p:cNvGrpSpPr/>
          <p:nvPr/>
        </p:nvGrpSpPr>
        <p:grpSpPr>
          <a:xfrm>
            <a:off x="9696210" y="2844944"/>
            <a:ext cx="707837" cy="687590"/>
            <a:chOff x="2351305" y="2510540"/>
            <a:chExt cx="707837" cy="687590"/>
          </a:xfrm>
        </p:grpSpPr>
        <p:sp>
          <p:nvSpPr>
            <p:cNvPr id="90" name="Diamond 89">
              <a:extLst>
                <a:ext uri="{FF2B5EF4-FFF2-40B4-BE49-F238E27FC236}">
                  <a16:creationId xmlns:a16="http://schemas.microsoft.com/office/drawing/2014/main" id="{E20688C1-941F-6868-2431-ED5A17CB99F0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Diamond 90">
              <a:extLst>
                <a:ext uri="{FF2B5EF4-FFF2-40B4-BE49-F238E27FC236}">
                  <a16:creationId xmlns:a16="http://schemas.microsoft.com/office/drawing/2014/main" id="{4F95553F-2630-0D7E-CB65-CBC5A63A53D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89B2835-52A1-99F4-B8D3-E42E7F8DE5B2}"/>
              </a:ext>
            </a:extLst>
          </p:cNvPr>
          <p:cNvCxnSpPr>
            <a:cxnSpLocks/>
          </p:cNvCxnSpPr>
          <p:nvPr/>
        </p:nvCxnSpPr>
        <p:spPr>
          <a:xfrm flipH="1">
            <a:off x="10049220" y="3562561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B022309-ABEA-3A62-A29A-7E2E062F999E}"/>
              </a:ext>
            </a:extLst>
          </p:cNvPr>
          <p:cNvCxnSpPr>
            <a:cxnSpLocks/>
          </p:cNvCxnSpPr>
          <p:nvPr/>
        </p:nvCxnSpPr>
        <p:spPr>
          <a:xfrm flipH="1" flipV="1">
            <a:off x="10940402" y="2991871"/>
            <a:ext cx="5052" cy="13637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Graphic 98" descr="Security camera outline">
            <a:extLst>
              <a:ext uri="{FF2B5EF4-FFF2-40B4-BE49-F238E27FC236}">
                <a16:creationId xmlns:a16="http://schemas.microsoft.com/office/drawing/2014/main" id="{A97FC215-3765-022A-F904-57ED5DACB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83671" y="4464953"/>
            <a:ext cx="312706" cy="312706"/>
          </a:xfrm>
          <a:prstGeom prst="rect">
            <a:avLst/>
          </a:prstGeom>
        </p:spPr>
      </p:pic>
      <p:pic>
        <p:nvPicPr>
          <p:cNvPr id="101" name="Graphic 100" descr="Receipt outline">
            <a:extLst>
              <a:ext uri="{FF2B5EF4-FFF2-40B4-BE49-F238E27FC236}">
                <a16:creationId xmlns:a16="http://schemas.microsoft.com/office/drawing/2014/main" id="{2A909E3C-00A0-A961-0DE2-C04C6D175E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71311" y="3096171"/>
            <a:ext cx="284279" cy="284279"/>
          </a:xfrm>
          <a:prstGeom prst="rect">
            <a:avLst/>
          </a:prstGeom>
        </p:spPr>
      </p:pic>
      <p:pic>
        <p:nvPicPr>
          <p:cNvPr id="103" name="Graphic 102" descr="Stopwatch outline">
            <a:extLst>
              <a:ext uri="{FF2B5EF4-FFF2-40B4-BE49-F238E27FC236}">
                <a16:creationId xmlns:a16="http://schemas.microsoft.com/office/drawing/2014/main" id="{2B530D24-BC83-086F-58C8-1A1B20DA58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80911" y="3047412"/>
            <a:ext cx="303361" cy="303361"/>
          </a:xfrm>
          <a:prstGeom prst="rect">
            <a:avLst/>
          </a:prstGeom>
        </p:spPr>
      </p:pic>
      <p:pic>
        <p:nvPicPr>
          <p:cNvPr id="105" name="Graphic 104" descr="Plugged Unplugged outline">
            <a:extLst>
              <a:ext uri="{FF2B5EF4-FFF2-40B4-BE49-F238E27FC236}">
                <a16:creationId xmlns:a16="http://schemas.microsoft.com/office/drawing/2014/main" id="{D2AC96AB-F527-ACD3-560B-04D0E6B173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338673" y="4482140"/>
            <a:ext cx="305219" cy="305219"/>
          </a:xfrm>
          <a:prstGeom prst="rect">
            <a:avLst/>
          </a:prstGeom>
        </p:spPr>
      </p:pic>
      <p:pic>
        <p:nvPicPr>
          <p:cNvPr id="107" name="Graphic 106" descr="Influencer outline">
            <a:extLst>
              <a:ext uri="{FF2B5EF4-FFF2-40B4-BE49-F238E27FC236}">
                <a16:creationId xmlns:a16="http://schemas.microsoft.com/office/drawing/2014/main" id="{B12D116F-C2C3-2F71-7219-6FD7F4E279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68628" y="4527142"/>
            <a:ext cx="320108" cy="320108"/>
          </a:xfrm>
          <a:prstGeom prst="rect">
            <a:avLst/>
          </a:prstGeom>
        </p:spPr>
      </p:pic>
      <p:pic>
        <p:nvPicPr>
          <p:cNvPr id="111" name="Graphic 110" descr="Hourglass 60% outline">
            <a:extLst>
              <a:ext uri="{FF2B5EF4-FFF2-40B4-BE49-F238E27FC236}">
                <a16:creationId xmlns:a16="http://schemas.microsoft.com/office/drawing/2014/main" id="{7E1F23C3-BF30-1B02-0DFF-80F440B271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368047" y="3071081"/>
            <a:ext cx="331682" cy="331682"/>
          </a:xfrm>
          <a:prstGeom prst="rect">
            <a:avLst/>
          </a:prstGeom>
        </p:spPr>
      </p:pic>
      <p:pic>
        <p:nvPicPr>
          <p:cNvPr id="113" name="Graphic 112" descr="Daily calendar outline">
            <a:extLst>
              <a:ext uri="{FF2B5EF4-FFF2-40B4-BE49-F238E27FC236}">
                <a16:creationId xmlns:a16="http://schemas.microsoft.com/office/drawing/2014/main" id="{961B3CDA-E551-115C-FB81-4EE6171AFB9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916142" y="3043298"/>
            <a:ext cx="270038" cy="270038"/>
          </a:xfrm>
          <a:prstGeom prst="rect">
            <a:avLst/>
          </a:prstGeom>
        </p:spPr>
      </p:pic>
      <p:pic>
        <p:nvPicPr>
          <p:cNvPr id="115" name="Graphic 114" descr="Plug outline">
            <a:extLst>
              <a:ext uri="{FF2B5EF4-FFF2-40B4-BE49-F238E27FC236}">
                <a16:creationId xmlns:a16="http://schemas.microsoft.com/office/drawing/2014/main" id="{AC698235-22E8-CC39-EC0E-46D9A7742F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36207" y="4588727"/>
            <a:ext cx="263143" cy="263143"/>
          </a:xfrm>
          <a:prstGeom prst="rect">
            <a:avLst/>
          </a:prstGeom>
        </p:spPr>
      </p:pic>
      <p:pic>
        <p:nvPicPr>
          <p:cNvPr id="117" name="Graphic 116" descr="Network diagram outline">
            <a:extLst>
              <a:ext uri="{FF2B5EF4-FFF2-40B4-BE49-F238E27FC236}">
                <a16:creationId xmlns:a16="http://schemas.microsoft.com/office/drawing/2014/main" id="{9CE967A3-D7E3-79CA-50D4-6B3EEC6066D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20499" y="4560039"/>
            <a:ext cx="278428" cy="278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930EC6-D11C-576D-DB81-F6D04D219D64}"/>
              </a:ext>
            </a:extLst>
          </p:cNvPr>
          <p:cNvSpPr txBox="1"/>
          <p:nvPr/>
        </p:nvSpPr>
        <p:spPr>
          <a:xfrm>
            <a:off x="5883939" y="4325753"/>
            <a:ext cx="11962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err="1">
                <a:latin typeface="Calibri" panose="020F0502020204030204"/>
              </a:rPr>
              <a:t>CyComms</a:t>
            </a:r>
            <a:r>
              <a:rPr lang="en-GB" sz="1100">
                <a:latin typeface="Calibri" panose="020F0502020204030204"/>
              </a:rPr>
              <a:t> submission of briefing paper to determine ‘as-is’ position and agree timeline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F7291E-8E11-750F-F4C8-23DCE589943F}"/>
              </a:ext>
            </a:extLst>
          </p:cNvPr>
          <p:cNvGrpSpPr/>
          <p:nvPr/>
        </p:nvGrpSpPr>
        <p:grpSpPr>
          <a:xfrm>
            <a:off x="11335079" y="2839146"/>
            <a:ext cx="707837" cy="687590"/>
            <a:chOff x="2351305" y="2510540"/>
            <a:chExt cx="707837" cy="687590"/>
          </a:xfrm>
        </p:grpSpPr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81CB02DC-0E1B-ABF5-44CB-ECD75EDDA6DD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8BAFC4CF-3233-9330-2975-F2304DED265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9" name="Graphic 108" descr="Playbook outline">
            <a:extLst>
              <a:ext uri="{FF2B5EF4-FFF2-40B4-BE49-F238E27FC236}">
                <a16:creationId xmlns:a16="http://schemas.microsoft.com/office/drawing/2014/main" id="{7D2B1E77-54CA-51E8-3261-E3949729C00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516310" y="3022692"/>
            <a:ext cx="320298" cy="320298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BD0B3C2-EF4B-AAFB-E3D9-7C26341B3F1C}"/>
              </a:ext>
            </a:extLst>
          </p:cNvPr>
          <p:cNvCxnSpPr>
            <a:cxnSpLocks/>
          </p:cNvCxnSpPr>
          <p:nvPr/>
        </p:nvCxnSpPr>
        <p:spPr>
          <a:xfrm flipH="1">
            <a:off x="11695035" y="3517714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phic 75" descr="Document outline">
            <a:extLst>
              <a:ext uri="{FF2B5EF4-FFF2-40B4-BE49-F238E27FC236}">
                <a16:creationId xmlns:a16="http://schemas.microsoft.com/office/drawing/2014/main" id="{7EC290BF-C3B2-A1EF-F07B-3E75EAAF269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343221" y="3075597"/>
            <a:ext cx="285291" cy="28529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763847-4811-D375-CF39-FBB86DCD5E27}"/>
              </a:ext>
            </a:extLst>
          </p:cNvPr>
          <p:cNvCxnSpPr>
            <a:cxnSpLocks/>
          </p:cNvCxnSpPr>
          <p:nvPr/>
        </p:nvCxnSpPr>
        <p:spPr>
          <a:xfrm>
            <a:off x="522678" y="3972266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B9421BE-D3C1-A67D-D833-94BA70DA68B6}"/>
              </a:ext>
            </a:extLst>
          </p:cNvPr>
          <p:cNvCxnSpPr>
            <a:cxnSpLocks/>
          </p:cNvCxnSpPr>
          <p:nvPr/>
        </p:nvCxnSpPr>
        <p:spPr>
          <a:xfrm>
            <a:off x="1115716" y="3972266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BAE72B41-021B-9C8F-CF1B-233EAC6A47C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165359" y="5679860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5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3A236A-03B9-DEFC-91C6-388EDEC148EC}"/>
              </a:ext>
            </a:extLst>
          </p:cNvPr>
          <p:cNvSpPr txBox="1"/>
          <p:nvPr/>
        </p:nvSpPr>
        <p:spPr>
          <a:xfrm>
            <a:off x="167261" y="1717031"/>
            <a:ext cx="340644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Key Achievements 22/23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Digital and Data Strategy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DDaT Governance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Design of new Directorate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Guardian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CADView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SignLIve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Handheld Radio Upgrade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/>
              <a:t>LA CCTV into stations</a:t>
            </a:r>
            <a:endParaRPr lang="en-US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Armed Response AMS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ACU Monitoring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DFU Storage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Regional Niche RMS into Cloud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err="1"/>
              <a:t>WiFi</a:t>
            </a:r>
            <a:r>
              <a:rPr lang="en-US"/>
              <a:t> across the Estates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Local CCTV into Stations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Improved Vetting Procedure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Customer Service Review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/>
              <a:t>My IT Portal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83C26-3C47-02D9-11D5-527E4ABD2C3A}"/>
              </a:ext>
            </a:extLst>
          </p:cNvPr>
          <p:cNvSpPr txBox="1"/>
          <p:nvPr/>
        </p:nvSpPr>
        <p:spPr>
          <a:xfrm>
            <a:off x="3691155" y="1717031"/>
            <a:ext cx="8333583" cy="5078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Deliverables 23/24</a:t>
            </a:r>
            <a:endParaRPr lang="en-US" b="1">
              <a:ea typeface="Calibri"/>
              <a:cs typeface="Calibri"/>
            </a:endParaRPr>
          </a:p>
          <a:p>
            <a:pPr marL="283464" indent="-283464" algn="l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Establish the Digital and Data Directorate​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 Contact Management and Unified Telephony for the Force Control Room​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Refresh, expand and improve our Mobile End Point Device offering​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Address Airwave coverage​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 National Digital, Data and Technology programmes​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Complete implementation of </a:t>
            </a:r>
            <a:r>
              <a:rPr lang="en-GB" sz="1800" b="0" i="0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CyComms</a:t>
            </a: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(communications data) 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 National Solution AirBox SSAS (surveillance assets)​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 </a:t>
            </a:r>
            <a:r>
              <a:rPr lang="en-GB" sz="1800" b="0" i="0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TecSAFE</a:t>
            </a: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for vulnerable victims of Domestic Abuse​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Implement National Vetting and Security Requirements​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Migrate from Thurrock Data Centre to Cloud and an 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pgraded HQ Data 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entre</a:t>
            </a: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Increase and improve Connectivity and Capacity across the whole infrastructure​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Replace all Analogue Telephony​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Introduce Force Data Principles​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 High Level Data Architecture </a:t>
            </a:r>
            <a:r>
              <a:rPr lang="en-GB" sz="1800">
                <a:effectLst/>
                <a:latin typeface="+mn-lt"/>
                <a:ea typeface="Calibri" panose="020F0502020204030204" pitchFamily="34" charset="0"/>
                <a:cs typeface="Biome"/>
              </a:rPr>
              <a:t>(people and crime use cases)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Build Data Platform​ proof of concept 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Establish a Digital Innovation Lab​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base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Develop and improve Force-wide Digital and Data Literacy​</a:t>
            </a:r>
            <a:endParaRPr lang="en-GB" sz="1800" b="0" i="0" u="none" strike="noStrike"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A4116-3EF3-9E71-87D8-E50D5240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2" y="174671"/>
            <a:ext cx="7072437" cy="1467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6C829-C154-E9B1-D512-88FCD4D20C98}"/>
              </a:ext>
            </a:extLst>
          </p:cNvPr>
          <p:cNvSpPr txBox="1"/>
          <p:nvPr/>
        </p:nvSpPr>
        <p:spPr>
          <a:xfrm>
            <a:off x="6811861" y="289679"/>
            <a:ext cx="521287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+mj-lt"/>
              </a:rPr>
              <a:t>DIGITAL and DATA DELIVERY</a:t>
            </a:r>
            <a:endParaRPr lang="en-GB" sz="28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5338918A-2AFE-32E7-5737-3DCE61D41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022" y="303410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44C12-E883-4A08-82AD-B81134FDC4EF}"/>
              </a:ext>
            </a:extLst>
          </p:cNvPr>
          <p:cNvSpPr txBox="1"/>
          <p:nvPr/>
        </p:nvSpPr>
        <p:spPr>
          <a:xfrm>
            <a:off x="120544" y="4673622"/>
            <a:ext cx="8590030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Transition to </a:t>
            </a:r>
            <a:r>
              <a:rPr lang="en-GB" sz="1600" err="1"/>
              <a:t>SyAPP</a:t>
            </a:r>
            <a:r>
              <a:rPr lang="en-GB" sz="1600"/>
              <a:t>			Q1 23/24 – Q4 23/24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ITHC and Pen Testing			Q1 23/24 – Q4 23/24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 Resource Planning (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ERPplus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	Q4 22/23 – Q2 25/26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90331" y="150786"/>
            <a:ext cx="555836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Why </a:t>
            </a:r>
            <a:r>
              <a:rPr lang="en-GB" sz="160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effectLst/>
                <a:latin typeface="Calibri" panose="020F0502020204030204" pitchFamily="34" charset="0"/>
              </a:rPr>
              <a:t>Increased reliability and accuracy of data; minimal errors </a:t>
            </a:r>
            <a:r>
              <a:rPr lang="en-GB" sz="1600">
                <a:cs typeface="Calibri"/>
              </a:rPr>
              <a:t>as single source of truth for resource management and planning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latin typeface="Calibri" panose="020F0502020204030204" pitchFamily="34" charset="0"/>
              </a:rPr>
              <a:t>I</a:t>
            </a:r>
            <a:r>
              <a:rPr lang="en-GB" sz="1600" b="0" i="0">
                <a:effectLst/>
                <a:latin typeface="Calibri" panose="020F0502020204030204" pitchFamily="34" charset="0"/>
              </a:rPr>
              <a:t>ncreased business efficiency with reduced need for manual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Greater confidence in compliance with national standards for information security and assurance </a:t>
            </a:r>
            <a:endParaRPr lang="en-GB" sz="160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Continuous improvement in information assurance &amp; better understanding of risks/gaps</a:t>
            </a:r>
            <a:endParaRPr lang="en-GB" sz="1600" b="1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7377988" y="223301"/>
            <a:ext cx="2665173" cy="1717447"/>
          </a:xfrm>
          <a:prstGeom prst="wedgeEllipseCallout">
            <a:avLst>
              <a:gd name="adj1" fmla="val -59862"/>
              <a:gd name="adj2" fmla="val -44627"/>
            </a:avLst>
          </a:prstGeom>
          <a:ln w="381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i="1">
                <a:solidFill>
                  <a:schemeClr val="accent6">
                    <a:lumMod val="50000"/>
                  </a:schemeClr>
                </a:solidFill>
              </a:rPr>
              <a:t>I want the assurance that our data and networks are secure and meet the national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8585125" y="4744383"/>
            <a:ext cx="2395924" cy="6374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Revenue   	     Capital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tx1"/>
                </a:solidFill>
              </a:rPr>
              <a:t>£296k 	     £1.53M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5943601" y="2459110"/>
            <a:ext cx="6177269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have </a:t>
            </a:r>
            <a:r>
              <a:rPr lang="en-GB" sz="1600">
                <a:solidFill>
                  <a:schemeClr val="accent6">
                    <a:lumMod val="50000"/>
                  </a:schemeClr>
                </a:solidFill>
              </a:rPr>
              <a:t>(outcomes)</a:t>
            </a:r>
            <a:endParaRPr lang="en-GB" sz="160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>
                <a:latin typeface="Calibri"/>
                <a:cs typeface="Calibri"/>
              </a:rPr>
              <a:t>S</a:t>
            </a:r>
            <a:r>
              <a:rPr lang="en-GB" sz="1600" b="0" i="0">
                <a:effectLst/>
                <a:latin typeface="Calibri"/>
                <a:cs typeface="Calibri"/>
              </a:rPr>
              <a:t>treamlined and automated finance and HR processes,</a:t>
            </a:r>
            <a:r>
              <a:rPr lang="en-GB" sz="1600">
                <a:latin typeface="Calibri"/>
                <a:cs typeface="Calibri"/>
              </a:rPr>
              <a:t> </a:t>
            </a:r>
            <a:endParaRPr lang="en-GB" sz="1600" b="0" i="0">
              <a:effectLst/>
              <a:latin typeface="Calibri" panose="020F0502020204030204" pitchFamily="34" charset="0"/>
              <a:cs typeface="Calibr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Greater and better use of functionality to operate more effectively </a:t>
            </a:r>
            <a:endParaRPr lang="en-GB" sz="1600">
              <a:solidFill>
                <a:srgbClr val="000000"/>
              </a:solidFill>
              <a:cs typeface="Calibri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00000"/>
                </a:solidFill>
              </a:rPr>
              <a:t>Better ERP user experience, enabling more self service</a:t>
            </a:r>
            <a:r>
              <a:rPr lang="en-GB" sz="1600" b="0" i="0">
                <a:solidFill>
                  <a:srgbClr val="000000"/>
                </a:solidFill>
                <a:effectLst/>
              </a:rPr>
              <a:t> </a:t>
            </a:r>
            <a:endParaRPr lang="en-GB" sz="1600" b="0" i="0">
              <a:solidFill>
                <a:srgbClr val="000000"/>
              </a:solidFill>
              <a:effectLst/>
              <a:cs typeface="Calibri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eal-time visibility of HR and finance data, enabling decisions </a:t>
            </a: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1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o be timelier and more responsive</a:t>
            </a:r>
            <a:endParaRPr lang="en-GB" sz="160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Demonstrable continuous improvement in information security and  assurance and compliance with national standards</a:t>
            </a:r>
            <a:endParaRPr lang="en-GB" sz="1600" b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183855" y="2436059"/>
            <a:ext cx="602486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chemeClr val="accent6">
                    <a:lumMod val="50000"/>
                  </a:schemeClr>
                </a:solidFill>
              </a:rPr>
              <a:t>What we will do </a:t>
            </a:r>
            <a:r>
              <a:rPr lang="en-GB" sz="1600">
                <a:solidFill>
                  <a:schemeClr val="accent6">
                    <a:lumMod val="50000"/>
                  </a:schemeClr>
                </a:solidFill>
              </a:rPr>
              <a:t>(objectives)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cs typeface="Calibri"/>
              </a:rPr>
              <a:t>Gather requirements and complete procurement activity for replacing the forces’ solutions for enterprise resource planning including recruitment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Review and improve business processes, especially data driven processes, ahead of configuring a new system and migrating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Arial"/>
              </a:rPr>
              <a:t>Complete Security Assessment Process for Policing (</a:t>
            </a:r>
            <a:r>
              <a:rPr lang="en-GB" sz="1600" err="1">
                <a:cs typeface="Arial"/>
              </a:rPr>
              <a:t>SyAPP</a:t>
            </a:r>
            <a:r>
              <a:rPr lang="en-GB" sz="1600">
                <a:cs typeface="Arial"/>
              </a:rPr>
              <a:t>) for information assurance, followed by c</a:t>
            </a:r>
            <a:r>
              <a:rPr lang="en-GB" sz="1600">
                <a:cs typeface="Calibri"/>
              </a:rPr>
              <a:t>ontinual monitoring against </a:t>
            </a:r>
            <a:r>
              <a:rPr lang="en-GB" sz="1600" err="1">
                <a:cs typeface="Calibri"/>
              </a:rPr>
              <a:t>SyAPP</a:t>
            </a:r>
            <a:r>
              <a:rPr lang="en-GB" sz="1600">
                <a:cs typeface="Calibri"/>
              </a:rPr>
              <a:t> controls, treating any compliance gaps and risks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5D7816-9043-8307-0532-D8AB1B44A5FB}"/>
              </a:ext>
            </a:extLst>
          </p:cNvPr>
          <p:cNvGrpSpPr/>
          <p:nvPr/>
        </p:nvGrpSpPr>
        <p:grpSpPr>
          <a:xfrm>
            <a:off x="183856" y="193467"/>
            <a:ext cx="1607518" cy="2088000"/>
            <a:chOff x="7218485" y="341535"/>
            <a:chExt cx="1626378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6E7ADE-06A0-3542-F7AE-13C44821DE02}"/>
                </a:ext>
              </a:extLst>
            </p:cNvPr>
            <p:cNvSpPr/>
            <p:nvPr/>
          </p:nvSpPr>
          <p:spPr>
            <a:xfrm>
              <a:off x="7218485" y="341535"/>
              <a:ext cx="1626378" cy="2088000"/>
            </a:xfrm>
            <a:prstGeom prst="roundRect">
              <a:avLst>
                <a:gd name="adj" fmla="val 10000"/>
              </a:avLst>
            </a:prstGeom>
            <a:solidFill>
              <a:srgbClr val="659A2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D7239-1607-96DA-0FDB-467BFF1E76E0}"/>
                </a:ext>
              </a:extLst>
            </p:cNvPr>
            <p:cNvSpPr/>
            <p:nvPr/>
          </p:nvSpPr>
          <p:spPr>
            <a:xfrm>
              <a:off x="7430705" y="496127"/>
              <a:ext cx="1201938" cy="1080000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9304881" y="1022364"/>
            <a:ext cx="2665172" cy="1486215"/>
          </a:xfrm>
          <a:prstGeom prst="wedgeEllipseCallout">
            <a:avLst>
              <a:gd name="adj1" fmla="val -64769"/>
              <a:gd name="adj2" fmla="val 44554"/>
            </a:avLst>
          </a:prstGeom>
          <a:ln w="38100">
            <a:solidFill>
              <a:srgbClr val="517D2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  </a:t>
            </a:r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  I want a system where I can forecast our future budget needs with more accuracy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7B05A-B914-EBCF-76F5-6139E41B9096}"/>
              </a:ext>
            </a:extLst>
          </p:cNvPr>
          <p:cNvSpPr txBox="1"/>
          <p:nvPr/>
        </p:nvSpPr>
        <p:spPr>
          <a:xfrm>
            <a:off x="2803245" y="5968034"/>
            <a:ext cx="9212783" cy="742744"/>
          </a:xfrm>
          <a:prstGeom prst="rect">
            <a:avLst/>
          </a:prstGeom>
          <a:solidFill>
            <a:srgbClr val="659A2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SROs: </a:t>
            </a:r>
            <a:r>
              <a:rPr lang="en-GB" sz="1600" kern="1200">
                <a:solidFill>
                  <a:schemeClr val="bg1"/>
                </a:solidFill>
              </a:rPr>
              <a:t>DCC Debenham 		</a:t>
            </a:r>
            <a:r>
              <a:rPr lang="en-GB" sz="1600">
                <a:solidFill>
                  <a:schemeClr val="bg1"/>
                </a:solidFill>
              </a:rPr>
              <a:t>                                                    </a:t>
            </a:r>
            <a:r>
              <a:rPr lang="en-GB" sz="1600" kern="1200">
                <a:solidFill>
                  <a:schemeClr val="bg1"/>
                </a:solidFill>
              </a:rPr>
              <a:t> </a:t>
            </a:r>
            <a:r>
              <a:rPr lang="en-GB" sz="1600" b="1" kern="1200">
                <a:solidFill>
                  <a:schemeClr val="bg1"/>
                </a:solidFill>
              </a:rPr>
              <a:t>Capability Owners: </a:t>
            </a:r>
            <a:r>
              <a:rPr lang="en-GB" sz="1600" kern="1200" err="1">
                <a:solidFill>
                  <a:schemeClr val="bg1"/>
                </a:solidFill>
              </a:rPr>
              <a:t>DoFCS</a:t>
            </a:r>
            <a:r>
              <a:rPr lang="en-GB" sz="1600" kern="1200">
                <a:solidFill>
                  <a:schemeClr val="bg1"/>
                </a:solidFill>
              </a:rPr>
              <a:t>; </a:t>
            </a:r>
            <a:r>
              <a:rPr lang="en-GB" sz="1600" kern="1200" err="1">
                <a:solidFill>
                  <a:schemeClr val="bg1"/>
                </a:solidFill>
              </a:rPr>
              <a:t>DoPS</a:t>
            </a:r>
            <a:r>
              <a:rPr lang="en-GB" sz="1600">
                <a:solidFill>
                  <a:schemeClr val="bg1"/>
                </a:solidFill>
              </a:rPr>
              <a:t>; Head of IMU</a:t>
            </a:r>
            <a:endParaRPr lang="en-GB" sz="1600" kern="1200">
              <a:solidFill>
                <a:schemeClr val="bg1"/>
              </a:solidFill>
            </a:endParaRPr>
          </a:p>
          <a:p>
            <a:pPr defTabSz="666750">
              <a:spcBef>
                <a:spcPct val="0"/>
              </a:spcBef>
            </a:pPr>
            <a:r>
              <a:rPr lang="en-GB" sz="1600" b="1" kern="1200">
                <a:solidFill>
                  <a:schemeClr val="bg1"/>
                </a:solidFill>
              </a:rPr>
              <a:t>Digital and Data Leads: </a:t>
            </a:r>
            <a:r>
              <a:rPr lang="en-GB" sz="1600">
                <a:solidFill>
                  <a:schemeClr val="bg1"/>
                </a:solidFill>
              </a:rPr>
              <a:t>ERP</a:t>
            </a:r>
            <a:r>
              <a:rPr lang="en-GB" sz="1600" kern="1200">
                <a:solidFill>
                  <a:schemeClr val="bg1"/>
                </a:solidFill>
              </a:rPr>
              <a:t> </a:t>
            </a:r>
            <a:r>
              <a:rPr lang="en-GB" sz="1600" err="1">
                <a:solidFill>
                  <a:schemeClr val="bg1"/>
                </a:solidFill>
              </a:rPr>
              <a:t>PgM</a:t>
            </a:r>
            <a:r>
              <a:rPr lang="en-GB" sz="1600">
                <a:solidFill>
                  <a:schemeClr val="bg1"/>
                </a:solidFill>
              </a:rPr>
              <a:t>; Enterprise</a:t>
            </a:r>
            <a:r>
              <a:rPr lang="en-GB" sz="1600" kern="1200">
                <a:solidFill>
                  <a:schemeClr val="bg1"/>
                </a:solidFill>
              </a:rPr>
              <a:t> Architect; </a:t>
            </a:r>
            <a:r>
              <a:rPr lang="en-GB" sz="160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Vetting &amp; Security Manage; </a:t>
            </a:r>
            <a:r>
              <a:rPr lang="en-GB" sz="1600" kern="1200">
                <a:solidFill>
                  <a:schemeClr val="bg1"/>
                </a:solidFill>
              </a:rPr>
              <a:t>ITSO</a:t>
            </a:r>
            <a:endParaRPr lang="en-GB" sz="1600" kern="1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E55406-1C70-CA7A-7A88-2D06ACBAE6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110E8B3F-5C31-5D00-2D38-F1D29FE74EE4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6.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 Force Planning, Risk &amp; Performance </a:t>
            </a: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507B4162-D8DD-74F3-25E0-1F2691F2B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5657" y="150211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21798" y="33844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7B05A-B914-EBCF-76F5-6139E41B9096}"/>
              </a:ext>
            </a:extLst>
          </p:cNvPr>
          <p:cNvSpPr txBox="1"/>
          <p:nvPr/>
        </p:nvSpPr>
        <p:spPr>
          <a:xfrm>
            <a:off x="2393625" y="6019800"/>
            <a:ext cx="8673005" cy="690978"/>
          </a:xfrm>
          <a:prstGeom prst="rect">
            <a:avLst/>
          </a:prstGeom>
          <a:solidFill>
            <a:srgbClr val="659A2A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SROs: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DCC Debenham 		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                                         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Owners: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DoFCS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Head of IMU</a:t>
            </a: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 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ERP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600" err="1">
                <a:solidFill>
                  <a:prstClr val="white"/>
                </a:solidFill>
                <a:latin typeface="Calibri" panose="020F0502020204030204"/>
              </a:rPr>
              <a:t>PgM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;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Enterprise Architect;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Vetting &amp; Security Manage;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ITSO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E55406-1C70-CA7A-7A88-2D06ACBAE6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7" y="5924643"/>
            <a:ext cx="2035840" cy="802953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110E8B3F-5C31-5D00-2D38-F1D29FE74EE4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Force Planning, Risk &amp; Performance </a:t>
            </a:r>
          </a:p>
        </p:txBody>
      </p:sp>
      <p:sp>
        <p:nvSpPr>
          <p:cNvPr id="10" name="AutoShape 1" descr="INDIVIDUALS BY AGE GROUP COHORT (INDIVIDUALS MAY APPEAR IN MULTIPLE COHORTS)">
            <a:extLst>
              <a:ext uri="{FF2B5EF4-FFF2-40B4-BE49-F238E27FC236}">
                <a16:creationId xmlns:a16="http://schemas.microsoft.com/office/drawing/2014/main" id="{A10DA634-14F6-4EB5-0B87-57C5123C36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772" y="333689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2C87240F-94B0-BEF6-5248-63380CA6410F}"/>
              </a:ext>
            </a:extLst>
          </p:cNvPr>
          <p:cNvSpPr txBox="1"/>
          <p:nvPr/>
        </p:nvSpPr>
        <p:spPr>
          <a:xfrm>
            <a:off x="267920" y="1417268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Digital    Policing &amp; Investigation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99A4D2-2C3A-9265-E9E4-D9B7DC95719D}"/>
              </a:ext>
            </a:extLst>
          </p:cNvPr>
          <p:cNvGrpSpPr/>
          <p:nvPr/>
        </p:nvGrpSpPr>
        <p:grpSpPr>
          <a:xfrm>
            <a:off x="188638" y="201225"/>
            <a:ext cx="1660314" cy="5596347"/>
            <a:chOff x="189120" y="193466"/>
            <a:chExt cx="1660314" cy="55698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AC9DA6A-D3EC-58CA-0B74-3B80EA99104A}"/>
                </a:ext>
              </a:extLst>
            </p:cNvPr>
            <p:cNvSpPr/>
            <p:nvPr/>
          </p:nvSpPr>
          <p:spPr>
            <a:xfrm>
              <a:off x="232811" y="193466"/>
              <a:ext cx="1569428" cy="5569875"/>
            </a:xfrm>
            <a:prstGeom prst="roundRect">
              <a:avLst>
                <a:gd name="adj" fmla="val 10000"/>
              </a:avLst>
            </a:prstGeom>
            <a:solidFill>
              <a:srgbClr val="659A2A"/>
            </a:solidFill>
            <a:ln>
              <a:solidFill>
                <a:srgbClr val="78B832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DFDF2DA1-BE1C-4B80-DCD3-A5EFD5421053}"/>
                </a:ext>
              </a:extLst>
            </p:cNvPr>
            <p:cNvSpPr txBox="1"/>
            <p:nvPr/>
          </p:nvSpPr>
          <p:spPr>
            <a:xfrm>
              <a:off x="222428" y="1834838"/>
              <a:ext cx="1569428" cy="7747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Force Planning Risk &amp; Performance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prstClr val="white"/>
                  </a:solidFill>
                  <a:latin typeface="Calibri" panose="020F0502020204030204"/>
                </a:rPr>
                <a:t>(ERP Board)</a:t>
              </a:r>
              <a:endParaRPr kumimoji="0" lang="en-GB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5781D74-C25A-DBEE-C2AA-A6FF8F97AB5D}"/>
                </a:ext>
              </a:extLst>
            </p:cNvPr>
            <p:cNvSpPr txBox="1">
              <a:spLocks/>
            </p:cNvSpPr>
            <p:nvPr/>
          </p:nvSpPr>
          <p:spPr>
            <a:xfrm>
              <a:off x="210344" y="2897839"/>
              <a:ext cx="1584000" cy="293774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Capability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 and Risk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DDA0B2D6-777A-C9C9-5809-96A7654DD1BB}"/>
                </a:ext>
              </a:extLst>
            </p:cNvPr>
            <p:cNvSpPr txBox="1">
              <a:spLocks/>
            </p:cNvSpPr>
            <p:nvPr/>
          </p:nvSpPr>
          <p:spPr>
            <a:xfrm>
              <a:off x="189120" y="4612417"/>
              <a:ext cx="1660314" cy="931303"/>
            </a:xfrm>
            <a:prstGeom prst="rect">
              <a:avLst/>
            </a:prstGeom>
            <a:ln>
              <a:noFill/>
            </a:ln>
          </p:spPr>
          <p:txBody>
            <a:bodyPr lIns="91440" tIns="45720" rIns="91440" bIns="45720" anchor="t"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 Spend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dirty="0">
                  <a:solidFill>
                    <a:srgbClr val="FFFFFF"/>
                  </a:solidFill>
                  <a:latin typeface="Calibri" panose="020F0502020204030204"/>
                </a:rPr>
                <a:t>23/23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Capital        £</a:t>
              </a:r>
              <a:r>
                <a:rPr lang="en-GB" sz="1600" dirty="0">
                  <a:solidFill>
                    <a:srgbClr val="FFFFFF"/>
                  </a:solidFill>
                  <a:latin typeface="Calibri" panose="020F0502020204030204"/>
                  <a:cs typeface="Calibri"/>
                </a:rPr>
                <a:t>30k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D7239-1607-96DA-0FDB-467BFF1E76E0}"/>
              </a:ext>
            </a:extLst>
          </p:cNvPr>
          <p:cNvSpPr/>
          <p:nvPr/>
        </p:nvSpPr>
        <p:spPr>
          <a:xfrm>
            <a:off x="372656" y="343213"/>
            <a:ext cx="1260000" cy="1260000"/>
          </a:xfrm>
          <a:prstGeom prst="rect">
            <a:avLst/>
          </a:prstGeom>
          <a:blipFill rotWithShape="1">
            <a:blip r:embed="rId5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5C4950-C04C-D954-75F2-A36D966BADCF}"/>
              </a:ext>
            </a:extLst>
          </p:cNvPr>
          <p:cNvGrpSpPr/>
          <p:nvPr/>
        </p:nvGrpSpPr>
        <p:grpSpPr>
          <a:xfrm>
            <a:off x="5722672" y="193467"/>
            <a:ext cx="6384290" cy="498056"/>
            <a:chOff x="5729028" y="125086"/>
            <a:chExt cx="6384290" cy="49805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CED6AA-A57C-3BE7-A9C3-B4B2D15DB179}"/>
                </a:ext>
              </a:extLst>
            </p:cNvPr>
            <p:cNvSpPr txBox="1"/>
            <p:nvPr/>
          </p:nvSpPr>
          <p:spPr>
            <a:xfrm>
              <a:off x="5851069" y="12508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02DC3F-4932-3DFB-03CE-DB9C39942A07}"/>
                </a:ext>
              </a:extLst>
            </p:cNvPr>
            <p:cNvSpPr txBox="1"/>
            <p:nvPr/>
          </p:nvSpPr>
          <p:spPr>
            <a:xfrm>
              <a:off x="6947882" y="15865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</a:p>
          </p:txBody>
        </p:sp>
        <p:pic>
          <p:nvPicPr>
            <p:cNvPr id="34" name="Graphic 33" descr="Scales of justice with solid fill">
              <a:extLst>
                <a:ext uri="{FF2B5EF4-FFF2-40B4-BE49-F238E27FC236}">
                  <a16:creationId xmlns:a16="http://schemas.microsoft.com/office/drawing/2014/main" id="{0CB3C635-F0C4-2FD8-77FF-3E38B68B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0924" y="158656"/>
              <a:ext cx="383750" cy="383750"/>
            </a:xfrm>
            <a:prstGeom prst="rect">
              <a:avLst/>
            </a:prstGeom>
          </p:spPr>
        </p:pic>
        <p:pic>
          <p:nvPicPr>
            <p:cNvPr id="35" name="Graphic 34" descr="CheckList with solid fill">
              <a:extLst>
                <a:ext uri="{FF2B5EF4-FFF2-40B4-BE49-F238E27FC236}">
                  <a16:creationId xmlns:a16="http://schemas.microsoft.com/office/drawing/2014/main" id="{65326E68-BC91-968B-8A36-0D8B6428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9028" y="158656"/>
              <a:ext cx="383751" cy="38375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95345D-20CF-ABAB-4210-7AE05C68823B}"/>
                </a:ext>
              </a:extLst>
            </p:cNvPr>
            <p:cNvSpPr txBox="1"/>
            <p:nvPr/>
          </p:nvSpPr>
          <p:spPr>
            <a:xfrm>
              <a:off x="7984812" y="159893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Resource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43C3A8-8180-BAB2-9311-173A409E8173}"/>
                </a:ext>
              </a:extLst>
            </p:cNvPr>
            <p:cNvSpPr txBox="1"/>
            <p:nvPr/>
          </p:nvSpPr>
          <p:spPr>
            <a:xfrm>
              <a:off x="9011641" y="132844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 Resource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DC0994-78A1-6055-01B2-D40A5CE252F3}"/>
                </a:ext>
              </a:extLst>
            </p:cNvPr>
            <p:cNvSpPr txBox="1"/>
            <p:nvPr/>
          </p:nvSpPr>
          <p:spPr>
            <a:xfrm>
              <a:off x="10077096" y="303721"/>
              <a:ext cx="10403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103B2E-5301-8A06-3C47-F801D0CF711E}"/>
                </a:ext>
              </a:extLst>
            </p:cNvPr>
            <p:cNvSpPr txBox="1"/>
            <p:nvPr/>
          </p:nvSpPr>
          <p:spPr>
            <a:xfrm>
              <a:off x="11072986" y="161477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Benefit Realisation</a:t>
              </a:r>
            </a:p>
          </p:txBody>
        </p:sp>
        <p:pic>
          <p:nvPicPr>
            <p:cNvPr id="40" name="Graphic 39" descr="Coins with solid fill">
              <a:extLst>
                <a:ext uri="{FF2B5EF4-FFF2-40B4-BE49-F238E27FC236}">
                  <a16:creationId xmlns:a16="http://schemas.microsoft.com/office/drawing/2014/main" id="{323174E3-4F88-F872-29D7-353492BAC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8334" y="222132"/>
              <a:ext cx="327564" cy="327564"/>
            </a:xfrm>
            <a:prstGeom prst="rect">
              <a:avLst/>
            </a:prstGeom>
          </p:spPr>
        </p:pic>
        <p:pic>
          <p:nvPicPr>
            <p:cNvPr id="41" name="Graphic 40" descr="Internet Of Things with solid fill">
              <a:extLst>
                <a:ext uri="{FF2B5EF4-FFF2-40B4-BE49-F238E27FC236}">
                  <a16:creationId xmlns:a16="http://schemas.microsoft.com/office/drawing/2014/main" id="{934780D8-0511-871E-715E-E7377F57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84540" y="212654"/>
              <a:ext cx="345539" cy="345539"/>
            </a:xfrm>
            <a:prstGeom prst="rect">
              <a:avLst/>
            </a:prstGeom>
          </p:spPr>
        </p:pic>
        <p:pic>
          <p:nvPicPr>
            <p:cNvPr id="42" name="Graphic 41" descr="Badge Tick with solid fill">
              <a:extLst>
                <a:ext uri="{FF2B5EF4-FFF2-40B4-BE49-F238E27FC236}">
                  <a16:creationId xmlns:a16="http://schemas.microsoft.com/office/drawing/2014/main" id="{7EA79FE0-4A1E-497F-702C-496A06E26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950755" y="227394"/>
              <a:ext cx="345311" cy="345311"/>
            </a:xfrm>
            <a:prstGeom prst="rect">
              <a:avLst/>
            </a:prstGeom>
          </p:spPr>
        </p:pic>
        <p:pic>
          <p:nvPicPr>
            <p:cNvPr id="44" name="Graphic 43" descr="Users with solid fill">
              <a:extLst>
                <a:ext uri="{FF2B5EF4-FFF2-40B4-BE49-F238E27FC236}">
                  <a16:creationId xmlns:a16="http://schemas.microsoft.com/office/drawing/2014/main" id="{128716AE-7849-BD8B-16A9-0085EE01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852341" y="209246"/>
              <a:ext cx="366129" cy="366129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962F191-FDDA-48F5-10EB-0A0B6843EB6E}"/>
              </a:ext>
            </a:extLst>
          </p:cNvPr>
          <p:cNvSpPr txBox="1"/>
          <p:nvPr/>
        </p:nvSpPr>
        <p:spPr>
          <a:xfrm>
            <a:off x="1980467" y="427457"/>
            <a:ext cx="388306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659A2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 Tools, Dashboards and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GENIE/Clearcore</a:t>
            </a:r>
          </a:p>
        </p:txBody>
      </p:sp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288A21D0-A4EA-32AE-AA7F-1EFE7143E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896046"/>
              </p:ext>
            </p:extLst>
          </p:nvPr>
        </p:nvGraphicFramePr>
        <p:xfrm>
          <a:off x="5758445" y="722048"/>
          <a:ext cx="6252189" cy="71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12003"/>
                  </a:ext>
                </a:extLst>
              </a:tr>
            </a:tbl>
          </a:graphicData>
        </a:graphic>
      </p:graphicFrame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23479B3-AF2F-5EF3-E7EE-807D69CCD8F7}"/>
              </a:ext>
            </a:extLst>
          </p:cNvPr>
          <p:cNvCxnSpPr>
            <a:cxnSpLocks/>
          </p:cNvCxnSpPr>
          <p:nvPr/>
        </p:nvCxnSpPr>
        <p:spPr>
          <a:xfrm>
            <a:off x="2082485" y="3906085"/>
            <a:ext cx="9877186" cy="186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34A579-F0AC-872C-47F6-CED7516E7944}"/>
              </a:ext>
            </a:extLst>
          </p:cNvPr>
          <p:cNvCxnSpPr>
            <a:cxnSpLocks/>
          </p:cNvCxnSpPr>
          <p:nvPr/>
        </p:nvCxnSpPr>
        <p:spPr>
          <a:xfrm>
            <a:off x="11959671" y="3837606"/>
            <a:ext cx="0" cy="17420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B111C3-E9D3-6105-FF34-7FED983D06B4}"/>
              </a:ext>
            </a:extLst>
          </p:cNvPr>
          <p:cNvCxnSpPr>
            <a:cxnSpLocks/>
          </p:cNvCxnSpPr>
          <p:nvPr/>
        </p:nvCxnSpPr>
        <p:spPr>
          <a:xfrm>
            <a:off x="2077693" y="3819806"/>
            <a:ext cx="0" cy="17420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0E03F40-1BAC-4AAE-1001-C59988DC4920}"/>
              </a:ext>
            </a:extLst>
          </p:cNvPr>
          <p:cNvGrpSpPr/>
          <p:nvPr/>
        </p:nvGrpSpPr>
        <p:grpSpPr>
          <a:xfrm>
            <a:off x="2059992" y="2800564"/>
            <a:ext cx="707837" cy="687590"/>
            <a:chOff x="2351305" y="2510540"/>
            <a:chExt cx="707837" cy="687590"/>
          </a:xfrm>
        </p:grpSpPr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47C486F4-07D6-B288-2445-D73CF7A3691A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E81401E3-106D-1A6D-5A04-C79F92476647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B190932-9891-888F-F207-1712E0C89999}"/>
              </a:ext>
            </a:extLst>
          </p:cNvPr>
          <p:cNvCxnSpPr>
            <a:cxnSpLocks/>
          </p:cNvCxnSpPr>
          <p:nvPr/>
        </p:nvCxnSpPr>
        <p:spPr>
          <a:xfrm flipH="1">
            <a:off x="2413093" y="3470999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56167E2-174F-C3CF-FE7E-7CEB918B2479}"/>
              </a:ext>
            </a:extLst>
          </p:cNvPr>
          <p:cNvSpPr txBox="1"/>
          <p:nvPr/>
        </p:nvSpPr>
        <p:spPr>
          <a:xfrm>
            <a:off x="1837348" y="4261097"/>
            <a:ext cx="1111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ERP Consultant Onboarding Complete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45DB3A2-BC96-3B80-8CDE-B3E5355E9A4D}"/>
              </a:ext>
            </a:extLst>
          </p:cNvPr>
          <p:cNvGrpSpPr/>
          <p:nvPr/>
        </p:nvGrpSpPr>
        <p:grpSpPr>
          <a:xfrm>
            <a:off x="3388252" y="4314472"/>
            <a:ext cx="707837" cy="687590"/>
            <a:chOff x="2351305" y="2510540"/>
            <a:chExt cx="707837" cy="687590"/>
          </a:xfrm>
        </p:grpSpPr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867AE0B7-9253-6FE6-ACA6-ED72E75E4687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6E6A7041-F0D1-1EC5-4D52-E9230E08590E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A340FC0-09B9-23A3-C141-F192503C0574}"/>
              </a:ext>
            </a:extLst>
          </p:cNvPr>
          <p:cNvCxnSpPr>
            <a:cxnSpLocks/>
          </p:cNvCxnSpPr>
          <p:nvPr/>
        </p:nvCxnSpPr>
        <p:spPr>
          <a:xfrm flipV="1">
            <a:off x="3742171" y="2700548"/>
            <a:ext cx="0" cy="1632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AE776EF-0CB6-87A8-EB35-BCAE19C3DFBB}"/>
              </a:ext>
            </a:extLst>
          </p:cNvPr>
          <p:cNvSpPr txBox="1"/>
          <p:nvPr/>
        </p:nvSpPr>
        <p:spPr>
          <a:xfrm>
            <a:off x="2828770" y="1931107"/>
            <a:ext cx="182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JUN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ERP Requirements Defined and Procurement Preparation Complete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EB9EBE-92E9-0392-937B-97375230ED2A}"/>
              </a:ext>
            </a:extLst>
          </p:cNvPr>
          <p:cNvGrpSpPr/>
          <p:nvPr/>
        </p:nvGrpSpPr>
        <p:grpSpPr>
          <a:xfrm>
            <a:off x="385414" y="3794772"/>
            <a:ext cx="1189914" cy="208188"/>
            <a:chOff x="8925752" y="4689566"/>
            <a:chExt cx="2395924" cy="3929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370810-A893-F112-582B-69FBE8F2163B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88DE5D-1D52-B7B6-7EC2-0C437B33F424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179A95-1D37-A8C8-A079-7D84F26999F5}"/>
              </a:ext>
            </a:extLst>
          </p:cNvPr>
          <p:cNvGrpSpPr/>
          <p:nvPr/>
        </p:nvGrpSpPr>
        <p:grpSpPr>
          <a:xfrm>
            <a:off x="4587910" y="2817206"/>
            <a:ext cx="707837" cy="687590"/>
            <a:chOff x="2351305" y="2510540"/>
            <a:chExt cx="707837" cy="687590"/>
          </a:xfrm>
        </p:grpSpPr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5A3E45F3-6FF8-F116-9540-33FD807C56C9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4097485D-83EF-1277-F89C-07D033D8974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C404E38F-87F2-B9BD-52E4-8413A1E682F6}"/>
              </a:ext>
            </a:extLst>
          </p:cNvPr>
          <p:cNvSpPr txBox="1"/>
          <p:nvPr/>
        </p:nvSpPr>
        <p:spPr>
          <a:xfrm>
            <a:off x="4334445" y="4282686"/>
            <a:ext cx="1208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u="sng"/>
              <a:t>SEPT 23</a:t>
            </a:r>
          </a:p>
          <a:p>
            <a:pPr algn="ctr"/>
            <a:r>
              <a:rPr lang="en-GB" sz="1100"/>
              <a:t>Clearcore Supplier testing complete</a:t>
            </a:r>
          </a:p>
        </p:txBody>
      </p:sp>
      <p:pic>
        <p:nvPicPr>
          <p:cNvPr id="7" name="Graphic 5" descr="User outline">
            <a:extLst>
              <a:ext uri="{FF2B5EF4-FFF2-40B4-BE49-F238E27FC236}">
                <a16:creationId xmlns:a16="http://schemas.microsoft.com/office/drawing/2014/main" id="{D0731FB6-F407-ED61-0DB2-AEE6523395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87736" y="2985512"/>
            <a:ext cx="308184" cy="30818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5E0A7D-7134-F125-0357-74BF8B671F3B}"/>
              </a:ext>
            </a:extLst>
          </p:cNvPr>
          <p:cNvCxnSpPr>
            <a:cxnSpLocks/>
          </p:cNvCxnSpPr>
          <p:nvPr/>
        </p:nvCxnSpPr>
        <p:spPr>
          <a:xfrm flipH="1">
            <a:off x="4941828" y="3523363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2" descr="Database outline">
            <a:extLst>
              <a:ext uri="{FF2B5EF4-FFF2-40B4-BE49-F238E27FC236}">
                <a16:creationId xmlns:a16="http://schemas.microsoft.com/office/drawing/2014/main" id="{F4CCF831-6CD6-E6E2-0779-BC8F097F21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AutoShape 3" descr="Ui Ux outline">
            <a:extLst>
              <a:ext uri="{FF2B5EF4-FFF2-40B4-BE49-F238E27FC236}">
                <a16:creationId xmlns:a16="http://schemas.microsoft.com/office/drawing/2014/main" id="{C7476349-5185-E447-4CBD-90B55F9EFE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467FA8C-E276-333C-EFDA-5CF1EBCA47F7}"/>
              </a:ext>
            </a:extLst>
          </p:cNvPr>
          <p:cNvGrpSpPr/>
          <p:nvPr/>
        </p:nvGrpSpPr>
        <p:grpSpPr>
          <a:xfrm>
            <a:off x="5722672" y="4238973"/>
            <a:ext cx="707837" cy="687590"/>
            <a:chOff x="2351305" y="2510540"/>
            <a:chExt cx="707837" cy="687590"/>
          </a:xfrm>
        </p:grpSpPr>
        <p:sp>
          <p:nvSpPr>
            <p:cNvPr id="78" name="Diamond 77">
              <a:extLst>
                <a:ext uri="{FF2B5EF4-FFF2-40B4-BE49-F238E27FC236}">
                  <a16:creationId xmlns:a16="http://schemas.microsoft.com/office/drawing/2014/main" id="{D375B4B8-B7B5-6E0F-93F4-A735D0CC6488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Diamond 78">
              <a:extLst>
                <a:ext uri="{FF2B5EF4-FFF2-40B4-BE49-F238E27FC236}">
                  <a16:creationId xmlns:a16="http://schemas.microsoft.com/office/drawing/2014/main" id="{7FAFE763-DDDE-E8FB-AFE7-065B72FD11DC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A089B2A-AFB6-71DF-6E6F-39284983BE4A}"/>
              </a:ext>
            </a:extLst>
          </p:cNvPr>
          <p:cNvCxnSpPr>
            <a:cxnSpLocks/>
          </p:cNvCxnSpPr>
          <p:nvPr/>
        </p:nvCxnSpPr>
        <p:spPr>
          <a:xfrm flipV="1">
            <a:off x="6076590" y="2700548"/>
            <a:ext cx="0" cy="16329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A0AAB7B6-6E9C-7886-95D2-6729F6F8462B}"/>
              </a:ext>
            </a:extLst>
          </p:cNvPr>
          <p:cNvSpPr txBox="1"/>
          <p:nvPr/>
        </p:nvSpPr>
        <p:spPr>
          <a:xfrm>
            <a:off x="5175414" y="1914538"/>
            <a:ext cx="182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NOV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Migrate Clearcore v4 to new Infrastructure with added Guardian Configuration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A13434A-78B1-8A39-D395-2AA532016EE8}"/>
              </a:ext>
            </a:extLst>
          </p:cNvPr>
          <p:cNvGrpSpPr/>
          <p:nvPr/>
        </p:nvGrpSpPr>
        <p:grpSpPr>
          <a:xfrm>
            <a:off x="6929022" y="2787929"/>
            <a:ext cx="707837" cy="687590"/>
            <a:chOff x="2351305" y="2510540"/>
            <a:chExt cx="707837" cy="687590"/>
          </a:xfrm>
        </p:grpSpPr>
        <p:sp>
          <p:nvSpPr>
            <p:cNvPr id="83" name="Diamond 82">
              <a:extLst>
                <a:ext uri="{FF2B5EF4-FFF2-40B4-BE49-F238E27FC236}">
                  <a16:creationId xmlns:a16="http://schemas.microsoft.com/office/drawing/2014/main" id="{DB9C6327-BA7B-69CA-6E83-10A46238A86E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Diamond 83">
              <a:extLst>
                <a:ext uri="{FF2B5EF4-FFF2-40B4-BE49-F238E27FC236}">
                  <a16:creationId xmlns:a16="http://schemas.microsoft.com/office/drawing/2014/main" id="{3EF0B849-620C-3A21-D818-068425892005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79B4B3F-457A-0EEC-FDBF-0A4F0FCBDB13}"/>
              </a:ext>
            </a:extLst>
          </p:cNvPr>
          <p:cNvCxnSpPr>
            <a:cxnSpLocks/>
          </p:cNvCxnSpPr>
          <p:nvPr/>
        </p:nvCxnSpPr>
        <p:spPr>
          <a:xfrm flipH="1">
            <a:off x="7282940" y="3447992"/>
            <a:ext cx="1" cy="744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4">
            <a:extLst>
              <a:ext uri="{FF2B5EF4-FFF2-40B4-BE49-F238E27FC236}">
                <a16:creationId xmlns:a16="http://schemas.microsoft.com/office/drawing/2014/main" id="{42DF2AEB-792F-BEE8-FED0-AAA6868FCAB0}"/>
              </a:ext>
            </a:extLst>
          </p:cNvPr>
          <p:cNvSpPr txBox="1"/>
          <p:nvPr/>
        </p:nvSpPr>
        <p:spPr>
          <a:xfrm>
            <a:off x="6698900" y="4240009"/>
            <a:ext cx="12087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u="sng"/>
              <a:t>DEC 23</a:t>
            </a:r>
          </a:p>
          <a:p>
            <a:pPr algn="ctr"/>
            <a:r>
              <a:rPr lang="en-GB" sz="1100"/>
              <a:t>Upgrade Clearcore to v5</a:t>
            </a:r>
          </a:p>
        </p:txBody>
      </p:sp>
      <p:sp>
        <p:nvSpPr>
          <p:cNvPr id="87" name="AutoShape 14" descr="Database outline">
            <a:extLst>
              <a:ext uri="{FF2B5EF4-FFF2-40B4-BE49-F238E27FC236}">
                <a16:creationId xmlns:a16="http://schemas.microsoft.com/office/drawing/2014/main" id="{996BBBA9-04C5-B44E-40E3-F9136A48F7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0245" y="51315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9" name="Graphic 88" descr="Database outline">
            <a:extLst>
              <a:ext uri="{FF2B5EF4-FFF2-40B4-BE49-F238E27FC236}">
                <a16:creationId xmlns:a16="http://schemas.microsoft.com/office/drawing/2014/main" id="{FF3BAB0A-7092-15E1-57C6-71C2F7396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41069" y="4447248"/>
            <a:ext cx="271040" cy="271040"/>
          </a:xfrm>
          <a:prstGeom prst="rect">
            <a:avLst/>
          </a:prstGeom>
        </p:spPr>
      </p:pic>
      <p:pic>
        <p:nvPicPr>
          <p:cNvPr id="91" name="Graphic 90" descr="Ui Ux outline">
            <a:extLst>
              <a:ext uri="{FF2B5EF4-FFF2-40B4-BE49-F238E27FC236}">
                <a16:creationId xmlns:a16="http://schemas.microsoft.com/office/drawing/2014/main" id="{050DE46B-B413-E579-7E88-EE3863644F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22984" y="2986286"/>
            <a:ext cx="319911" cy="319911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93DB1D4E-A1EA-FC02-5730-74EB4109A4A9}"/>
              </a:ext>
            </a:extLst>
          </p:cNvPr>
          <p:cNvGrpSpPr/>
          <p:nvPr/>
        </p:nvGrpSpPr>
        <p:grpSpPr>
          <a:xfrm>
            <a:off x="9020447" y="4205263"/>
            <a:ext cx="707837" cy="687590"/>
            <a:chOff x="2351305" y="2510540"/>
            <a:chExt cx="707837" cy="687590"/>
          </a:xfrm>
        </p:grpSpPr>
        <p:sp>
          <p:nvSpPr>
            <p:cNvPr id="93" name="Diamond 92">
              <a:extLst>
                <a:ext uri="{FF2B5EF4-FFF2-40B4-BE49-F238E27FC236}">
                  <a16:creationId xmlns:a16="http://schemas.microsoft.com/office/drawing/2014/main" id="{16C593A8-D3E4-CE64-20B2-445229F04985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Diamond 93">
              <a:extLst>
                <a:ext uri="{FF2B5EF4-FFF2-40B4-BE49-F238E27FC236}">
                  <a16:creationId xmlns:a16="http://schemas.microsoft.com/office/drawing/2014/main" id="{75A1D783-B224-1453-B701-79EB15F842DC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76A90DD-9686-796E-4743-49C3FBC0D9FC}"/>
              </a:ext>
            </a:extLst>
          </p:cNvPr>
          <p:cNvCxnSpPr>
            <a:cxnSpLocks/>
          </p:cNvCxnSpPr>
          <p:nvPr/>
        </p:nvCxnSpPr>
        <p:spPr>
          <a:xfrm flipV="1">
            <a:off x="9374365" y="2671665"/>
            <a:ext cx="0" cy="16329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73B8D637-0E78-0E99-CE2D-0FC68FF62053}"/>
              </a:ext>
            </a:extLst>
          </p:cNvPr>
          <p:cNvSpPr txBox="1"/>
          <p:nvPr/>
        </p:nvSpPr>
        <p:spPr>
          <a:xfrm>
            <a:off x="8449830" y="2070166"/>
            <a:ext cx="1826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MAR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Complete ERP Procurement Activity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5DE6139-F920-C97E-C747-C9D7B2BB26E0}"/>
              </a:ext>
            </a:extLst>
          </p:cNvPr>
          <p:cNvGrpSpPr/>
          <p:nvPr/>
        </p:nvGrpSpPr>
        <p:grpSpPr>
          <a:xfrm>
            <a:off x="10303148" y="2767466"/>
            <a:ext cx="707837" cy="687590"/>
            <a:chOff x="2351305" y="2510540"/>
            <a:chExt cx="707837" cy="687590"/>
          </a:xfrm>
        </p:grpSpPr>
        <p:sp>
          <p:nvSpPr>
            <p:cNvPr id="98" name="Diamond 97">
              <a:extLst>
                <a:ext uri="{FF2B5EF4-FFF2-40B4-BE49-F238E27FC236}">
                  <a16:creationId xmlns:a16="http://schemas.microsoft.com/office/drawing/2014/main" id="{9A1E2B9F-BD25-EC45-20EC-837DA1E059D5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Diamond 98">
              <a:extLst>
                <a:ext uri="{FF2B5EF4-FFF2-40B4-BE49-F238E27FC236}">
                  <a16:creationId xmlns:a16="http://schemas.microsoft.com/office/drawing/2014/main" id="{A822A04E-38F5-05A7-B5FF-2AFC969BEF62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8ACB05D-31F1-655C-27C5-51C839F6B74C}"/>
              </a:ext>
            </a:extLst>
          </p:cNvPr>
          <p:cNvCxnSpPr>
            <a:cxnSpLocks/>
          </p:cNvCxnSpPr>
          <p:nvPr/>
        </p:nvCxnSpPr>
        <p:spPr>
          <a:xfrm flipH="1">
            <a:off x="10652818" y="3455056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4">
            <a:extLst>
              <a:ext uri="{FF2B5EF4-FFF2-40B4-BE49-F238E27FC236}">
                <a16:creationId xmlns:a16="http://schemas.microsoft.com/office/drawing/2014/main" id="{8B2CE191-38BE-2D50-0AE8-D80EB4712476}"/>
              </a:ext>
            </a:extLst>
          </p:cNvPr>
          <p:cNvSpPr txBox="1"/>
          <p:nvPr/>
        </p:nvSpPr>
        <p:spPr>
          <a:xfrm>
            <a:off x="9999069" y="4248211"/>
            <a:ext cx="13640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u="sng"/>
              <a:t>APR 24</a:t>
            </a:r>
          </a:p>
          <a:p>
            <a:pPr algn="ctr"/>
            <a:r>
              <a:rPr lang="en-GB" sz="1100"/>
              <a:t>ERP Implementation starts</a:t>
            </a:r>
          </a:p>
        </p:txBody>
      </p:sp>
      <p:pic>
        <p:nvPicPr>
          <p:cNvPr id="103" name="Graphic 102" descr="Cycle with people outline">
            <a:extLst>
              <a:ext uri="{FF2B5EF4-FFF2-40B4-BE49-F238E27FC236}">
                <a16:creationId xmlns:a16="http://schemas.microsoft.com/office/drawing/2014/main" id="{2DE36FB4-0040-B39E-E827-556238C6EE1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229364" y="2943981"/>
            <a:ext cx="367458" cy="367458"/>
          </a:xfrm>
          <a:prstGeom prst="rect">
            <a:avLst/>
          </a:prstGeom>
        </p:spPr>
      </p:pic>
      <p:pic>
        <p:nvPicPr>
          <p:cNvPr id="105" name="Graphic 104" descr="Blueprint outline">
            <a:extLst>
              <a:ext uri="{FF2B5EF4-FFF2-40B4-BE49-F238E27FC236}">
                <a16:creationId xmlns:a16="http://schemas.microsoft.com/office/drawing/2014/main" id="{7A659E6C-FF0B-76A0-74F6-D8F1A9DAFE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589769" y="4508598"/>
            <a:ext cx="304800" cy="304800"/>
          </a:xfrm>
          <a:prstGeom prst="rect">
            <a:avLst/>
          </a:prstGeom>
        </p:spPr>
      </p:pic>
      <p:pic>
        <p:nvPicPr>
          <p:cNvPr id="107" name="Graphic 106" descr="Stopwatch outline">
            <a:extLst>
              <a:ext uri="{FF2B5EF4-FFF2-40B4-BE49-F238E27FC236}">
                <a16:creationId xmlns:a16="http://schemas.microsoft.com/office/drawing/2014/main" id="{5F2BD0F4-73B7-1312-4858-496F6BCCFA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489485" y="2962210"/>
            <a:ext cx="326665" cy="326665"/>
          </a:xfrm>
          <a:prstGeom prst="rect">
            <a:avLst/>
          </a:prstGeom>
        </p:spPr>
      </p:pic>
      <p:pic>
        <p:nvPicPr>
          <p:cNvPr id="109" name="Graphic 108" descr="CheckList outline">
            <a:extLst>
              <a:ext uri="{FF2B5EF4-FFF2-40B4-BE49-F238E27FC236}">
                <a16:creationId xmlns:a16="http://schemas.microsoft.com/office/drawing/2014/main" id="{CC4B6EE2-2750-7EEF-936B-A248F806FA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228239" y="4402481"/>
            <a:ext cx="292252" cy="29225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D92ADB0-9D91-739C-8757-E501535078FC}"/>
              </a:ext>
            </a:extLst>
          </p:cNvPr>
          <p:cNvCxnSpPr>
            <a:cxnSpLocks/>
          </p:cNvCxnSpPr>
          <p:nvPr/>
        </p:nvCxnSpPr>
        <p:spPr>
          <a:xfrm>
            <a:off x="501847" y="3896229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D830E2-0F5C-D105-591F-7DF0A15C06BE}"/>
              </a:ext>
            </a:extLst>
          </p:cNvPr>
          <p:cNvCxnSpPr>
            <a:cxnSpLocks/>
          </p:cNvCxnSpPr>
          <p:nvPr/>
        </p:nvCxnSpPr>
        <p:spPr>
          <a:xfrm>
            <a:off x="1112145" y="3894382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D9742F36-4543-359C-0C0F-C570B194340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165359" y="5679860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2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44C12-E883-4A08-82AD-B81134FDC4EF}"/>
              </a:ext>
            </a:extLst>
          </p:cNvPr>
          <p:cNvSpPr txBox="1"/>
          <p:nvPr/>
        </p:nvSpPr>
        <p:spPr>
          <a:xfrm>
            <a:off x="221947" y="4111837"/>
            <a:ext cx="5874047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002F8E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Wi-Fi Implementation		Q1 23/24 – Q2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Managed Internet Access Upgrades	Q1 23/23 – Q2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Local CCTV			Q1 23/24 – Q3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LECN, SD-WAN &amp; Future Connectivity	Q2 23/24 – Q3 23/24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Data Centres and Migration to Azure	Q1 23/24 – Q2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Analogue Telephony Replacement 	Q1 23/24 – Q2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>
              <a:solidFill>
                <a:srgbClr val="002F8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60179" y="212026"/>
            <a:ext cx="5470657" cy="20467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500" b="1">
                <a:solidFill>
                  <a:srgbClr val="002F8E"/>
                </a:solidFill>
                <a:latin typeface="+mj-lt"/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 more robust, secure, reliable and resilient technology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Integrate and optimise our underlying technical capabilities to ensure they run efficiently</a:t>
            </a: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Remove the risk of continuing to run end of life infrastructure technology that is not supported should it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Provide the bedrock for future digital technology adoption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803245" y="5968034"/>
            <a:ext cx="9212783" cy="742744"/>
          </a:xfrm>
          <a:prstGeom prst="rect">
            <a:avLst/>
          </a:prstGeom>
          <a:solidFill>
            <a:srgbClr val="002F8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lvl="0" indent="0" defTabSz="666750">
              <a:spcBef>
                <a:spcPct val="0"/>
              </a:spcBef>
              <a:buNone/>
            </a:pPr>
            <a:r>
              <a:rPr lang="en-GB" sz="1600" b="1" kern="1200">
                <a:solidFill>
                  <a:schemeClr val="bg1"/>
                </a:solidFill>
              </a:rPr>
              <a:t>SRO: </a:t>
            </a:r>
            <a:r>
              <a:rPr lang="en-GB" sz="1600" kern="1200">
                <a:solidFill>
                  <a:schemeClr val="bg1"/>
                </a:solidFill>
              </a:rPr>
              <a:t>CDIO Haywood-Alexander				</a:t>
            </a:r>
            <a:r>
              <a:rPr lang="en-GB" sz="1600" b="1" kern="1200">
                <a:solidFill>
                  <a:schemeClr val="bg1"/>
                </a:solidFill>
              </a:rPr>
              <a:t>Capability Owner: </a:t>
            </a:r>
            <a:r>
              <a:rPr lang="en-GB" sz="1600" kern="1200">
                <a:solidFill>
                  <a:schemeClr val="bg1"/>
                </a:solidFill>
              </a:rPr>
              <a:t>Head of ICT Infrastructure &amp; Ops </a:t>
            </a:r>
          </a:p>
          <a:p>
            <a:pPr marL="0" lvl="0" indent="0" defTabSz="666750">
              <a:spcBef>
                <a:spcPct val="0"/>
              </a:spcBef>
              <a:buNone/>
            </a:pPr>
            <a:r>
              <a:rPr lang="en-GB" sz="1600" b="1" kern="1200">
                <a:solidFill>
                  <a:schemeClr val="bg1"/>
                </a:solidFill>
              </a:rPr>
              <a:t>Digital and Data Leads: </a:t>
            </a:r>
            <a:r>
              <a:rPr lang="en-GB" sz="1600" kern="1200">
                <a:solidFill>
                  <a:schemeClr val="bg1"/>
                </a:solidFill>
              </a:rPr>
              <a:t>Server </a:t>
            </a:r>
            <a:r>
              <a:rPr lang="en-GB" sz="1600">
                <a:solidFill>
                  <a:schemeClr val="bg1"/>
                </a:solidFill>
              </a:rPr>
              <a:t>&amp; </a:t>
            </a:r>
            <a:r>
              <a:rPr lang="en-GB" sz="1600" kern="1200">
                <a:solidFill>
                  <a:schemeClr val="bg1"/>
                </a:solidFill>
              </a:rPr>
              <a:t>Cloud Manager</a:t>
            </a:r>
            <a:r>
              <a:rPr lang="en-GB" sz="1600">
                <a:solidFill>
                  <a:schemeClr val="bg1"/>
                </a:solidFill>
              </a:rPr>
              <a:t>; Networks &amp; Security Manager</a:t>
            </a:r>
            <a:endParaRPr lang="en-GB" sz="1600" kern="1200">
              <a:solidFill>
                <a:schemeClr val="bg1"/>
              </a:solidFill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7319113" y="543179"/>
            <a:ext cx="2260145" cy="118813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rgbClr val="002F8E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rgbClr val="002060"/>
                </a:solidFill>
              </a:rPr>
              <a:t>Our VPN is always crashing on us, impacting connectivity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8521308" y="4505437"/>
            <a:ext cx="2384504" cy="63745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002060"/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002060"/>
                </a:solidFill>
              </a:rPr>
              <a:t>Revenue   	     Capital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600">
                <a:solidFill>
                  <a:schemeClr val="tx1"/>
                </a:solidFill>
              </a:rPr>
              <a:t>£90K	     £1.132M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6114443" y="2335277"/>
            <a:ext cx="58740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rgbClr val="002F8E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002F8E"/>
                </a:solidFill>
              </a:rPr>
              <a:t>have </a:t>
            </a:r>
            <a:r>
              <a:rPr lang="en-GB" sz="1600">
                <a:solidFill>
                  <a:srgbClr val="002F8E"/>
                </a:solidFill>
              </a:rPr>
              <a:t>(outcomes)</a:t>
            </a:r>
            <a:endParaRPr lang="en-GB" sz="1600">
              <a:solidFill>
                <a:srgbClr val="002F8E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Future proofed infrastructure capable of delivering integrated data platforms within an efficient, always available environment</a:t>
            </a:r>
            <a:endParaRPr lang="en-GB" sz="1600" b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Optimised network performance providing a better end-user experience for access to data and applications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Secure, compliant Infrastructure fit to deliver a fully agile user experience</a:t>
            </a:r>
            <a:endParaRPr lang="en-GB" sz="1600" b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21941" y="2332496"/>
            <a:ext cx="58740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rgbClr val="002F8E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002F8E"/>
                </a:solidFill>
              </a:rPr>
              <a:t>do </a:t>
            </a:r>
            <a:r>
              <a:rPr lang="en-GB" sz="1600">
                <a:solidFill>
                  <a:srgbClr val="002F8E"/>
                </a:solidFill>
              </a:rPr>
              <a:t>(objectives</a:t>
            </a: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GB" sz="160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Identify appropriate products providing best in class performance &amp; serviceability whilst remaining cost effective and scalable</a:t>
            </a:r>
            <a:endParaRPr lang="en-GB" sz="1600" b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Work with our strategic partners to optimise our infrastructure to ensure solutions are fit for purpose and sustainable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>
                <a:latin typeface="+mn-lt"/>
              </a:rPr>
              <a:t>Monitor our networks &amp; infrastructure to ensure the best user experience possible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8465F4-8579-743A-9D80-A8B9DB482BBE}"/>
              </a:ext>
            </a:extLst>
          </p:cNvPr>
          <p:cNvGrpSpPr/>
          <p:nvPr/>
        </p:nvGrpSpPr>
        <p:grpSpPr>
          <a:xfrm>
            <a:off x="221942" y="212026"/>
            <a:ext cx="1569428" cy="2072889"/>
            <a:chOff x="8989047" y="345140"/>
            <a:chExt cx="1632914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67F2512-B236-F7ED-01E0-09BC32FBE3E0}"/>
                </a:ext>
              </a:extLst>
            </p:cNvPr>
            <p:cNvSpPr/>
            <p:nvPr/>
          </p:nvSpPr>
          <p:spPr>
            <a:xfrm>
              <a:off x="8989047" y="345140"/>
              <a:ext cx="1632914" cy="2088000"/>
            </a:xfrm>
            <a:prstGeom prst="roundRect">
              <a:avLst>
                <a:gd name="adj" fmla="val 10000"/>
              </a:avLst>
            </a:prstGeom>
            <a:solidFill>
              <a:srgbClr val="002F8E"/>
            </a:solidFill>
            <a:ln>
              <a:solidFill>
                <a:srgbClr val="00206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 descr="Illuminated server room panel">
              <a:extLst>
                <a:ext uri="{FF2B5EF4-FFF2-40B4-BE49-F238E27FC236}">
                  <a16:creationId xmlns:a16="http://schemas.microsoft.com/office/drawing/2014/main" id="{009A5342-AD7A-1A98-C1A5-91B0E5B32D35}"/>
                </a:ext>
              </a:extLst>
            </p:cNvPr>
            <p:cNvSpPr/>
            <p:nvPr/>
          </p:nvSpPr>
          <p:spPr>
            <a:xfrm>
              <a:off x="9187476" y="554464"/>
              <a:ext cx="1236056" cy="1087873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8F7F5B-9AEA-F84F-9C5B-2AD613044A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2F8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6" y="5785717"/>
            <a:ext cx="2382745" cy="939776"/>
          </a:xfrm>
          <a:prstGeom prst="rect">
            <a:avLst/>
          </a:prstGeom>
        </p:spPr>
      </p:pic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99C8445-6B45-88CC-B993-46C997534603}"/>
              </a:ext>
            </a:extLst>
          </p:cNvPr>
          <p:cNvSpPr txBox="1"/>
          <p:nvPr/>
        </p:nvSpPr>
        <p:spPr>
          <a:xfrm>
            <a:off x="221942" y="1499835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7.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 Modernised Infrastructure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9258299" y="978909"/>
            <a:ext cx="2260145" cy="1219056"/>
          </a:xfrm>
          <a:prstGeom prst="wedgeEllipseCallout">
            <a:avLst>
              <a:gd name="adj1" fmla="val 67894"/>
              <a:gd name="adj2" fmla="val -27636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>
                <a:solidFill>
                  <a:srgbClr val="002060"/>
                </a:solidFill>
                <a:latin typeface="Consolas" panose="020B0609020204030204" pitchFamily="49" charset="0"/>
              </a:rPr>
              <a:t>Why does it always take so long to log on?</a:t>
            </a: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6F817A30-F88F-9995-903B-CF7C5F8A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657" y="160509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7F2512-B236-F7ED-01E0-09BC32FBE3E0}"/>
              </a:ext>
            </a:extLst>
          </p:cNvPr>
          <p:cNvSpPr/>
          <p:nvPr/>
        </p:nvSpPr>
        <p:spPr>
          <a:xfrm>
            <a:off x="203200" y="172733"/>
            <a:ext cx="1606565" cy="5670520"/>
          </a:xfrm>
          <a:prstGeom prst="roundRect">
            <a:avLst>
              <a:gd name="adj" fmla="val 10000"/>
            </a:avLst>
          </a:prstGeom>
          <a:solidFill>
            <a:srgbClr val="002F8E"/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393266" y="6072934"/>
            <a:ext cx="8657644" cy="635284"/>
          </a:xfrm>
          <a:prstGeom prst="rect">
            <a:avLst/>
          </a:prstGeom>
          <a:solidFill>
            <a:srgbClr val="002F8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CDIO Haywood-Cleverly			  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ICT Infrastructure &amp; Ops </a:t>
            </a: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 &amp; Cloud Manager; Networks &amp; Security Manager</a:t>
            </a:r>
          </a:p>
        </p:txBody>
      </p:sp>
      <p:sp>
        <p:nvSpPr>
          <p:cNvPr id="11" name="Rectangle 10" descr="Illuminated server room panel">
            <a:extLst>
              <a:ext uri="{FF2B5EF4-FFF2-40B4-BE49-F238E27FC236}">
                <a16:creationId xmlns:a16="http://schemas.microsoft.com/office/drawing/2014/main" id="{009A5342-AD7A-1A98-C1A5-91B0E5B32D35}"/>
              </a:ext>
            </a:extLst>
          </p:cNvPr>
          <p:cNvSpPr>
            <a:spLocks noChangeAspect="1"/>
          </p:cNvSpPr>
          <p:nvPr/>
        </p:nvSpPr>
        <p:spPr>
          <a:xfrm>
            <a:off x="356942" y="394358"/>
            <a:ext cx="1260000" cy="1260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8F7F5B-9AEA-F84F-9C5B-2AD613044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2F8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8" y="5876557"/>
            <a:ext cx="1992228" cy="848935"/>
          </a:xfrm>
          <a:prstGeom prst="rect">
            <a:avLst/>
          </a:prstGeom>
        </p:spPr>
      </p:pic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99C8445-6B45-88CC-B993-46C997534603}"/>
              </a:ext>
            </a:extLst>
          </p:cNvPr>
          <p:cNvSpPr txBox="1"/>
          <p:nvPr/>
        </p:nvSpPr>
        <p:spPr>
          <a:xfrm>
            <a:off x="154372" y="1991726"/>
            <a:ext cx="1626432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Modernised Infrastructure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(Live Board) 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321CD5-9C2E-E37F-1C1B-598F996BCA32}"/>
              </a:ext>
            </a:extLst>
          </p:cNvPr>
          <p:cNvGrpSpPr/>
          <p:nvPr/>
        </p:nvGrpSpPr>
        <p:grpSpPr>
          <a:xfrm>
            <a:off x="221948" y="3023330"/>
            <a:ext cx="1545757" cy="682496"/>
            <a:chOff x="244629" y="2997329"/>
            <a:chExt cx="1561153" cy="682496"/>
          </a:xfrm>
        </p:grpSpPr>
        <p:sp>
          <p:nvSpPr>
            <p:cNvPr id="5" name="AutoShape 1" descr="INDIVIDUALS BY AGE GROUP COHORT (INDIVIDUALS MAY APPEAR IN MULTIPLE COHORTS)"/>
            <p:cNvSpPr>
              <a:spLocks noChangeAspect="1" noChangeArrowheads="1"/>
            </p:cNvSpPr>
            <p:nvPr/>
          </p:nvSpPr>
          <p:spPr bwMode="auto">
            <a:xfrm>
              <a:off x="536575" y="33750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utoShape 1" descr="INDIVIDUALS BY AGE GROUP COHORT (INDIVIDUALS MAY APPEAR IN MULTIPLE COHORTS)">
              <a:extLst>
                <a:ext uri="{FF2B5EF4-FFF2-40B4-BE49-F238E27FC236}">
                  <a16:creationId xmlns:a16="http://schemas.microsoft.com/office/drawing/2014/main" id="{7DFCC6BE-5C98-DFEA-6054-6B087889B0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6575" y="33750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27D98AF-D261-4CA0-BE51-6474A474C283}"/>
                </a:ext>
              </a:extLst>
            </p:cNvPr>
            <p:cNvSpPr txBox="1">
              <a:spLocks/>
            </p:cNvSpPr>
            <p:nvPr/>
          </p:nvSpPr>
          <p:spPr>
            <a:xfrm>
              <a:off x="244629" y="2997329"/>
              <a:ext cx="1561153" cy="4561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Capability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Status and Risk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6BEC8A19-45F3-A7E3-F43D-A3308CF30C68}"/>
              </a:ext>
            </a:extLst>
          </p:cNvPr>
          <p:cNvSpPr txBox="1"/>
          <p:nvPr/>
        </p:nvSpPr>
        <p:spPr>
          <a:xfrm>
            <a:off x="5707809" y="101211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F7D1B42-4789-20C1-7EF8-E7C70317E0BA}"/>
              </a:ext>
            </a:extLst>
          </p:cNvPr>
          <p:cNvSpPr txBox="1"/>
          <p:nvPr/>
        </p:nvSpPr>
        <p:spPr>
          <a:xfrm>
            <a:off x="6804622" y="134781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pic>
        <p:nvPicPr>
          <p:cNvPr id="166" name="Graphic 165" descr="Scales of justice with solid fill">
            <a:extLst>
              <a:ext uri="{FF2B5EF4-FFF2-40B4-BE49-F238E27FC236}">
                <a16:creationId xmlns:a16="http://schemas.microsoft.com/office/drawing/2014/main" id="{022D848B-EB39-E56C-63D8-AFA59C77F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7664" y="134781"/>
            <a:ext cx="383750" cy="383750"/>
          </a:xfrm>
          <a:prstGeom prst="rect">
            <a:avLst/>
          </a:prstGeom>
        </p:spPr>
      </p:pic>
      <p:pic>
        <p:nvPicPr>
          <p:cNvPr id="167" name="Graphic 166" descr="CheckList with solid fill">
            <a:extLst>
              <a:ext uri="{FF2B5EF4-FFF2-40B4-BE49-F238E27FC236}">
                <a16:creationId xmlns:a16="http://schemas.microsoft.com/office/drawing/2014/main" id="{259C4A1C-EF97-807E-A756-2D69210FB8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5768" y="134781"/>
            <a:ext cx="383751" cy="383751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8CCF42F1-EE2B-1648-BE50-2E65FF7CC700}"/>
              </a:ext>
            </a:extLst>
          </p:cNvPr>
          <p:cNvSpPr txBox="1"/>
          <p:nvPr/>
        </p:nvSpPr>
        <p:spPr>
          <a:xfrm>
            <a:off x="7841552" y="136018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Resource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64EB697-5DA9-A906-6BD3-7E35FB82F76B}"/>
              </a:ext>
            </a:extLst>
          </p:cNvPr>
          <p:cNvSpPr txBox="1"/>
          <p:nvPr/>
        </p:nvSpPr>
        <p:spPr>
          <a:xfrm>
            <a:off x="8868381" y="108969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Resource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B647556-3E62-8ABB-3224-5AE185E5E648}"/>
              </a:ext>
            </a:extLst>
          </p:cNvPr>
          <p:cNvSpPr txBox="1"/>
          <p:nvPr/>
        </p:nvSpPr>
        <p:spPr>
          <a:xfrm>
            <a:off x="9933836" y="279846"/>
            <a:ext cx="1040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CCC70AB-DDEB-3021-888F-13A883A933D9}"/>
              </a:ext>
            </a:extLst>
          </p:cNvPr>
          <p:cNvSpPr txBox="1"/>
          <p:nvPr/>
        </p:nvSpPr>
        <p:spPr>
          <a:xfrm>
            <a:off x="10929726" y="137602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 Realisation</a:t>
            </a:r>
          </a:p>
        </p:txBody>
      </p:sp>
      <p:pic>
        <p:nvPicPr>
          <p:cNvPr id="178" name="Graphic 177" descr="Coins with solid fill">
            <a:extLst>
              <a:ext uri="{FF2B5EF4-FFF2-40B4-BE49-F238E27FC236}">
                <a16:creationId xmlns:a16="http://schemas.microsoft.com/office/drawing/2014/main" id="{BA1683BA-F4C6-02F4-F946-B2FD6B138D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5074" y="198257"/>
            <a:ext cx="327564" cy="327564"/>
          </a:xfrm>
          <a:prstGeom prst="rect">
            <a:avLst/>
          </a:prstGeom>
        </p:spPr>
      </p:pic>
      <p:pic>
        <p:nvPicPr>
          <p:cNvPr id="179" name="Graphic 178" descr="Internet Of Things with solid fill">
            <a:extLst>
              <a:ext uri="{FF2B5EF4-FFF2-40B4-BE49-F238E27FC236}">
                <a16:creationId xmlns:a16="http://schemas.microsoft.com/office/drawing/2014/main" id="{0CED42F1-5CCA-FFFF-D475-F97D4AF070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41280" y="188779"/>
            <a:ext cx="345539" cy="345539"/>
          </a:xfrm>
          <a:prstGeom prst="rect">
            <a:avLst/>
          </a:prstGeom>
        </p:spPr>
      </p:pic>
      <p:pic>
        <p:nvPicPr>
          <p:cNvPr id="180" name="Graphic 179" descr="Badge Tick with solid fill">
            <a:extLst>
              <a:ext uri="{FF2B5EF4-FFF2-40B4-BE49-F238E27FC236}">
                <a16:creationId xmlns:a16="http://schemas.microsoft.com/office/drawing/2014/main" id="{0389F162-FF2A-47D9-6383-173EC54110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07495" y="203519"/>
            <a:ext cx="345311" cy="345311"/>
          </a:xfrm>
          <a:prstGeom prst="rect">
            <a:avLst/>
          </a:prstGeom>
        </p:spPr>
      </p:pic>
      <p:pic>
        <p:nvPicPr>
          <p:cNvPr id="181" name="Graphic 180" descr="Users with solid fill">
            <a:extLst>
              <a:ext uri="{FF2B5EF4-FFF2-40B4-BE49-F238E27FC236}">
                <a16:creationId xmlns:a16="http://schemas.microsoft.com/office/drawing/2014/main" id="{85A5C1DF-A8EA-1359-A086-515599CC8F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9081" y="185371"/>
            <a:ext cx="366129" cy="366129"/>
          </a:xfrm>
          <a:prstGeom prst="rect">
            <a:avLst/>
          </a:prstGeom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id="{F59C83B3-4D5B-686E-3DDA-5B540398C940}"/>
              </a:ext>
            </a:extLst>
          </p:cNvPr>
          <p:cNvSpPr txBox="1"/>
          <p:nvPr/>
        </p:nvSpPr>
        <p:spPr>
          <a:xfrm>
            <a:off x="1891224" y="132507"/>
            <a:ext cx="421787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First LZ and Migration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Thurrock Migration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Networks – 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Networks – SDWAN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Networks – DNSP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Telephony – Analogue Decommission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C961372-1171-D150-FC47-C1FABC31D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0246"/>
              </p:ext>
            </p:extLst>
          </p:nvPr>
        </p:nvGraphicFramePr>
        <p:xfrm>
          <a:off x="5585768" y="672587"/>
          <a:ext cx="6240150" cy="1665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0025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rgbClr val="FF0000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747826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473602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78150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8679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86929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259047" y="4705914"/>
            <a:ext cx="1644159" cy="93977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alibri" panose="020F0502020204030204"/>
              </a:rPr>
              <a:t>23/24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   £125k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55BDC2D-D461-630E-F430-1138F5251AC1}"/>
              </a:ext>
            </a:extLst>
          </p:cNvPr>
          <p:cNvGrpSpPr/>
          <p:nvPr/>
        </p:nvGrpSpPr>
        <p:grpSpPr>
          <a:xfrm>
            <a:off x="1987188" y="2314135"/>
            <a:ext cx="10000364" cy="3665561"/>
            <a:chOff x="4035" y="951484"/>
            <a:chExt cx="11949156" cy="4775054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53DE929-CC1B-AED3-99B9-4363FDB81FC7}"/>
                </a:ext>
              </a:extLst>
            </p:cNvPr>
            <p:cNvGrpSpPr/>
            <p:nvPr/>
          </p:nvGrpSpPr>
          <p:grpSpPr>
            <a:xfrm>
              <a:off x="8996467" y="2168354"/>
              <a:ext cx="797129" cy="842124"/>
              <a:chOff x="3953255" y="1831426"/>
              <a:chExt cx="914400" cy="1014984"/>
            </a:xfrm>
          </p:grpSpPr>
          <p:sp>
            <p:nvSpPr>
              <p:cNvPr id="155" name="Diamond 154">
                <a:extLst>
                  <a:ext uri="{FF2B5EF4-FFF2-40B4-BE49-F238E27FC236}">
                    <a16:creationId xmlns:a16="http://schemas.microsoft.com/office/drawing/2014/main" id="{42332172-A25E-C18C-B444-8AD2EB668F38}"/>
                  </a:ext>
                </a:extLst>
              </p:cNvPr>
              <p:cNvSpPr/>
              <p:nvPr/>
            </p:nvSpPr>
            <p:spPr>
              <a:xfrm>
                <a:off x="3953255" y="1831426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Diamond 155">
                <a:extLst>
                  <a:ext uri="{FF2B5EF4-FFF2-40B4-BE49-F238E27FC236}">
                    <a16:creationId xmlns:a16="http://schemas.microsoft.com/office/drawing/2014/main" id="{4190A300-2921-FF37-8299-0D3330C5675F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9BEB637-F2F8-7903-53DB-93BF04868896}"/>
                </a:ext>
              </a:extLst>
            </p:cNvPr>
            <p:cNvCxnSpPr>
              <a:cxnSpLocks/>
            </p:cNvCxnSpPr>
            <p:nvPr/>
          </p:nvCxnSpPr>
          <p:spPr>
            <a:xfrm>
              <a:off x="135674" y="3284156"/>
              <a:ext cx="11793888" cy="0"/>
            </a:xfrm>
            <a:prstGeom prst="line">
              <a:avLst/>
            </a:prstGeom>
            <a:ln w="38100">
              <a:solidFill>
                <a:srgbClr val="002F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B3CBCAB-817B-5401-C896-E94A5B32BDD1}"/>
                </a:ext>
              </a:extLst>
            </p:cNvPr>
            <p:cNvCxnSpPr>
              <a:cxnSpLocks/>
            </p:cNvCxnSpPr>
            <p:nvPr/>
          </p:nvCxnSpPr>
          <p:spPr>
            <a:xfrm>
              <a:off x="135674" y="3167164"/>
              <a:ext cx="0" cy="213360"/>
            </a:xfrm>
            <a:prstGeom prst="line">
              <a:avLst/>
            </a:prstGeom>
            <a:ln w="38100">
              <a:solidFill>
                <a:srgbClr val="002F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8C4AD24-1743-65D5-F3FB-AE31E4F2351F}"/>
                </a:ext>
              </a:extLst>
            </p:cNvPr>
            <p:cNvCxnSpPr>
              <a:cxnSpLocks/>
            </p:cNvCxnSpPr>
            <p:nvPr/>
          </p:nvCxnSpPr>
          <p:spPr>
            <a:xfrm>
              <a:off x="7166810" y="2968125"/>
              <a:ext cx="9137" cy="85842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7B81B3B-5130-5326-A976-C42288E65774}"/>
                </a:ext>
              </a:extLst>
            </p:cNvPr>
            <p:cNvSpPr txBox="1"/>
            <p:nvPr/>
          </p:nvSpPr>
          <p:spPr>
            <a:xfrm>
              <a:off x="5373123" y="1235777"/>
              <a:ext cx="1883421" cy="78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Thurrock Cloud Migration Business Case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7C938A3-F756-96B6-735A-D69EFA959C68}"/>
                </a:ext>
              </a:extLst>
            </p:cNvPr>
            <p:cNvSpPr txBox="1"/>
            <p:nvPr/>
          </p:nvSpPr>
          <p:spPr>
            <a:xfrm>
              <a:off x="970119" y="1115871"/>
              <a:ext cx="2235671" cy="1002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SD WAN (fast, scalable, flexible connectivity) design and planning complete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2E57483-9602-0B4D-1D9A-C5A67BE4A1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6876" y="2118535"/>
              <a:ext cx="18499" cy="255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12C7BFF-5FBE-48CE-B42B-125A869048A4}"/>
                </a:ext>
              </a:extLst>
            </p:cNvPr>
            <p:cNvGrpSpPr/>
            <p:nvPr/>
          </p:nvGrpSpPr>
          <p:grpSpPr>
            <a:xfrm>
              <a:off x="353735" y="2045684"/>
              <a:ext cx="797129" cy="842124"/>
              <a:chOff x="3953256" y="1819581"/>
              <a:chExt cx="914400" cy="1014984"/>
            </a:xfrm>
          </p:grpSpPr>
          <p:sp>
            <p:nvSpPr>
              <p:cNvPr id="153" name="Diamond 152">
                <a:extLst>
                  <a:ext uri="{FF2B5EF4-FFF2-40B4-BE49-F238E27FC236}">
                    <a16:creationId xmlns:a16="http://schemas.microsoft.com/office/drawing/2014/main" id="{5500D4AC-F6DC-DF81-6EAE-091F04D880C8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Diamond 153">
                <a:extLst>
                  <a:ext uri="{FF2B5EF4-FFF2-40B4-BE49-F238E27FC236}">
                    <a16:creationId xmlns:a16="http://schemas.microsoft.com/office/drawing/2014/main" id="{83A8830B-25DC-4FDF-E758-81F13891FFDB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34F04C0-8CF4-13BE-1F7B-5805C422BD04}"/>
                </a:ext>
              </a:extLst>
            </p:cNvPr>
            <p:cNvGrpSpPr/>
            <p:nvPr/>
          </p:nvGrpSpPr>
          <p:grpSpPr>
            <a:xfrm>
              <a:off x="1725383" y="4654655"/>
              <a:ext cx="797129" cy="842124"/>
              <a:chOff x="3953256" y="1819581"/>
              <a:chExt cx="914400" cy="1014984"/>
            </a:xfrm>
          </p:grpSpPr>
          <p:sp>
            <p:nvSpPr>
              <p:cNvPr id="151" name="Diamond 150">
                <a:extLst>
                  <a:ext uri="{FF2B5EF4-FFF2-40B4-BE49-F238E27FC236}">
                    <a16:creationId xmlns:a16="http://schemas.microsoft.com/office/drawing/2014/main" id="{F613BA97-39C2-9310-C6E5-A3ED2F8F3AA2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Diamond 151">
                <a:extLst>
                  <a:ext uri="{FF2B5EF4-FFF2-40B4-BE49-F238E27FC236}">
                    <a16:creationId xmlns:a16="http://schemas.microsoft.com/office/drawing/2014/main" id="{3E491376-AEBA-A3A0-26C5-8D1C3B015DEF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7D9A8DE-D27B-2B32-F43A-89B8629E2ED0}"/>
                </a:ext>
              </a:extLst>
            </p:cNvPr>
            <p:cNvGrpSpPr/>
            <p:nvPr/>
          </p:nvGrpSpPr>
          <p:grpSpPr>
            <a:xfrm>
              <a:off x="2991841" y="2084496"/>
              <a:ext cx="797129" cy="842124"/>
              <a:chOff x="3953256" y="1819581"/>
              <a:chExt cx="914400" cy="1014984"/>
            </a:xfrm>
          </p:grpSpPr>
          <p:sp>
            <p:nvSpPr>
              <p:cNvPr id="149" name="Diamond 148">
                <a:extLst>
                  <a:ext uri="{FF2B5EF4-FFF2-40B4-BE49-F238E27FC236}">
                    <a16:creationId xmlns:a16="http://schemas.microsoft.com/office/drawing/2014/main" id="{EEC7C0C4-0AAB-13E2-0DC1-18206C0B1407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Diamond 149">
                <a:extLst>
                  <a:ext uri="{FF2B5EF4-FFF2-40B4-BE49-F238E27FC236}">
                    <a16:creationId xmlns:a16="http://schemas.microsoft.com/office/drawing/2014/main" id="{9B4F5F4B-8CF7-BC8B-268B-EE317582884F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4806740-4CD8-A798-6016-F34066C5B4BC}"/>
                </a:ext>
              </a:extLst>
            </p:cNvPr>
            <p:cNvSpPr txBox="1"/>
            <p:nvPr/>
          </p:nvSpPr>
          <p:spPr>
            <a:xfrm>
              <a:off x="2795469" y="3872505"/>
              <a:ext cx="1166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(digital) telephony SIP circuits installed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BDEC917-53BB-6751-3A98-302B02430F1A}"/>
                </a:ext>
              </a:extLst>
            </p:cNvPr>
            <p:cNvGrpSpPr/>
            <p:nvPr/>
          </p:nvGrpSpPr>
          <p:grpSpPr>
            <a:xfrm>
              <a:off x="5924846" y="4667513"/>
              <a:ext cx="797129" cy="842124"/>
              <a:chOff x="3953256" y="1819581"/>
              <a:chExt cx="914400" cy="1014984"/>
            </a:xfrm>
          </p:grpSpPr>
          <p:sp>
            <p:nvSpPr>
              <p:cNvPr id="147" name="Diamond 146">
                <a:extLst>
                  <a:ext uri="{FF2B5EF4-FFF2-40B4-BE49-F238E27FC236}">
                    <a16:creationId xmlns:a16="http://schemas.microsoft.com/office/drawing/2014/main" id="{2837922F-8FBA-A58D-DBCC-B7E5C51B9285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Diamond 147">
                <a:extLst>
                  <a:ext uri="{FF2B5EF4-FFF2-40B4-BE49-F238E27FC236}">
                    <a16:creationId xmlns:a16="http://schemas.microsoft.com/office/drawing/2014/main" id="{A6E5C51A-10D9-A2E9-D21A-ED0310122DC5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D10F301-1229-F148-EE8C-D6ED5C7AB193}"/>
                </a:ext>
              </a:extLst>
            </p:cNvPr>
            <p:cNvSpPr txBox="1"/>
            <p:nvPr/>
          </p:nvSpPr>
          <p:spPr>
            <a:xfrm>
              <a:off x="4035" y="3822118"/>
              <a:ext cx="151840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Analogue telephony estate and replacement review complete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B0CE127-812D-9E5C-E661-92FED85FA257}"/>
                </a:ext>
              </a:extLst>
            </p:cNvPr>
            <p:cNvSpPr txBox="1"/>
            <p:nvPr/>
          </p:nvSpPr>
          <p:spPr>
            <a:xfrm>
              <a:off x="8762503" y="3835572"/>
              <a:ext cx="1224952" cy="166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Sign-off of Thurrock Cloud Migration Business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Case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87CE724-71EF-0F98-039D-B711948A97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3629" y="2126523"/>
              <a:ext cx="18499" cy="255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64D4177-D483-A62A-D285-A1AB9D9157EC}"/>
                </a:ext>
              </a:extLst>
            </p:cNvPr>
            <p:cNvGrpSpPr/>
            <p:nvPr/>
          </p:nvGrpSpPr>
          <p:grpSpPr>
            <a:xfrm>
              <a:off x="3723818" y="4692618"/>
              <a:ext cx="797129" cy="842124"/>
              <a:chOff x="3953256" y="1819581"/>
              <a:chExt cx="914400" cy="1014984"/>
            </a:xfrm>
          </p:grpSpPr>
          <p:sp>
            <p:nvSpPr>
              <p:cNvPr id="145" name="Diamond 144">
                <a:extLst>
                  <a:ext uri="{FF2B5EF4-FFF2-40B4-BE49-F238E27FC236}">
                    <a16:creationId xmlns:a16="http://schemas.microsoft.com/office/drawing/2014/main" id="{545B7437-C6CF-D71B-6932-797565A5BC6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Diamond 145">
                <a:extLst>
                  <a:ext uri="{FF2B5EF4-FFF2-40B4-BE49-F238E27FC236}">
                    <a16:creationId xmlns:a16="http://schemas.microsoft.com/office/drawing/2014/main" id="{DF102D82-823E-1021-AE37-25E08DAA3649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74BBDD9-682D-3DDF-270F-42A960C64C18}"/>
                </a:ext>
              </a:extLst>
            </p:cNvPr>
            <p:cNvGrpSpPr/>
            <p:nvPr/>
          </p:nvGrpSpPr>
          <p:grpSpPr>
            <a:xfrm>
              <a:off x="4469485" y="2093892"/>
              <a:ext cx="797129" cy="845637"/>
              <a:chOff x="3975445" y="1815348"/>
              <a:chExt cx="914400" cy="1019218"/>
            </a:xfrm>
          </p:grpSpPr>
          <p:sp>
            <p:nvSpPr>
              <p:cNvPr id="143" name="Diamond 142">
                <a:extLst>
                  <a:ext uri="{FF2B5EF4-FFF2-40B4-BE49-F238E27FC236}">
                    <a16:creationId xmlns:a16="http://schemas.microsoft.com/office/drawing/2014/main" id="{2CC3F13A-02A8-2DC0-B25E-171C26CCA66B}"/>
                  </a:ext>
                </a:extLst>
              </p:cNvPr>
              <p:cNvSpPr/>
              <p:nvPr/>
            </p:nvSpPr>
            <p:spPr>
              <a:xfrm>
                <a:off x="3975445" y="1815348"/>
                <a:ext cx="914400" cy="1019218"/>
              </a:xfrm>
              <a:prstGeom prst="diamond">
                <a:avLst/>
              </a:prstGeom>
              <a:solidFill>
                <a:srgbClr val="4472C4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Diamond 143">
                <a:extLst>
                  <a:ext uri="{FF2B5EF4-FFF2-40B4-BE49-F238E27FC236}">
                    <a16:creationId xmlns:a16="http://schemas.microsoft.com/office/drawing/2014/main" id="{CEF8C99A-28BD-86BD-E29B-56A3707337F3}"/>
                  </a:ext>
                </a:extLst>
              </p:cNvPr>
              <p:cNvSpPr/>
              <p:nvPr/>
            </p:nvSpPr>
            <p:spPr>
              <a:xfrm>
                <a:off x="4105368" y="1984174"/>
                <a:ext cx="63506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F03E380-F4E6-2241-12EE-33A6DE555D45}"/>
                </a:ext>
              </a:extLst>
            </p:cNvPr>
            <p:cNvCxnSpPr>
              <a:cxnSpLocks/>
            </p:cNvCxnSpPr>
            <p:nvPr/>
          </p:nvCxnSpPr>
          <p:spPr>
            <a:xfrm>
              <a:off x="4868050" y="2939528"/>
              <a:ext cx="10961" cy="8750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4B66C45-D753-D29E-1ED2-0A84579A4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0675" y="2072538"/>
              <a:ext cx="14161" cy="256910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FB73C51-8151-6BF2-4954-7925DE3A8575}"/>
                </a:ext>
              </a:extLst>
            </p:cNvPr>
            <p:cNvSpPr txBox="1"/>
            <p:nvPr/>
          </p:nvSpPr>
          <p:spPr>
            <a:xfrm>
              <a:off x="3264669" y="951484"/>
              <a:ext cx="1688614" cy="1222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WAN supplied to 53 sites; internet pro</a:t>
              </a:r>
              <a:r>
                <a:rPr kumimoji="0" lang="en-GB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vider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’s contracted delivery complete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6AE2E34-6904-6936-AF59-6A67B10FEA8A}"/>
                </a:ext>
              </a:extLst>
            </p:cNvPr>
            <p:cNvSpPr txBox="1"/>
            <p:nvPr/>
          </p:nvSpPr>
          <p:spPr>
            <a:xfrm>
              <a:off x="4073847" y="3872390"/>
              <a:ext cx="1684147" cy="122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AUG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Sentinel security threat management tool fully onboarded with NMC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4F1272C-BE55-EC46-D8A9-B9EBF89A1101}"/>
                </a:ext>
              </a:extLst>
            </p:cNvPr>
            <p:cNvGrpSpPr/>
            <p:nvPr/>
          </p:nvGrpSpPr>
          <p:grpSpPr>
            <a:xfrm>
              <a:off x="7651840" y="4667512"/>
              <a:ext cx="777441" cy="842125"/>
              <a:chOff x="3958348" y="1815868"/>
              <a:chExt cx="914400" cy="1014984"/>
            </a:xfrm>
          </p:grpSpPr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0B084722-50CC-40FE-8279-D820E3E06A58}"/>
                  </a:ext>
                </a:extLst>
              </p:cNvPr>
              <p:cNvSpPr/>
              <p:nvPr/>
            </p:nvSpPr>
            <p:spPr>
              <a:xfrm>
                <a:off x="3958348" y="1815868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Diamond 141">
                <a:extLst>
                  <a:ext uri="{FF2B5EF4-FFF2-40B4-BE49-F238E27FC236}">
                    <a16:creationId xmlns:a16="http://schemas.microsoft.com/office/drawing/2014/main" id="{3EAE6499-8D70-F08F-62CD-0CA3F59FB51C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C159823-2E9F-B044-A70E-994F60A494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17733" y="2093890"/>
              <a:ext cx="18499" cy="255316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D4FB6F1-F171-DA8B-6A78-A65463EF072D}"/>
                </a:ext>
              </a:extLst>
            </p:cNvPr>
            <p:cNvSpPr txBox="1"/>
            <p:nvPr/>
          </p:nvSpPr>
          <p:spPr>
            <a:xfrm>
              <a:off x="7189906" y="1082161"/>
              <a:ext cx="1655653" cy="1002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Commence new Unify (9s and 1s) service testing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BDB55BC-E1F8-72E0-86F1-CFE259132613}"/>
                </a:ext>
              </a:extLst>
            </p:cNvPr>
            <p:cNvGrpSpPr/>
            <p:nvPr/>
          </p:nvGrpSpPr>
          <p:grpSpPr>
            <a:xfrm>
              <a:off x="6775453" y="2138556"/>
              <a:ext cx="777441" cy="842125"/>
              <a:chOff x="3953256" y="1819581"/>
              <a:chExt cx="914400" cy="1014984"/>
            </a:xfrm>
          </p:grpSpPr>
          <p:sp>
            <p:nvSpPr>
              <p:cNvPr id="139" name="Diamond 138">
                <a:extLst>
                  <a:ext uri="{FF2B5EF4-FFF2-40B4-BE49-F238E27FC236}">
                    <a16:creationId xmlns:a16="http://schemas.microsoft.com/office/drawing/2014/main" id="{3BB823F0-B17C-39A3-A269-087BFC1B359C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Diamond 139">
                <a:extLst>
                  <a:ext uri="{FF2B5EF4-FFF2-40B4-BE49-F238E27FC236}">
                    <a16:creationId xmlns:a16="http://schemas.microsoft.com/office/drawing/2014/main" id="{11B9DE61-E14D-C6A5-9189-346A810B4546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7056E4F-4A47-4E45-537C-4151C75385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8403" y="3010478"/>
              <a:ext cx="10736" cy="82557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0C2375E-8DD1-961C-7A72-3BA2DCDCB9DE}"/>
                </a:ext>
              </a:extLst>
            </p:cNvPr>
            <p:cNvSpPr txBox="1"/>
            <p:nvPr/>
          </p:nvSpPr>
          <p:spPr>
            <a:xfrm>
              <a:off x="10489848" y="3789788"/>
              <a:ext cx="1463343" cy="144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Integration of (digital) telephony SIP services to replace analogue phones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D4ACC6F-C011-6C6D-9CF8-454C1EACA7E5}"/>
                </a:ext>
              </a:extLst>
            </p:cNvPr>
            <p:cNvGrpSpPr/>
            <p:nvPr/>
          </p:nvGrpSpPr>
          <p:grpSpPr>
            <a:xfrm>
              <a:off x="9764388" y="4589375"/>
              <a:ext cx="777441" cy="842125"/>
              <a:chOff x="4056735" y="1809162"/>
              <a:chExt cx="914400" cy="1014984"/>
            </a:xfrm>
          </p:grpSpPr>
          <p:sp>
            <p:nvSpPr>
              <p:cNvPr id="137" name="Diamond 136">
                <a:extLst>
                  <a:ext uri="{FF2B5EF4-FFF2-40B4-BE49-F238E27FC236}">
                    <a16:creationId xmlns:a16="http://schemas.microsoft.com/office/drawing/2014/main" id="{4FAA0F03-E6AF-33DB-8697-94B2DF5D3FDF}"/>
                  </a:ext>
                </a:extLst>
              </p:cNvPr>
              <p:cNvSpPr/>
              <p:nvPr/>
            </p:nvSpPr>
            <p:spPr>
              <a:xfrm>
                <a:off x="4056735" y="1809162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Diamond 137">
                <a:extLst>
                  <a:ext uri="{FF2B5EF4-FFF2-40B4-BE49-F238E27FC236}">
                    <a16:creationId xmlns:a16="http://schemas.microsoft.com/office/drawing/2014/main" id="{D566DB41-60A3-431B-A63A-544D7A64F97F}"/>
                  </a:ext>
                </a:extLst>
              </p:cNvPr>
              <p:cNvSpPr/>
              <p:nvPr/>
            </p:nvSpPr>
            <p:spPr>
              <a:xfrm>
                <a:off x="4230155" y="1960101"/>
                <a:ext cx="603504" cy="685801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05566F7-E9B7-ADDA-5071-DF97118F7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8128" y="2030227"/>
              <a:ext cx="18499" cy="255316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FD75BFE-7A7B-8FEC-A439-B6945E562331}"/>
                </a:ext>
              </a:extLst>
            </p:cNvPr>
            <p:cNvSpPr txBox="1"/>
            <p:nvPr/>
          </p:nvSpPr>
          <p:spPr>
            <a:xfrm>
              <a:off x="6445778" y="3842146"/>
              <a:ext cx="1430585" cy="188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 network services migrated to ensure compliance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new internet routing protocols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2AB95B7-B2E6-D387-1492-D78A7FB5DB72}"/>
                </a:ext>
              </a:extLst>
            </p:cNvPr>
            <p:cNvGrpSpPr/>
            <p:nvPr/>
          </p:nvGrpSpPr>
          <p:grpSpPr>
            <a:xfrm>
              <a:off x="10834022" y="2148189"/>
              <a:ext cx="777441" cy="842125"/>
              <a:chOff x="3953256" y="1819581"/>
              <a:chExt cx="914400" cy="1014984"/>
            </a:xfrm>
          </p:grpSpPr>
          <p:sp>
            <p:nvSpPr>
              <p:cNvPr id="135" name="Diamond 134">
                <a:extLst>
                  <a:ext uri="{FF2B5EF4-FFF2-40B4-BE49-F238E27FC236}">
                    <a16:creationId xmlns:a16="http://schemas.microsoft.com/office/drawing/2014/main" id="{3E07F3E3-821D-ACFE-F54F-F3FCA963DC3E}"/>
                  </a:ext>
                </a:extLst>
              </p:cNvPr>
              <p:cNvSpPr/>
              <p:nvPr/>
            </p:nvSpPr>
            <p:spPr>
              <a:xfrm>
                <a:off x="3953256" y="1819581"/>
                <a:ext cx="914400" cy="1014984"/>
              </a:xfrm>
              <a:prstGeom prst="diamond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Diamond 135">
                <a:extLst>
                  <a:ext uri="{FF2B5EF4-FFF2-40B4-BE49-F238E27FC236}">
                    <a16:creationId xmlns:a16="http://schemas.microsoft.com/office/drawing/2014/main" id="{BF323D3C-D864-629B-92C3-D9736A7984DC}"/>
                  </a:ext>
                </a:extLst>
              </p:cNvPr>
              <p:cNvSpPr/>
              <p:nvPr/>
            </p:nvSpPr>
            <p:spPr>
              <a:xfrm>
                <a:off x="4108704" y="1984173"/>
                <a:ext cx="603504" cy="685800"/>
              </a:xfrm>
              <a:prstGeom prst="diamond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8040FA9-95B6-F56B-499B-03F4C63372E3}"/>
                </a:ext>
              </a:extLst>
            </p:cNvPr>
            <p:cNvCxnSpPr>
              <a:cxnSpLocks/>
              <a:stCxn id="135" idx="2"/>
            </p:cNvCxnSpPr>
            <p:nvPr/>
          </p:nvCxnSpPr>
          <p:spPr>
            <a:xfrm>
              <a:off x="11222743" y="2990314"/>
              <a:ext cx="7801" cy="81456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3F027F8-33EF-0A57-BC70-4550A5D8E540}"/>
                </a:ext>
              </a:extLst>
            </p:cNvPr>
            <p:cNvSpPr txBox="1"/>
            <p:nvPr/>
          </p:nvSpPr>
          <p:spPr>
            <a:xfrm>
              <a:off x="9500874" y="1251181"/>
              <a:ext cx="1311506" cy="78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OCT 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r>
                <a:rPr kumimoji="0" lang="en-GB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irst</a:t>
              </a: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SD-WAN site go-live 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C71D285B-AAE7-D39A-27B5-E245A8E9DCA5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>
              <a:off x="752300" y="2887808"/>
              <a:ext cx="0" cy="8993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41994B0-DF28-2DC2-4A83-951873B55B23}"/>
                </a:ext>
              </a:extLst>
            </p:cNvPr>
            <p:cNvCxnSpPr>
              <a:cxnSpLocks/>
            </p:cNvCxnSpPr>
            <p:nvPr/>
          </p:nvCxnSpPr>
          <p:spPr>
            <a:xfrm>
              <a:off x="11929562" y="3167164"/>
              <a:ext cx="0" cy="213360"/>
            </a:xfrm>
            <a:prstGeom prst="line">
              <a:avLst/>
            </a:prstGeom>
            <a:ln w="38100">
              <a:solidFill>
                <a:srgbClr val="002F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40BD5FA-6ED7-91A0-905C-CB3CAD80C730}"/>
                </a:ext>
              </a:extLst>
            </p:cNvPr>
            <p:cNvCxnSpPr>
              <a:cxnSpLocks/>
            </p:cNvCxnSpPr>
            <p:nvPr/>
          </p:nvCxnSpPr>
          <p:spPr>
            <a:xfrm>
              <a:off x="3377189" y="2953451"/>
              <a:ext cx="0" cy="8993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Graphic 123" descr="Customer review outline">
              <a:extLst>
                <a:ext uri="{FF2B5EF4-FFF2-40B4-BE49-F238E27FC236}">
                  <a16:creationId xmlns:a16="http://schemas.microsoft.com/office/drawing/2014/main" id="{D84B8E15-FEFB-72AE-4F31-DC78E102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83512" y="2319877"/>
              <a:ext cx="309231" cy="309231"/>
            </a:xfrm>
            <a:prstGeom prst="rect">
              <a:avLst/>
            </a:prstGeom>
          </p:spPr>
        </p:pic>
        <p:pic>
          <p:nvPicPr>
            <p:cNvPr id="125" name="Graphic 124" descr="Playbook outline">
              <a:extLst>
                <a:ext uri="{FF2B5EF4-FFF2-40B4-BE49-F238E27FC236}">
                  <a16:creationId xmlns:a16="http://schemas.microsoft.com/office/drawing/2014/main" id="{3010A231-B3F7-8333-ED0F-3416EBCD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36876" y="4881168"/>
              <a:ext cx="357559" cy="357559"/>
            </a:xfrm>
            <a:prstGeom prst="rect">
              <a:avLst/>
            </a:prstGeom>
          </p:spPr>
        </p:pic>
        <p:pic>
          <p:nvPicPr>
            <p:cNvPr id="126" name="Graphic 125" descr="Telephone outline">
              <a:extLst>
                <a:ext uri="{FF2B5EF4-FFF2-40B4-BE49-F238E27FC236}">
                  <a16:creationId xmlns:a16="http://schemas.microsoft.com/office/drawing/2014/main" id="{CD2DE3B2-F123-CA9C-5A1D-00060A8A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207759" y="2309436"/>
              <a:ext cx="350785" cy="350785"/>
            </a:xfrm>
            <a:prstGeom prst="rect">
              <a:avLst/>
            </a:prstGeom>
          </p:spPr>
        </p:pic>
        <p:pic>
          <p:nvPicPr>
            <p:cNvPr id="127" name="Graphic 126" descr="Puzzle outline">
              <a:extLst>
                <a:ext uri="{FF2B5EF4-FFF2-40B4-BE49-F238E27FC236}">
                  <a16:creationId xmlns:a16="http://schemas.microsoft.com/office/drawing/2014/main" id="{C72B8062-BD1F-BCB3-E623-DD374E24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000891" y="2406509"/>
              <a:ext cx="326564" cy="326564"/>
            </a:xfrm>
            <a:prstGeom prst="rect">
              <a:avLst/>
            </a:prstGeom>
          </p:spPr>
        </p:pic>
        <p:pic>
          <p:nvPicPr>
            <p:cNvPr id="128" name="Graphic 127" descr="Internet Of Things outline">
              <a:extLst>
                <a:ext uri="{FF2B5EF4-FFF2-40B4-BE49-F238E27FC236}">
                  <a16:creationId xmlns:a16="http://schemas.microsoft.com/office/drawing/2014/main" id="{BA732667-DE4B-41F6-C006-DC97FD21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969513" y="4931783"/>
              <a:ext cx="363794" cy="363794"/>
            </a:xfrm>
            <a:prstGeom prst="rect">
              <a:avLst/>
            </a:prstGeom>
          </p:spPr>
        </p:pic>
        <p:pic>
          <p:nvPicPr>
            <p:cNvPr id="129" name="Graphic 128" descr="Network outline">
              <a:extLst>
                <a:ext uri="{FF2B5EF4-FFF2-40B4-BE49-F238E27FC236}">
                  <a16:creationId xmlns:a16="http://schemas.microsoft.com/office/drawing/2014/main" id="{523BD08C-5789-6279-DBD0-C2B3927B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654253" y="2306796"/>
              <a:ext cx="388630" cy="388630"/>
            </a:xfrm>
            <a:prstGeom prst="rect">
              <a:avLst/>
            </a:prstGeom>
          </p:spPr>
        </p:pic>
        <p:pic>
          <p:nvPicPr>
            <p:cNvPr id="130" name="Graphic 129" descr="Closed book outline">
              <a:extLst>
                <a:ext uri="{FF2B5EF4-FFF2-40B4-BE49-F238E27FC236}">
                  <a16:creationId xmlns:a16="http://schemas.microsoft.com/office/drawing/2014/main" id="{7D337820-1487-CC88-4461-2207444DE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154833" y="4916729"/>
              <a:ext cx="320005" cy="320005"/>
            </a:xfrm>
            <a:prstGeom prst="rect">
              <a:avLst/>
            </a:prstGeom>
          </p:spPr>
        </p:pic>
        <p:pic>
          <p:nvPicPr>
            <p:cNvPr id="131" name="Graphic 130" descr="Hourglass 30% outline">
              <a:extLst>
                <a:ext uri="{FF2B5EF4-FFF2-40B4-BE49-F238E27FC236}">
                  <a16:creationId xmlns:a16="http://schemas.microsoft.com/office/drawing/2014/main" id="{FF420C6C-6768-9630-2E48-F6D69AEB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7858254" y="4910599"/>
              <a:ext cx="355953" cy="355953"/>
            </a:xfrm>
            <a:prstGeom prst="rect">
              <a:avLst/>
            </a:prstGeom>
          </p:spPr>
        </p:pic>
        <p:pic>
          <p:nvPicPr>
            <p:cNvPr id="132" name="Graphic 131" descr="Badge Tick outline">
              <a:extLst>
                <a:ext uri="{FF2B5EF4-FFF2-40B4-BE49-F238E27FC236}">
                  <a16:creationId xmlns:a16="http://schemas.microsoft.com/office/drawing/2014/main" id="{88EE484E-38FE-6E8E-F68B-0A7058B4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9191395" y="2389487"/>
              <a:ext cx="366347" cy="391709"/>
            </a:xfrm>
            <a:prstGeom prst="rect">
              <a:avLst/>
            </a:prstGeom>
          </p:spPr>
        </p:pic>
        <p:pic>
          <p:nvPicPr>
            <p:cNvPr id="133" name="Graphic 132" descr="Internet outline">
              <a:extLst>
                <a:ext uri="{FF2B5EF4-FFF2-40B4-BE49-F238E27FC236}">
                  <a16:creationId xmlns:a16="http://schemas.microsoft.com/office/drawing/2014/main" id="{56AB67AD-153A-44CE-EC70-D8ED0DB92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9965965" y="4791217"/>
              <a:ext cx="381323" cy="381323"/>
            </a:xfrm>
            <a:prstGeom prst="rect">
              <a:avLst/>
            </a:prstGeom>
          </p:spPr>
        </p:pic>
        <p:pic>
          <p:nvPicPr>
            <p:cNvPr id="134" name="Graphic 133" descr="Plugged Unplugged outline">
              <a:extLst>
                <a:ext uri="{FF2B5EF4-FFF2-40B4-BE49-F238E27FC236}">
                  <a16:creationId xmlns:a16="http://schemas.microsoft.com/office/drawing/2014/main" id="{D0245EC5-52D3-A875-7800-EDDFEC66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1069655" y="2401608"/>
              <a:ext cx="340491" cy="34049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BB47D7-7711-5E34-F84D-DA13895D1F29}"/>
              </a:ext>
            </a:extLst>
          </p:cNvPr>
          <p:cNvGrpSpPr/>
          <p:nvPr/>
        </p:nvGrpSpPr>
        <p:grpSpPr>
          <a:xfrm>
            <a:off x="396820" y="3997789"/>
            <a:ext cx="1189914" cy="208188"/>
            <a:chOff x="8925752" y="4689566"/>
            <a:chExt cx="2395924" cy="39295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612C8C-9471-7768-01C8-A99943E23360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8F5FC4-EAE3-743F-72D2-55EC71E9D99A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CD68D12-34E6-4329-3E83-94BD46D02FFB}"/>
              </a:ext>
            </a:extLst>
          </p:cNvPr>
          <p:cNvCxnSpPr>
            <a:cxnSpLocks/>
          </p:cNvCxnSpPr>
          <p:nvPr/>
        </p:nvCxnSpPr>
        <p:spPr>
          <a:xfrm>
            <a:off x="533727" y="4104807"/>
            <a:ext cx="33549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DE6DC1-2DCF-4F7E-549C-A1A1677E4D85}"/>
              </a:ext>
            </a:extLst>
          </p:cNvPr>
          <p:cNvCxnSpPr>
            <a:cxnSpLocks/>
          </p:cNvCxnSpPr>
          <p:nvPr/>
        </p:nvCxnSpPr>
        <p:spPr>
          <a:xfrm flipV="1">
            <a:off x="1269755" y="3997789"/>
            <a:ext cx="0" cy="195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7AD0C724-E07A-1714-CED1-FB80B9CC5A0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144765" y="5690157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8791128" y="579377"/>
            <a:ext cx="2665172" cy="1744037"/>
          </a:xfrm>
          <a:prstGeom prst="wedgeEllipseCallout">
            <a:avLst>
              <a:gd name="adj1" fmla="val 60117"/>
              <a:gd name="adj2" fmla="val 45421"/>
            </a:avLst>
          </a:prstGeom>
          <a:ln w="38100">
            <a:solidFill>
              <a:srgbClr val="A568D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>
                <a:solidFill>
                  <a:srgbClr val="8200B0"/>
                </a:solidFill>
                <a:latin typeface="Segoe Script" panose="030B0504020000000003" pitchFamily="66" charset="0"/>
              </a:rPr>
              <a:t>How can we trust our data when we spend so long having to correct data quality issues from Niche</a:t>
            </a:r>
          </a:p>
        </p:txBody>
      </p:sp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44C12-E883-4A08-82AD-B81134FDC4EF}"/>
              </a:ext>
            </a:extLst>
          </p:cNvPr>
          <p:cNvSpPr txBox="1"/>
          <p:nvPr/>
        </p:nvSpPr>
        <p:spPr>
          <a:xfrm>
            <a:off x="230675" y="4410213"/>
            <a:ext cx="6042993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7030A0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Data Principles			Q1 23/24 – Q3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Data Literacy			Q2 23/24 – Q4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Migrate to </a:t>
            </a:r>
            <a:r>
              <a:rPr lang="en-GB" sz="1600" err="1"/>
              <a:t>PowerBI</a:t>
            </a:r>
            <a:r>
              <a:rPr lang="en-GB" sz="1600"/>
              <a:t>		Q2 23/24 – Q4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Data Architecture POC		Q1 23/24 – Q3 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Data Platform Selection, Build &amp; Use	Q2 23/24 – Q4 24/25		</a:t>
            </a:r>
            <a:endParaRPr lang="en-GB" sz="16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1895049" y="208619"/>
            <a:ext cx="437861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7030A0"/>
                </a:solidFill>
                <a:latin typeface="+mj-lt"/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To provide better quality and accessible data for producing information and intelligence that derive meaningful and actionable business insights and supports the most effective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Unlock the wider potential of data and its role as a </a:t>
            </a:r>
            <a:r>
              <a:rPr lang="en-GB" sz="1600"/>
              <a:t>strategic asset in how it is captured, managed and analysed. </a:t>
            </a:r>
            <a:endParaRPr lang="en-GB" sz="1600" b="1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71FDB8-538B-4557-8AAD-8602C75950E5}"/>
              </a:ext>
            </a:extLst>
          </p:cNvPr>
          <p:cNvGrpSpPr/>
          <p:nvPr/>
        </p:nvGrpSpPr>
        <p:grpSpPr>
          <a:xfrm>
            <a:off x="2803242" y="5984071"/>
            <a:ext cx="9212786" cy="720248"/>
            <a:chOff x="-4684" y="2130871"/>
            <a:chExt cx="1498380" cy="693184"/>
          </a:xfrm>
          <a:solidFill>
            <a:srgbClr val="41B6E6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E4AA465-14C0-4D92-A10A-C8F19EA3B9D1}"/>
                </a:ext>
              </a:extLst>
            </p:cNvPr>
            <p:cNvSpPr/>
            <p:nvPr/>
          </p:nvSpPr>
          <p:spPr>
            <a:xfrm>
              <a:off x="91236" y="2130871"/>
              <a:ext cx="1338824" cy="693184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108000" tIns="108000" rIns="108000" bIns="108000" anchor="ctr" anchorCtr="0"/>
            <a:lstStyle/>
            <a:p>
              <a:endParaRPr lang="en-GB" sz="16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DEE4FC-BE60-4C29-8E45-C73E3AFF4743}"/>
                </a:ext>
              </a:extLst>
            </p:cNvPr>
            <p:cNvSpPr txBox="1"/>
            <p:nvPr/>
          </p:nvSpPr>
          <p:spPr>
            <a:xfrm>
              <a:off x="-4684" y="2130871"/>
              <a:ext cx="1498380" cy="6931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108000" tIns="108000" rIns="108000" bIns="108000" numCol="1" spcCol="1270" anchor="ctr" anchorCtr="0">
              <a:noAutofit/>
            </a:bodyPr>
            <a:lstStyle/>
            <a:p>
              <a:pPr marL="0" lvl="0" indent="0" defTabSz="666750">
                <a:spcBef>
                  <a:spcPct val="0"/>
                </a:spcBef>
                <a:buNone/>
              </a:pPr>
              <a:r>
                <a:rPr lang="en-GB" sz="1600" b="1" kern="1200">
                  <a:solidFill>
                    <a:schemeClr val="bg1"/>
                  </a:solidFill>
                </a:rPr>
                <a:t>SRO(s): </a:t>
              </a:r>
              <a:r>
                <a:rPr lang="en-GB" sz="1600">
                  <a:solidFill>
                    <a:schemeClr val="bg1"/>
                  </a:solidFill>
                </a:rPr>
                <a:t>CDIO Haywood-Alexander		            </a:t>
              </a:r>
              <a:r>
                <a:rPr lang="en-GB" sz="1600" b="1">
                  <a:solidFill>
                    <a:schemeClr val="bg1"/>
                  </a:solidFill>
                </a:rPr>
                <a:t>Capability Owners</a:t>
              </a:r>
              <a:r>
                <a:rPr lang="en-GB" sz="1600">
                  <a:solidFill>
                    <a:schemeClr val="bg1"/>
                  </a:solidFill>
                </a:rPr>
                <a:t>: </a:t>
              </a:r>
              <a:r>
                <a:rPr lang="en-GB" sz="1600" kern="1200">
                  <a:solidFill>
                    <a:schemeClr val="bg1"/>
                  </a:solidFill>
                </a:rPr>
                <a:t>Enterprise Architect; Head of SDD</a:t>
              </a:r>
            </a:p>
            <a:p>
              <a:pPr marL="0" lvl="0" indent="0" defTabSz="666750">
                <a:spcBef>
                  <a:spcPct val="0"/>
                </a:spcBef>
                <a:buNone/>
              </a:pPr>
              <a:r>
                <a:rPr lang="en-GB" sz="1600" b="1" kern="1200">
                  <a:solidFill>
                    <a:schemeClr val="bg1"/>
                  </a:solidFill>
                </a:rPr>
                <a:t>Digital and Data Leads: </a:t>
              </a:r>
              <a:r>
                <a:rPr lang="en-GB" sz="1600" kern="1200">
                  <a:solidFill>
                    <a:schemeClr val="bg1"/>
                  </a:solidFill>
                </a:rPr>
                <a:t>Data Architect</a:t>
              </a:r>
              <a:r>
                <a:rPr lang="en-GB" sz="1600" b="1" kern="1200">
                  <a:solidFill>
                    <a:schemeClr val="bg1"/>
                  </a:solidFill>
                </a:rPr>
                <a:t>; </a:t>
              </a:r>
              <a:r>
                <a:rPr lang="en-GB" sz="1600" kern="1200">
                  <a:solidFill>
                    <a:schemeClr val="bg1"/>
                  </a:solidFill>
                </a:rPr>
                <a:t>Solutions Manager  </a:t>
              </a:r>
            </a:p>
          </p:txBody>
        </p:sp>
      </p:grp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273669" y="548179"/>
            <a:ext cx="2829430" cy="135575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400" i="1">
                <a:solidFill>
                  <a:srgbClr val="7030A0"/>
                </a:solidFill>
                <a:cs typeface="Calibri"/>
              </a:rPr>
              <a:t>I want to stop having to enter the same information into multiple systems to save me time and increase 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8525034" y="4538352"/>
            <a:ext cx="2395924" cy="6374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7030A0"/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7030A0"/>
                </a:solidFill>
              </a:rPr>
              <a:t>Revenue   	     Capital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tx1"/>
                </a:solidFill>
              </a:rPr>
              <a:t> £356k 	     £250k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6377342" y="2521141"/>
            <a:ext cx="559271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7030A0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7030A0"/>
                </a:solidFill>
              </a:rPr>
              <a:t>have </a:t>
            </a:r>
            <a:r>
              <a:rPr lang="en-GB" sz="1600">
                <a:solidFill>
                  <a:srgbClr val="7030A0"/>
                </a:solidFill>
              </a:rPr>
              <a:t>(outcomes)</a:t>
            </a:r>
            <a:endParaRPr lang="en-GB" sz="1600">
              <a:solidFill>
                <a:srgbClr val="7030A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A</a:t>
            </a:r>
            <a:r>
              <a:rPr lang="en-GB" sz="1600" b="0">
                <a:latin typeface="+mn-lt"/>
              </a:rPr>
              <a:t> workforce with a joined up approach to managing data and understanding how it is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Deliver consistent data architecture design patterns </a:t>
            </a:r>
            <a:endParaRPr lang="en-GB" sz="1600" b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>
                <a:latin typeface="+mn-lt"/>
                <a:cs typeface="Calibri"/>
              </a:rPr>
              <a:t>Extract data once to use many times for more efficient reporting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221946" y="2476249"/>
            <a:ext cx="6155396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7030A0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7030A0"/>
                </a:solidFill>
              </a:rPr>
              <a:t>do </a:t>
            </a:r>
            <a:r>
              <a:rPr lang="en-GB" sz="1600">
                <a:solidFill>
                  <a:srgbClr val="7030A0"/>
                </a:solidFill>
              </a:rPr>
              <a:t>(objectives</a:t>
            </a:r>
            <a:r>
              <a:rPr lang="en-GB" sz="160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GB" sz="1600" b="0">
              <a:solidFill>
                <a:schemeClr val="accent5">
                  <a:lumMod val="75000"/>
                </a:schemeClr>
              </a:solidFill>
              <a:latin typeface="+mn-lt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>
                <a:latin typeface="+mn-lt"/>
              </a:rPr>
              <a:t>Set standards across the Force to help improve data quality, build reusable data sets, and improve our use of data</a:t>
            </a:r>
            <a:endParaRPr lang="en-GB" sz="18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Create a new data model for dashboards and migrate existing and new dashboards to use the optimised data model design.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Define a set of Data Principles and Data Naming Standards to ensure the data sets going forward are extracted once, curated and named consistently.</a:t>
            </a:r>
            <a:endParaRPr lang="en-GB" sz="1600"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0D3E62-B0D1-8D68-6AFA-5E8803C863B2}"/>
              </a:ext>
            </a:extLst>
          </p:cNvPr>
          <p:cNvGrpSpPr/>
          <p:nvPr/>
        </p:nvGrpSpPr>
        <p:grpSpPr>
          <a:xfrm>
            <a:off x="221948" y="208619"/>
            <a:ext cx="1569427" cy="2088000"/>
            <a:chOff x="10768586" y="345208"/>
            <a:chExt cx="1613990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D69CE66-28E5-0ACA-0201-35AE24A4A789}"/>
                </a:ext>
              </a:extLst>
            </p:cNvPr>
            <p:cNvSpPr/>
            <p:nvPr/>
          </p:nvSpPr>
          <p:spPr>
            <a:xfrm>
              <a:off x="10768586" y="345208"/>
              <a:ext cx="1613990" cy="2088000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65EDF5-582B-1704-7D76-232F66D5F102}"/>
                </a:ext>
              </a:extLst>
            </p:cNvPr>
            <p:cNvSpPr/>
            <p:nvPr/>
          </p:nvSpPr>
          <p:spPr>
            <a:xfrm>
              <a:off x="10933999" y="531421"/>
              <a:ext cx="1221733" cy="1080000"/>
            </a:xfrm>
            <a:prstGeom prst="rect">
              <a:avLst/>
            </a:prstGeom>
            <a:blipFill rotWithShape="1">
              <a:blip r:embed="rId3"/>
              <a:srcRect/>
              <a:stretch>
                <a:fillRect t="-8000" b="-8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6909DD-1489-DD0F-2AB0-583DB5CE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8200B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5" y="5778139"/>
            <a:ext cx="2392370" cy="943572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58A381E-A680-DA6B-0DC0-DFA4155760EF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8.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 Linked Data      &amp; Information</a:t>
            </a: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85076C81-3C24-E6A4-4105-3234EAECF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7441" y="160509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95DEE4FC-BE60-4C29-8E45-C73E3AFF4743}"/>
              </a:ext>
            </a:extLst>
          </p:cNvPr>
          <p:cNvSpPr txBox="1"/>
          <p:nvPr/>
        </p:nvSpPr>
        <p:spPr>
          <a:xfrm>
            <a:off x="2398451" y="6061000"/>
            <a:ext cx="8657644" cy="656685"/>
          </a:xfrm>
          <a:prstGeom prst="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SRO(s):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CDIO Haywood-Alexander		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Enterprise Architect; Head of SDD</a:t>
            </a: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Architect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 Manager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69CE66-28E5-0ACA-0201-35AE24A4A789}"/>
              </a:ext>
            </a:extLst>
          </p:cNvPr>
          <p:cNvSpPr/>
          <p:nvPr/>
        </p:nvSpPr>
        <p:spPr>
          <a:xfrm>
            <a:off x="245625" y="112127"/>
            <a:ext cx="1569427" cy="5644881"/>
          </a:xfrm>
          <a:prstGeom prst="roundRect">
            <a:avLst>
              <a:gd name="adj" fmla="val 10000"/>
            </a:avLst>
          </a:prstGeom>
          <a:solidFill>
            <a:srgbClr val="7030A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65EDF5-582B-1704-7D76-232F66D5F102}"/>
              </a:ext>
            </a:extLst>
          </p:cNvPr>
          <p:cNvSpPr/>
          <p:nvPr/>
        </p:nvSpPr>
        <p:spPr>
          <a:xfrm>
            <a:off x="383071" y="290549"/>
            <a:ext cx="1260000" cy="1260001"/>
          </a:xfrm>
          <a:prstGeom prst="rect">
            <a:avLst/>
          </a:prstGeom>
          <a:blipFill rotWithShape="1">
            <a:blip r:embed="rId3"/>
            <a:srcRect/>
            <a:stretch>
              <a:fillRect t="-8000" b="-8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6909DD-1489-DD0F-2AB0-583DB5CE55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7" y="5876823"/>
            <a:ext cx="1981296" cy="860793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58A381E-A680-DA6B-0DC0-DFA4155760EF}"/>
              </a:ext>
            </a:extLst>
          </p:cNvPr>
          <p:cNvSpPr txBox="1"/>
          <p:nvPr/>
        </p:nvSpPr>
        <p:spPr>
          <a:xfrm>
            <a:off x="404901" y="1857276"/>
            <a:ext cx="1188000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Linked Data  &amp; Information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GB" sz="1600" b="1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Live Board)</a:t>
            </a:r>
            <a:endParaRPr kumimoji="0" lang="en-GB" sz="1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EDB840-384A-2526-1029-27D754F6F099}"/>
              </a:ext>
            </a:extLst>
          </p:cNvPr>
          <p:cNvSpPr txBox="1"/>
          <p:nvPr/>
        </p:nvSpPr>
        <p:spPr>
          <a:xfrm>
            <a:off x="258076" y="4630851"/>
            <a:ext cx="2094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Spend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     £250k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0B19A-877E-46E9-284B-D8DAEFBA3C2A}"/>
              </a:ext>
            </a:extLst>
          </p:cNvPr>
          <p:cNvSpPr txBox="1"/>
          <p:nvPr/>
        </p:nvSpPr>
        <p:spPr>
          <a:xfrm>
            <a:off x="1879404" y="554385"/>
            <a:ext cx="4217875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Principles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Literacy &amp; Engagement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Architecture Design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Platform Selection &amp; Design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Platform Delivery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Driven Decision Making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BBBBB5-7BB0-F60E-8DC4-8D7ED8163721}"/>
              </a:ext>
            </a:extLst>
          </p:cNvPr>
          <p:cNvSpPr txBox="1"/>
          <p:nvPr/>
        </p:nvSpPr>
        <p:spPr>
          <a:xfrm>
            <a:off x="5707805" y="395299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815C9A-37F5-DD8D-FF45-ED87149436A5}"/>
              </a:ext>
            </a:extLst>
          </p:cNvPr>
          <p:cNvSpPr txBox="1"/>
          <p:nvPr/>
        </p:nvSpPr>
        <p:spPr>
          <a:xfrm>
            <a:off x="6804618" y="428869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</a:p>
        </p:txBody>
      </p:sp>
      <p:pic>
        <p:nvPicPr>
          <p:cNvPr id="28" name="Graphic 27" descr="Scales of justice with solid fill">
            <a:extLst>
              <a:ext uri="{FF2B5EF4-FFF2-40B4-BE49-F238E27FC236}">
                <a16:creationId xmlns:a16="http://schemas.microsoft.com/office/drawing/2014/main" id="{19CE026F-3989-19C5-9089-0779C4D99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7660" y="428869"/>
            <a:ext cx="383750" cy="383750"/>
          </a:xfrm>
          <a:prstGeom prst="rect">
            <a:avLst/>
          </a:prstGeom>
        </p:spPr>
      </p:pic>
      <p:pic>
        <p:nvPicPr>
          <p:cNvPr id="29" name="Graphic 28" descr="CheckList with solid fill">
            <a:extLst>
              <a:ext uri="{FF2B5EF4-FFF2-40B4-BE49-F238E27FC236}">
                <a16:creationId xmlns:a16="http://schemas.microsoft.com/office/drawing/2014/main" id="{A9A6350F-59B4-1654-927C-DB421633D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5764" y="428869"/>
            <a:ext cx="383751" cy="3837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A704D2-9185-01A6-0EAD-901F01DBD64F}"/>
              </a:ext>
            </a:extLst>
          </p:cNvPr>
          <p:cNvSpPr txBox="1"/>
          <p:nvPr/>
        </p:nvSpPr>
        <p:spPr>
          <a:xfrm>
            <a:off x="7841548" y="430106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Resource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02F073-8CE5-08B2-037B-145924DDB2CE}"/>
              </a:ext>
            </a:extLst>
          </p:cNvPr>
          <p:cNvSpPr txBox="1"/>
          <p:nvPr/>
        </p:nvSpPr>
        <p:spPr>
          <a:xfrm>
            <a:off x="8868377" y="403057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 Resource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234322-CC88-7F04-0A27-FDC89720AA06}"/>
              </a:ext>
            </a:extLst>
          </p:cNvPr>
          <p:cNvSpPr txBox="1"/>
          <p:nvPr/>
        </p:nvSpPr>
        <p:spPr>
          <a:xfrm>
            <a:off x="9933832" y="573934"/>
            <a:ext cx="1040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5354D7-A4C2-6C33-27B8-A138F0CD97ED}"/>
              </a:ext>
            </a:extLst>
          </p:cNvPr>
          <p:cNvSpPr txBox="1"/>
          <p:nvPr/>
        </p:nvSpPr>
        <p:spPr>
          <a:xfrm>
            <a:off x="10986129" y="389268"/>
            <a:ext cx="104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 Realisation</a:t>
            </a:r>
          </a:p>
        </p:txBody>
      </p:sp>
      <p:pic>
        <p:nvPicPr>
          <p:cNvPr id="40" name="Graphic 39" descr="Coins with solid fill">
            <a:extLst>
              <a:ext uri="{FF2B5EF4-FFF2-40B4-BE49-F238E27FC236}">
                <a16:creationId xmlns:a16="http://schemas.microsoft.com/office/drawing/2014/main" id="{FB14FB80-9359-4B0F-9BEF-48FAC8140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5070" y="492345"/>
            <a:ext cx="327564" cy="327564"/>
          </a:xfrm>
          <a:prstGeom prst="rect">
            <a:avLst/>
          </a:prstGeom>
        </p:spPr>
      </p:pic>
      <p:pic>
        <p:nvPicPr>
          <p:cNvPr id="41" name="Graphic 40" descr="Internet Of Things with solid fill">
            <a:extLst>
              <a:ext uri="{FF2B5EF4-FFF2-40B4-BE49-F238E27FC236}">
                <a16:creationId xmlns:a16="http://schemas.microsoft.com/office/drawing/2014/main" id="{CD890F31-F646-2D5A-BDAC-DEEF346E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41276" y="482867"/>
            <a:ext cx="345539" cy="345539"/>
          </a:xfrm>
          <a:prstGeom prst="rect">
            <a:avLst/>
          </a:prstGeom>
        </p:spPr>
      </p:pic>
      <p:pic>
        <p:nvPicPr>
          <p:cNvPr id="42" name="Graphic 41" descr="Badge Tick with solid fill">
            <a:extLst>
              <a:ext uri="{FF2B5EF4-FFF2-40B4-BE49-F238E27FC236}">
                <a16:creationId xmlns:a16="http://schemas.microsoft.com/office/drawing/2014/main" id="{9124C1D8-80AB-C041-AD57-577FF73BA5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07491" y="497607"/>
            <a:ext cx="345311" cy="345311"/>
          </a:xfrm>
          <a:prstGeom prst="rect">
            <a:avLst/>
          </a:prstGeom>
        </p:spPr>
      </p:pic>
      <p:pic>
        <p:nvPicPr>
          <p:cNvPr id="47" name="Graphic 46" descr="Users with solid fill">
            <a:extLst>
              <a:ext uri="{FF2B5EF4-FFF2-40B4-BE49-F238E27FC236}">
                <a16:creationId xmlns:a16="http://schemas.microsoft.com/office/drawing/2014/main" id="{50536323-82EF-3AA3-31E7-07A501F06B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9077" y="479459"/>
            <a:ext cx="366129" cy="366129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0C68B79-20CA-9B6F-39AF-09E8A39B5680}"/>
              </a:ext>
            </a:extLst>
          </p:cNvPr>
          <p:cNvCxnSpPr/>
          <p:nvPr/>
        </p:nvCxnSpPr>
        <p:spPr>
          <a:xfrm>
            <a:off x="2203242" y="4150852"/>
            <a:ext cx="929258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783F22-8F34-B85E-5428-04C7C4B38E50}"/>
              </a:ext>
            </a:extLst>
          </p:cNvPr>
          <p:cNvCxnSpPr/>
          <p:nvPr/>
        </p:nvCxnSpPr>
        <p:spPr>
          <a:xfrm>
            <a:off x="2203242" y="4016976"/>
            <a:ext cx="0" cy="26775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A6245B2-584F-5541-124A-7A57A35F6961}"/>
              </a:ext>
            </a:extLst>
          </p:cNvPr>
          <p:cNvCxnSpPr/>
          <p:nvPr/>
        </p:nvCxnSpPr>
        <p:spPr>
          <a:xfrm>
            <a:off x="11499632" y="4016976"/>
            <a:ext cx="0" cy="26775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00836AC-04EA-B57B-0F2F-20D58C8FC4FD}"/>
              </a:ext>
            </a:extLst>
          </p:cNvPr>
          <p:cNvGrpSpPr/>
          <p:nvPr/>
        </p:nvGrpSpPr>
        <p:grpSpPr>
          <a:xfrm>
            <a:off x="2255655" y="2993441"/>
            <a:ext cx="797129" cy="842124"/>
            <a:chOff x="3953256" y="1819581"/>
            <a:chExt cx="914400" cy="1014984"/>
          </a:xfrm>
        </p:grpSpPr>
        <p:sp>
          <p:nvSpPr>
            <p:cNvPr id="112" name="Diamond 111">
              <a:extLst>
                <a:ext uri="{FF2B5EF4-FFF2-40B4-BE49-F238E27FC236}">
                  <a16:creationId xmlns:a16="http://schemas.microsoft.com/office/drawing/2014/main" id="{292FE2CC-B2E8-9234-6CF1-80C886EE89E0}"/>
                </a:ext>
              </a:extLst>
            </p:cNvPr>
            <p:cNvSpPr/>
            <p:nvPr/>
          </p:nvSpPr>
          <p:spPr>
            <a:xfrm>
              <a:off x="3953256" y="1819581"/>
              <a:ext cx="914400" cy="1014984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Diamond 112">
              <a:extLst>
                <a:ext uri="{FF2B5EF4-FFF2-40B4-BE49-F238E27FC236}">
                  <a16:creationId xmlns:a16="http://schemas.microsoft.com/office/drawing/2014/main" id="{661C3247-90B6-91D9-E2E4-F1A8CA9BACFC}"/>
                </a:ext>
              </a:extLst>
            </p:cNvPr>
            <p:cNvSpPr/>
            <p:nvPr/>
          </p:nvSpPr>
          <p:spPr>
            <a:xfrm>
              <a:off x="4108704" y="1984173"/>
              <a:ext cx="603504" cy="68580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FF9C0A6-E950-4605-F705-25E2D51B1E46}"/>
              </a:ext>
            </a:extLst>
          </p:cNvPr>
          <p:cNvGrpSpPr/>
          <p:nvPr/>
        </p:nvGrpSpPr>
        <p:grpSpPr>
          <a:xfrm>
            <a:off x="8496114" y="2894396"/>
            <a:ext cx="777441" cy="842125"/>
            <a:chOff x="3953256" y="1819581"/>
            <a:chExt cx="914400" cy="1014984"/>
          </a:xfrm>
        </p:grpSpPr>
        <p:sp>
          <p:nvSpPr>
            <p:cNvPr id="115" name="Diamond 114">
              <a:extLst>
                <a:ext uri="{FF2B5EF4-FFF2-40B4-BE49-F238E27FC236}">
                  <a16:creationId xmlns:a16="http://schemas.microsoft.com/office/drawing/2014/main" id="{DFED24A5-7E08-0509-401D-B8300256A021}"/>
                </a:ext>
              </a:extLst>
            </p:cNvPr>
            <p:cNvSpPr/>
            <p:nvPr/>
          </p:nvSpPr>
          <p:spPr>
            <a:xfrm>
              <a:off x="3953256" y="1819581"/>
              <a:ext cx="914400" cy="1014984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Diamond 115">
              <a:extLst>
                <a:ext uri="{FF2B5EF4-FFF2-40B4-BE49-F238E27FC236}">
                  <a16:creationId xmlns:a16="http://schemas.microsoft.com/office/drawing/2014/main" id="{C67CA9CB-4A72-E73A-11C2-36E24193D897}"/>
                </a:ext>
              </a:extLst>
            </p:cNvPr>
            <p:cNvSpPr/>
            <p:nvPr/>
          </p:nvSpPr>
          <p:spPr>
            <a:xfrm>
              <a:off x="4108704" y="1984173"/>
              <a:ext cx="603504" cy="685800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B948DEB-5BD2-1E04-E876-BC4F42FC0711}"/>
              </a:ext>
            </a:extLst>
          </p:cNvPr>
          <p:cNvGrpSpPr/>
          <p:nvPr/>
        </p:nvGrpSpPr>
        <p:grpSpPr>
          <a:xfrm>
            <a:off x="3518087" y="4704264"/>
            <a:ext cx="797129" cy="842124"/>
            <a:chOff x="3953256" y="1819581"/>
            <a:chExt cx="914400" cy="1014984"/>
          </a:xfrm>
        </p:grpSpPr>
        <p:sp>
          <p:nvSpPr>
            <p:cNvPr id="124" name="Diamond 123">
              <a:extLst>
                <a:ext uri="{FF2B5EF4-FFF2-40B4-BE49-F238E27FC236}">
                  <a16:creationId xmlns:a16="http://schemas.microsoft.com/office/drawing/2014/main" id="{72C3F277-3F2E-F4EC-6CB5-3E6D41385691}"/>
                </a:ext>
              </a:extLst>
            </p:cNvPr>
            <p:cNvSpPr/>
            <p:nvPr/>
          </p:nvSpPr>
          <p:spPr>
            <a:xfrm>
              <a:off x="3953256" y="1819581"/>
              <a:ext cx="914400" cy="1014984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Diamond 124">
              <a:extLst>
                <a:ext uri="{FF2B5EF4-FFF2-40B4-BE49-F238E27FC236}">
                  <a16:creationId xmlns:a16="http://schemas.microsoft.com/office/drawing/2014/main" id="{40098585-902C-01A3-98C8-AA53FC1D19E8}"/>
                </a:ext>
              </a:extLst>
            </p:cNvPr>
            <p:cNvSpPr/>
            <p:nvPr/>
          </p:nvSpPr>
          <p:spPr>
            <a:xfrm>
              <a:off x="4108704" y="1984173"/>
              <a:ext cx="603504" cy="685800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" name="Diamond 126">
            <a:extLst>
              <a:ext uri="{FF2B5EF4-FFF2-40B4-BE49-F238E27FC236}">
                <a16:creationId xmlns:a16="http://schemas.microsoft.com/office/drawing/2014/main" id="{F2A38031-26B2-02D3-5C4B-44811BCE3CCB}"/>
              </a:ext>
            </a:extLst>
          </p:cNvPr>
          <p:cNvSpPr/>
          <p:nvPr/>
        </p:nvSpPr>
        <p:spPr>
          <a:xfrm>
            <a:off x="5872659" y="2894397"/>
            <a:ext cx="797129" cy="842124"/>
          </a:xfrm>
          <a:prstGeom prst="diamond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Diamond 127">
            <a:extLst>
              <a:ext uri="{FF2B5EF4-FFF2-40B4-BE49-F238E27FC236}">
                <a16:creationId xmlns:a16="http://schemas.microsoft.com/office/drawing/2014/main" id="{91C9E65C-4609-CC61-EF67-EBB73E5DCDAE}"/>
              </a:ext>
            </a:extLst>
          </p:cNvPr>
          <p:cNvSpPr/>
          <p:nvPr/>
        </p:nvSpPr>
        <p:spPr>
          <a:xfrm>
            <a:off x="6008171" y="3030958"/>
            <a:ext cx="526105" cy="569003"/>
          </a:xfrm>
          <a:prstGeom prst="diamon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3F28FF3-C809-DAF5-31AD-94B62BF29FE6}"/>
              </a:ext>
            </a:extLst>
          </p:cNvPr>
          <p:cNvGrpSpPr/>
          <p:nvPr/>
        </p:nvGrpSpPr>
        <p:grpSpPr>
          <a:xfrm>
            <a:off x="7201269" y="4688269"/>
            <a:ext cx="797129" cy="842124"/>
            <a:chOff x="3953256" y="1819581"/>
            <a:chExt cx="914400" cy="1014984"/>
          </a:xfrm>
        </p:grpSpPr>
        <p:sp>
          <p:nvSpPr>
            <p:cNvPr id="130" name="Diamond 129">
              <a:extLst>
                <a:ext uri="{FF2B5EF4-FFF2-40B4-BE49-F238E27FC236}">
                  <a16:creationId xmlns:a16="http://schemas.microsoft.com/office/drawing/2014/main" id="{3FE0BE88-F23E-35B0-88C1-F9DDEDB6874D}"/>
                </a:ext>
              </a:extLst>
            </p:cNvPr>
            <p:cNvSpPr/>
            <p:nvPr/>
          </p:nvSpPr>
          <p:spPr>
            <a:xfrm>
              <a:off x="3953256" y="1819581"/>
              <a:ext cx="914400" cy="1014984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Diamond 130">
              <a:extLst>
                <a:ext uri="{FF2B5EF4-FFF2-40B4-BE49-F238E27FC236}">
                  <a16:creationId xmlns:a16="http://schemas.microsoft.com/office/drawing/2014/main" id="{805AEC44-7BFA-06C3-4A34-BED52A119B89}"/>
                </a:ext>
              </a:extLst>
            </p:cNvPr>
            <p:cNvSpPr/>
            <p:nvPr/>
          </p:nvSpPr>
          <p:spPr>
            <a:xfrm>
              <a:off x="4108704" y="1984173"/>
              <a:ext cx="603504" cy="685800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F99381DE-12F8-15D9-05F6-6356B7CF4D9C}"/>
              </a:ext>
            </a:extLst>
          </p:cNvPr>
          <p:cNvSpPr txBox="1"/>
          <p:nvPr/>
        </p:nvSpPr>
        <p:spPr>
          <a:xfrm>
            <a:off x="3358992" y="3059188"/>
            <a:ext cx="110372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Principles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E40E1F7-6AA7-A521-E880-929125F7E7FF}"/>
              </a:ext>
            </a:extLst>
          </p:cNvPr>
          <p:cNvSpPr txBox="1"/>
          <p:nvPr/>
        </p:nvSpPr>
        <p:spPr>
          <a:xfrm>
            <a:off x="5744230" y="4645102"/>
            <a:ext cx="1103729" cy="846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Literacy &amp;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D1B73D31-86A5-2FDD-3D74-261434DAB2ED}"/>
              </a:ext>
            </a:extLst>
          </p:cNvPr>
          <p:cNvSpPr txBox="1"/>
          <p:nvPr/>
        </p:nvSpPr>
        <p:spPr>
          <a:xfrm>
            <a:off x="6948984" y="2703537"/>
            <a:ext cx="132646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Architecture Design</a:t>
            </a:r>
            <a:endParaRPr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algn="ctr">
              <a:defRPr/>
            </a:pPr>
            <a:r>
              <a:rPr lang="en-GB" sz="1100">
                <a:solidFill>
                  <a:prstClr val="black"/>
                </a:solidFill>
                <a:latin typeface="Calibri" panose="020F0502020204030204"/>
                <a:cs typeface="Calibri"/>
              </a:rPr>
              <a:t>Proof of Concept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713C3AF2-706B-82CB-AD2F-8BF844FF1FF9}"/>
              </a:ext>
            </a:extLst>
          </p:cNvPr>
          <p:cNvSpPr txBox="1"/>
          <p:nvPr/>
        </p:nvSpPr>
        <p:spPr>
          <a:xfrm>
            <a:off x="2116853" y="4532423"/>
            <a:ext cx="11037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Platform Selection &amp; Design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A6771BDB-1E80-E052-5952-0DEBD317A0D8}"/>
              </a:ext>
            </a:extLst>
          </p:cNvPr>
          <p:cNvSpPr txBox="1"/>
          <p:nvPr/>
        </p:nvSpPr>
        <p:spPr>
          <a:xfrm>
            <a:off x="10241179" y="3045766"/>
            <a:ext cx="1103729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Platform Delivery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F6EF4092-9235-D2D7-050D-D9877380354F}"/>
              </a:ext>
            </a:extLst>
          </p:cNvPr>
          <p:cNvSpPr txBox="1"/>
          <p:nvPr/>
        </p:nvSpPr>
        <p:spPr>
          <a:xfrm>
            <a:off x="8133910" y="4645102"/>
            <a:ext cx="1547458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Driven Decision Making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Proof of Concept (Dashboard 10)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7C7054D-2FB0-7AC4-912A-5D0CD44A474A}"/>
              </a:ext>
            </a:extLst>
          </p:cNvPr>
          <p:cNvCxnSpPr>
            <a:cxnSpLocks/>
          </p:cNvCxnSpPr>
          <p:nvPr/>
        </p:nvCxnSpPr>
        <p:spPr>
          <a:xfrm>
            <a:off x="2654220" y="3835565"/>
            <a:ext cx="14498" cy="696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4482E18-132B-66CF-CE8F-BC07C3CDF11A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3910857" y="3490075"/>
            <a:ext cx="5795" cy="1214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A5422CC-D66A-D92C-2E13-9F2678D01A48}"/>
              </a:ext>
            </a:extLst>
          </p:cNvPr>
          <p:cNvCxnSpPr>
            <a:cxnSpLocks/>
          </p:cNvCxnSpPr>
          <p:nvPr/>
        </p:nvCxnSpPr>
        <p:spPr>
          <a:xfrm>
            <a:off x="6271224" y="3736521"/>
            <a:ext cx="24871" cy="90858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C99012B-680F-996D-26CD-5A36E4A553ED}"/>
              </a:ext>
            </a:extLst>
          </p:cNvPr>
          <p:cNvCxnSpPr>
            <a:cxnSpLocks/>
          </p:cNvCxnSpPr>
          <p:nvPr/>
        </p:nvCxnSpPr>
        <p:spPr>
          <a:xfrm flipV="1">
            <a:off x="7599834" y="3578486"/>
            <a:ext cx="6523" cy="110978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5B84F55-A354-A524-E501-CC28D78F9D40}"/>
              </a:ext>
            </a:extLst>
          </p:cNvPr>
          <p:cNvCxnSpPr>
            <a:cxnSpLocks/>
          </p:cNvCxnSpPr>
          <p:nvPr/>
        </p:nvCxnSpPr>
        <p:spPr>
          <a:xfrm>
            <a:off x="8884835" y="3736521"/>
            <a:ext cx="22804" cy="90858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26C9676-CADC-4A5C-9C36-3882F524D956}"/>
              </a:ext>
            </a:extLst>
          </p:cNvPr>
          <p:cNvGrpSpPr/>
          <p:nvPr/>
        </p:nvGrpSpPr>
        <p:grpSpPr>
          <a:xfrm>
            <a:off x="10394478" y="4758312"/>
            <a:ext cx="797129" cy="842124"/>
            <a:chOff x="3953256" y="1819581"/>
            <a:chExt cx="914400" cy="1014984"/>
          </a:xfrm>
        </p:grpSpPr>
        <p:sp>
          <p:nvSpPr>
            <p:cNvPr id="139" name="Diamond 138">
              <a:extLst>
                <a:ext uri="{FF2B5EF4-FFF2-40B4-BE49-F238E27FC236}">
                  <a16:creationId xmlns:a16="http://schemas.microsoft.com/office/drawing/2014/main" id="{BA74E018-416C-664B-29C1-14DBF8A11EF8}"/>
                </a:ext>
              </a:extLst>
            </p:cNvPr>
            <p:cNvSpPr/>
            <p:nvPr/>
          </p:nvSpPr>
          <p:spPr>
            <a:xfrm>
              <a:off x="3953256" y="1819581"/>
              <a:ext cx="914400" cy="1014984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Diamond 139">
              <a:extLst>
                <a:ext uri="{FF2B5EF4-FFF2-40B4-BE49-F238E27FC236}">
                  <a16:creationId xmlns:a16="http://schemas.microsoft.com/office/drawing/2014/main" id="{59E2B5A5-F9F7-1071-C9B6-5350F8FE3B72}"/>
                </a:ext>
              </a:extLst>
            </p:cNvPr>
            <p:cNvSpPr/>
            <p:nvPr/>
          </p:nvSpPr>
          <p:spPr>
            <a:xfrm>
              <a:off x="4108704" y="1984173"/>
              <a:ext cx="603504" cy="685800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65661D18-2A61-6D37-B0E8-FBD6799C35DD}"/>
              </a:ext>
            </a:extLst>
          </p:cNvPr>
          <p:cNvCxnSpPr>
            <a:cxnSpLocks/>
            <a:stCxn id="139" idx="0"/>
            <a:endCxn id="43" idx="2"/>
          </p:cNvCxnSpPr>
          <p:nvPr/>
        </p:nvCxnSpPr>
        <p:spPr>
          <a:xfrm flipV="1">
            <a:off x="10793043" y="3645930"/>
            <a:ext cx="1" cy="11123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phic 145" descr="Blueprint outline">
            <a:extLst>
              <a:ext uri="{FF2B5EF4-FFF2-40B4-BE49-F238E27FC236}">
                <a16:creationId xmlns:a16="http://schemas.microsoft.com/office/drawing/2014/main" id="{81235E00-3EF7-3810-254C-D7BE7FB2F0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9909" y="3222180"/>
            <a:ext cx="349606" cy="349606"/>
          </a:xfrm>
          <a:prstGeom prst="rect">
            <a:avLst/>
          </a:prstGeom>
        </p:spPr>
      </p:pic>
      <p:pic>
        <p:nvPicPr>
          <p:cNvPr id="148" name="Graphic 147" descr="List outline">
            <a:extLst>
              <a:ext uri="{FF2B5EF4-FFF2-40B4-BE49-F238E27FC236}">
                <a16:creationId xmlns:a16="http://schemas.microsoft.com/office/drawing/2014/main" id="{20676945-3AB5-83BF-301F-0CDB4BD508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43930" y="4956420"/>
            <a:ext cx="345444" cy="345444"/>
          </a:xfrm>
          <a:prstGeom prst="rect">
            <a:avLst/>
          </a:prstGeom>
        </p:spPr>
      </p:pic>
      <p:pic>
        <p:nvPicPr>
          <p:cNvPr id="150" name="Graphic 149" descr="Teacher outline">
            <a:extLst>
              <a:ext uri="{FF2B5EF4-FFF2-40B4-BE49-F238E27FC236}">
                <a16:creationId xmlns:a16="http://schemas.microsoft.com/office/drawing/2014/main" id="{44DD38D0-9E6A-3E86-CE4F-9F3DD84DCB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25834" y="3172931"/>
            <a:ext cx="295967" cy="295967"/>
          </a:xfrm>
          <a:prstGeom prst="rect">
            <a:avLst/>
          </a:prstGeom>
        </p:spPr>
      </p:pic>
      <p:pic>
        <p:nvPicPr>
          <p:cNvPr id="152" name="Graphic 151" descr="Statistics outline">
            <a:extLst>
              <a:ext uri="{FF2B5EF4-FFF2-40B4-BE49-F238E27FC236}">
                <a16:creationId xmlns:a16="http://schemas.microsoft.com/office/drawing/2014/main" id="{CC5FBA53-7229-7A84-E2DC-CA433974E0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12354" y="3131185"/>
            <a:ext cx="363699" cy="363699"/>
          </a:xfrm>
          <a:prstGeom prst="rect">
            <a:avLst/>
          </a:prstGeom>
        </p:spPr>
      </p:pic>
      <p:pic>
        <p:nvPicPr>
          <p:cNvPr id="154" name="Graphic 153" descr="Ui Ux outline">
            <a:extLst>
              <a:ext uri="{FF2B5EF4-FFF2-40B4-BE49-F238E27FC236}">
                <a16:creationId xmlns:a16="http://schemas.microsoft.com/office/drawing/2014/main" id="{16358C7D-2178-6981-50D9-B7F390B6A3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604223" y="4992447"/>
            <a:ext cx="377637" cy="377637"/>
          </a:xfrm>
          <a:prstGeom prst="rect">
            <a:avLst/>
          </a:prstGeom>
        </p:spPr>
      </p:pic>
      <p:pic>
        <p:nvPicPr>
          <p:cNvPr id="156" name="Graphic 155" descr="Decision chart outline">
            <a:extLst>
              <a:ext uri="{FF2B5EF4-FFF2-40B4-BE49-F238E27FC236}">
                <a16:creationId xmlns:a16="http://schemas.microsoft.com/office/drawing/2014/main" id="{82BA2F97-70E7-FACC-DB1B-1EFD038967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01815" y="4863552"/>
            <a:ext cx="384812" cy="384812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8E80560-C885-3B00-8EF1-53FD1B6AB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056213"/>
              </p:ext>
            </p:extLst>
          </p:nvPr>
        </p:nvGraphicFramePr>
        <p:xfrm>
          <a:off x="5630905" y="896037"/>
          <a:ext cx="6178303" cy="1377265"/>
        </p:xfrm>
        <a:graphic>
          <a:graphicData uri="http://schemas.openxmlformats.org/drawingml/2006/table">
            <a:tbl>
              <a:tblPr/>
              <a:tblGrid>
                <a:gridCol w="1037578">
                  <a:extLst>
                    <a:ext uri="{9D8B030D-6E8A-4147-A177-3AD203B41FA5}">
                      <a16:colId xmlns:a16="http://schemas.microsoft.com/office/drawing/2014/main" val="486444580"/>
                    </a:ext>
                  </a:extLst>
                </a:gridCol>
                <a:gridCol w="1028145">
                  <a:extLst>
                    <a:ext uri="{9D8B030D-6E8A-4147-A177-3AD203B41FA5}">
                      <a16:colId xmlns:a16="http://schemas.microsoft.com/office/drawing/2014/main" val="2643270540"/>
                    </a:ext>
                  </a:extLst>
                </a:gridCol>
                <a:gridCol w="1028145">
                  <a:extLst>
                    <a:ext uri="{9D8B030D-6E8A-4147-A177-3AD203B41FA5}">
                      <a16:colId xmlns:a16="http://schemas.microsoft.com/office/drawing/2014/main" val="1362851241"/>
                    </a:ext>
                  </a:extLst>
                </a:gridCol>
                <a:gridCol w="1028145">
                  <a:extLst>
                    <a:ext uri="{9D8B030D-6E8A-4147-A177-3AD203B41FA5}">
                      <a16:colId xmlns:a16="http://schemas.microsoft.com/office/drawing/2014/main" val="1059456520"/>
                    </a:ext>
                  </a:extLst>
                </a:gridCol>
                <a:gridCol w="1028145">
                  <a:extLst>
                    <a:ext uri="{9D8B030D-6E8A-4147-A177-3AD203B41FA5}">
                      <a16:colId xmlns:a16="http://schemas.microsoft.com/office/drawing/2014/main" val="328900908"/>
                    </a:ext>
                  </a:extLst>
                </a:gridCol>
                <a:gridCol w="1028145">
                  <a:extLst>
                    <a:ext uri="{9D8B030D-6E8A-4147-A177-3AD203B41FA5}">
                      <a16:colId xmlns:a16="http://schemas.microsoft.com/office/drawing/2014/main" val="1652221378"/>
                    </a:ext>
                  </a:extLst>
                </a:gridCol>
              </a:tblGrid>
              <a:tr h="232781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997658"/>
                  </a:ext>
                </a:extLst>
              </a:tr>
              <a:tr h="204303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532772"/>
                  </a:ext>
                </a:extLst>
              </a:tr>
              <a:tr h="232781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868468"/>
                  </a:ext>
                </a:extLst>
              </a:tr>
              <a:tr h="232781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008631"/>
                  </a:ext>
                </a:extLst>
              </a:tr>
              <a:tr h="232781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533284"/>
                  </a:ext>
                </a:extLst>
              </a:tr>
              <a:tr h="232781"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7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12251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24379-11FB-ED69-A20F-89FE5F1CFB57}"/>
              </a:ext>
            </a:extLst>
          </p:cNvPr>
          <p:cNvGrpSpPr/>
          <p:nvPr/>
        </p:nvGrpSpPr>
        <p:grpSpPr>
          <a:xfrm>
            <a:off x="411895" y="3847706"/>
            <a:ext cx="1189914" cy="208188"/>
            <a:chOff x="8925752" y="4689566"/>
            <a:chExt cx="2395924" cy="3929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A8ABCD-BD39-1E6C-5FFD-2AA7A3340DFF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A8DD33-4644-2948-B638-93B19FE5E97E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4E325-623E-F3DA-6D71-E405BD072F71}"/>
              </a:ext>
            </a:extLst>
          </p:cNvPr>
          <p:cNvGrpSpPr/>
          <p:nvPr/>
        </p:nvGrpSpPr>
        <p:grpSpPr>
          <a:xfrm>
            <a:off x="240576" y="2858391"/>
            <a:ext cx="1561153" cy="682496"/>
            <a:chOff x="244629" y="2997329"/>
            <a:chExt cx="1561153" cy="682496"/>
          </a:xfrm>
        </p:grpSpPr>
        <p:sp>
          <p:nvSpPr>
            <p:cNvPr id="37" name="AutoShape 1" descr="INDIVIDUALS BY AGE GROUP COHORT (INDIVIDUALS MAY APPEAR IN MULTIPLE COHORTS)">
              <a:extLst>
                <a:ext uri="{FF2B5EF4-FFF2-40B4-BE49-F238E27FC236}">
                  <a16:creationId xmlns:a16="http://schemas.microsoft.com/office/drawing/2014/main" id="{75041C37-2749-4DE4-0C0C-C8DD3BCD35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6575" y="33750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AutoShape 1" descr="INDIVIDUALS BY AGE GROUP COHORT (INDIVIDUALS MAY APPEAR IN MULTIPLE COHORTS)">
              <a:extLst>
                <a:ext uri="{FF2B5EF4-FFF2-40B4-BE49-F238E27FC236}">
                  <a16:creationId xmlns:a16="http://schemas.microsoft.com/office/drawing/2014/main" id="{FEB5C01B-4718-4658-B699-4AC02C8ADC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6575" y="3375025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CCD0C018-1BB6-26FB-2188-A96358CCE56B}"/>
                </a:ext>
              </a:extLst>
            </p:cNvPr>
            <p:cNvSpPr txBox="1">
              <a:spLocks/>
            </p:cNvSpPr>
            <p:nvPr/>
          </p:nvSpPr>
          <p:spPr>
            <a:xfrm>
              <a:off x="244629" y="2997329"/>
              <a:ext cx="1561153" cy="4561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Capability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Status and Risk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		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40D9C5-B498-A15F-687D-302A90E89206}"/>
              </a:ext>
            </a:extLst>
          </p:cNvPr>
          <p:cNvGrpSpPr/>
          <p:nvPr/>
        </p:nvGrpSpPr>
        <p:grpSpPr>
          <a:xfrm>
            <a:off x="398056" y="3852281"/>
            <a:ext cx="1189914" cy="208188"/>
            <a:chOff x="8925752" y="4689566"/>
            <a:chExt cx="2395924" cy="3929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9FD8F2-3A1F-CBD3-8DF1-C9619D6FBEC2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B18CB9-BC08-EA1E-9576-707CCD60B473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E9659F-6F59-0946-09C7-F5D9E3F23F38}"/>
              </a:ext>
            </a:extLst>
          </p:cNvPr>
          <p:cNvCxnSpPr>
            <a:cxnSpLocks/>
          </p:cNvCxnSpPr>
          <p:nvPr/>
        </p:nvCxnSpPr>
        <p:spPr>
          <a:xfrm>
            <a:off x="1108002" y="3955038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741DDD2D-B185-6F32-9533-1A53A73B0B6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113873" y="5679860"/>
            <a:ext cx="838200" cy="10382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94C9EE-87A6-6FC8-01FA-C6BB02B6943A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695535" y="3852281"/>
            <a:ext cx="0" cy="208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9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A0B6AC6-C3A1-4034-9B62-361F71ABC176}"/>
              </a:ext>
            </a:extLst>
          </p:cNvPr>
          <p:cNvSpPr/>
          <p:nvPr/>
        </p:nvSpPr>
        <p:spPr>
          <a:xfrm>
            <a:off x="8388829" y="640080"/>
            <a:ext cx="3212621" cy="1304553"/>
          </a:xfrm>
          <a:prstGeom prst="wedgeEllipseCallout">
            <a:avLst>
              <a:gd name="adj1" fmla="val -65507"/>
              <a:gd name="adj2" fmla="val 54184"/>
            </a:avLst>
          </a:prstGeom>
          <a:ln w="38100">
            <a:solidFill>
              <a:srgbClr val="B800B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250">
                <a:solidFill>
                  <a:srgbClr val="8200B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 need to create an environment for our staff to feel confident to be innovative and creative and feel valued</a:t>
            </a:r>
          </a:p>
        </p:txBody>
      </p:sp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39EE0-D4E1-4A18-B326-23237EE8268A}"/>
              </a:ext>
            </a:extLst>
          </p:cNvPr>
          <p:cNvSpPr txBox="1"/>
          <p:nvPr/>
        </p:nvSpPr>
        <p:spPr>
          <a:xfrm>
            <a:off x="2077980" y="193467"/>
            <a:ext cx="401802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660066"/>
                </a:solidFill>
                <a:latin typeface="+mj-lt"/>
                <a:cs typeface="Calibri"/>
              </a:rPr>
              <a:t>Why (benefits)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To encourage innovation and creativity across the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Increase the feeling of being professional valued amongst our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>
                <a:cs typeface="Calibri"/>
              </a:rPr>
              <a:t>Maximise our capability to deal with future challenges </a:t>
            </a:r>
            <a:endParaRPr lang="en-GB" sz="1600">
              <a:cs typeface="Calibri" panose="020F0502020204030204" pitchFamily="34" charset="0"/>
            </a:endParaRPr>
          </a:p>
          <a:p>
            <a:endParaRPr lang="en-GB" sz="1600" b="1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DC4085A-9328-4848-9D92-FBD884FC3708}"/>
              </a:ext>
            </a:extLst>
          </p:cNvPr>
          <p:cNvSpPr/>
          <p:nvPr/>
        </p:nvSpPr>
        <p:spPr>
          <a:xfrm>
            <a:off x="6253439" y="514453"/>
            <a:ext cx="2573088" cy="1061652"/>
          </a:xfrm>
          <a:prstGeom prst="wedgeEllipseCallout">
            <a:avLst>
              <a:gd name="adj1" fmla="val -55995"/>
              <a:gd name="adj2" fmla="val -58544"/>
            </a:avLst>
          </a:prstGeom>
          <a:ln w="38100">
            <a:solidFill>
              <a:srgbClr val="66006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i="1">
                <a:solidFill>
                  <a:srgbClr val="800080"/>
                </a:solidFill>
              </a:rPr>
              <a:t>I want to know I'm listened to and my ideas are valued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1B51-4DB1-60AC-41E4-89D33AE4C8C7}"/>
              </a:ext>
            </a:extLst>
          </p:cNvPr>
          <p:cNvSpPr txBox="1">
            <a:spLocks/>
          </p:cNvSpPr>
          <p:nvPr/>
        </p:nvSpPr>
        <p:spPr>
          <a:xfrm>
            <a:off x="9326416" y="4596135"/>
            <a:ext cx="2375587" cy="662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660066"/>
                </a:solidFill>
              </a:rPr>
              <a:t>23/24 Investment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b="1">
                <a:solidFill>
                  <a:srgbClr val="660066"/>
                </a:solidFill>
              </a:rPr>
              <a:t>Revenue   	     Capital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GB" sz="1600">
                <a:solidFill>
                  <a:schemeClr val="tx1"/>
                </a:solidFill>
              </a:rPr>
              <a:t> £40k	   £100k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05C17-EE76-65FD-5FCA-3B686AD8277D}"/>
              </a:ext>
            </a:extLst>
          </p:cNvPr>
          <p:cNvSpPr txBox="1"/>
          <p:nvPr/>
        </p:nvSpPr>
        <p:spPr>
          <a:xfrm>
            <a:off x="7418070" y="2259984"/>
            <a:ext cx="459326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1600" b="1">
                <a:solidFill>
                  <a:srgbClr val="660066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660066"/>
                </a:solidFill>
              </a:rPr>
              <a:t>have </a:t>
            </a:r>
            <a:r>
              <a:rPr lang="en-GB" sz="1600">
                <a:solidFill>
                  <a:srgbClr val="660066"/>
                </a:solidFill>
              </a:rPr>
              <a:t>(outcomes)</a:t>
            </a:r>
            <a:endParaRPr lang="en-GB" sz="1600">
              <a:solidFill>
                <a:srgbClr val="66006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A creative and valued workforce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A clear pathway for innovation and creativity</a:t>
            </a:r>
            <a:endParaRPr lang="en-GB" sz="1600" b="0">
              <a:latin typeface="+mn-l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A means to identify hidden skills and knowledge amongst our staff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Digital Capability Ownership</a:t>
            </a:r>
            <a:endParaRPr lang="en-GB" sz="1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Professionally developed </a:t>
            </a:r>
            <a:r>
              <a:rPr lang="en-GB" sz="1600" err="1"/>
              <a:t>DDaT</a:t>
            </a:r>
            <a:r>
              <a:rPr lang="en-GB" sz="1600"/>
              <a:t> workforce </a:t>
            </a:r>
            <a:endParaRPr lang="en-GB" sz="16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D088B-9D90-7024-AB7C-DB7E9A9FC776}"/>
              </a:ext>
            </a:extLst>
          </p:cNvPr>
          <p:cNvSpPr txBox="1"/>
          <p:nvPr/>
        </p:nvSpPr>
        <p:spPr>
          <a:xfrm>
            <a:off x="180664" y="2349456"/>
            <a:ext cx="72374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>
                <a:solidFill>
                  <a:srgbClr val="660066"/>
                </a:solidFill>
                <a:latin typeface="+mn-lt"/>
              </a:rPr>
              <a:t>What we will </a:t>
            </a:r>
            <a:r>
              <a:rPr lang="en-GB" sz="1600" b="1">
                <a:solidFill>
                  <a:srgbClr val="660066"/>
                </a:solidFill>
              </a:rPr>
              <a:t>do </a:t>
            </a:r>
            <a:r>
              <a:rPr lang="en-GB" sz="1600">
                <a:solidFill>
                  <a:srgbClr val="660066"/>
                </a:solidFill>
              </a:rPr>
              <a:t>(objectives)</a:t>
            </a:r>
            <a:endParaRPr lang="en-GB" sz="1600">
              <a:solidFill>
                <a:srgbClr val="660066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Create an environment in which people excel and feel digitally confident and able to get the best out of our technologies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Design a framework for digital innovation and creativity across the organisation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Create</a:t>
            </a:r>
            <a:r>
              <a:rPr lang="en-GB" sz="1600" b="0">
                <a:latin typeface="+mn-lt"/>
              </a:rPr>
              <a:t> and develop a professionally competent </a:t>
            </a:r>
            <a:r>
              <a:rPr lang="en-GB" sz="1600" b="0" err="1">
                <a:latin typeface="+mn-lt"/>
              </a:rPr>
              <a:t>DDaT</a:t>
            </a:r>
            <a:r>
              <a:rPr lang="en-GB" sz="1600" b="0">
                <a:latin typeface="+mn-lt"/>
              </a:rPr>
              <a:t> workforce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Grow digital expertise and change capability across the operational workforce </a:t>
            </a:r>
            <a:endParaRPr lang="en-GB" sz="1600" b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/>
              <a:t>Co-design and implement a 247 digital and technology users </a:t>
            </a:r>
            <a:r>
              <a:rPr lang="en-GB" sz="1600" i="0">
                <a:effectLst/>
              </a:rPr>
              <a:t>self-service offering</a:t>
            </a:r>
            <a:endParaRPr lang="en-GB" sz="16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5D386-7CEF-6589-0FD7-5AB7EED8B43D}"/>
              </a:ext>
            </a:extLst>
          </p:cNvPr>
          <p:cNvGrpSpPr/>
          <p:nvPr/>
        </p:nvGrpSpPr>
        <p:grpSpPr>
          <a:xfrm>
            <a:off x="221949" y="193467"/>
            <a:ext cx="1569427" cy="2072889"/>
            <a:chOff x="12548124" y="345140"/>
            <a:chExt cx="1632912" cy="2088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7976328-7399-BBD3-3303-8BE0E6E11CE9}"/>
                </a:ext>
              </a:extLst>
            </p:cNvPr>
            <p:cNvSpPr/>
            <p:nvPr/>
          </p:nvSpPr>
          <p:spPr>
            <a:xfrm>
              <a:off x="12548124" y="345140"/>
              <a:ext cx="1632912" cy="2088000"/>
            </a:xfrm>
            <a:prstGeom prst="roundRect">
              <a:avLst>
                <a:gd name="adj" fmla="val 10000"/>
              </a:avLst>
            </a:prstGeom>
            <a:solidFill>
              <a:srgbClr val="660066"/>
            </a:solidFill>
            <a:ln>
              <a:solidFill>
                <a:srgbClr val="6600CC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 descr="Man wearing black t-shirt and headset sitting in front of orange and black keyboard in dimly lit room with blue walls">
              <a:extLst>
                <a:ext uri="{FF2B5EF4-FFF2-40B4-BE49-F238E27FC236}">
                  <a16:creationId xmlns:a16="http://schemas.microsoft.com/office/drawing/2014/main" id="{80DC7104-67F0-3DBC-2154-31F38E243F0B}"/>
                </a:ext>
              </a:extLst>
            </p:cNvPr>
            <p:cNvSpPr/>
            <p:nvPr/>
          </p:nvSpPr>
          <p:spPr>
            <a:xfrm>
              <a:off x="12746549" y="491088"/>
              <a:ext cx="1236056" cy="1087873"/>
            </a:xfrm>
            <a:prstGeom prst="rect">
              <a:avLst/>
            </a:prstGeom>
            <a:blipFill>
              <a:blip r:embed="rId4"/>
              <a:srcRect/>
              <a:stretch>
                <a:fillRect l="-14000" r="-14000"/>
              </a:stretch>
            </a:blip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98B3DC-D6E4-DB93-FD49-AA1D08E54C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0008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6" y="5780757"/>
            <a:ext cx="2392370" cy="922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FA7F3-F0A7-49AC-5063-1B7214443876}"/>
              </a:ext>
            </a:extLst>
          </p:cNvPr>
          <p:cNvSpPr txBox="1"/>
          <p:nvPr/>
        </p:nvSpPr>
        <p:spPr>
          <a:xfrm>
            <a:off x="2732314" y="5961232"/>
            <a:ext cx="9279022" cy="703301"/>
          </a:xfrm>
          <a:prstGeom prst="rect">
            <a:avLst/>
          </a:prstGeom>
          <a:solidFill>
            <a:srgbClr val="6600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CDIO Haywood-Alexander                       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Head of Digital Policing; C/Insp Digital Policing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EA; Innovation Manager;  Digital Experience Manager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800374-74FF-18E7-D3A3-CB4A5A4E8625}"/>
              </a:ext>
            </a:extLst>
          </p:cNvPr>
          <p:cNvSpPr txBox="1"/>
          <p:nvPr/>
        </p:nvSpPr>
        <p:spPr>
          <a:xfrm>
            <a:off x="180665" y="4061475"/>
            <a:ext cx="72374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800080"/>
                </a:solidFill>
              </a:rPr>
              <a:t>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Digital Capability Ownership 			Q1 23/24 – Q3 23/24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MS Development and Training		Q1 23/24 – Q2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Digital Literacy Programme and Self-Service Tools 	Q1 23/24 – Q3 24/25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Single Pathway and Forum for Innovation	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Q3 23/24 – Q2 </a:t>
            </a:r>
            <a:r>
              <a:rPr lang="en-GB" sz="1600">
                <a:latin typeface="Calibri" panose="020F0502020204030204"/>
              </a:rPr>
              <a:t>2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</a:t>
            </a:r>
            <a:r>
              <a:rPr lang="en-GB" sz="1600">
                <a:latin typeface="Calibri" panose="020F0502020204030204"/>
              </a:rPr>
              <a:t>25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60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Digital Police Officer Development Programme 	Q3 23/24 – Q1 25/26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D&amp;DD Professional Development  		Q3 23/24 – Q1 25/26		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CEF5A08B-9E5B-E09F-A01B-ECE14FC6AD26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>
                <a:solidFill>
                  <a:schemeClr val="bg1"/>
                </a:solidFill>
              </a:rPr>
              <a:t>9.</a:t>
            </a:r>
            <a:r>
              <a:rPr lang="en-GB" sz="1600" b="1" kern="1200">
                <a:solidFill>
                  <a:schemeClr val="bg1"/>
                </a:solidFill>
                <a:ea typeface="+mn-ea"/>
                <a:cs typeface="+mn-cs"/>
              </a:rPr>
              <a:t> Digital Skills     &amp; User  Experience</a:t>
            </a:r>
          </a:p>
        </p:txBody>
      </p:sp>
      <p:pic>
        <p:nvPicPr>
          <p:cNvPr id="10" name="Picture 9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F3C15B4A-2423-B272-00EF-407FA615F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332" y="88428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719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 descr="INDIVIDUALS BY AGE GROUP COHORT (INDIVIDUALS MAY APPEAR IN MULTIPLE COHORTS)"/>
          <p:cNvSpPr>
            <a:spLocks noChangeAspect="1" noChangeArrowheads="1"/>
          </p:cNvSpPr>
          <p:nvPr/>
        </p:nvSpPr>
        <p:spPr bwMode="auto">
          <a:xfrm>
            <a:off x="536575" y="3375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58A381E-A680-DA6B-0DC0-DFA4155760EF}"/>
              </a:ext>
            </a:extLst>
          </p:cNvPr>
          <p:cNvSpPr txBox="1"/>
          <p:nvPr/>
        </p:nvSpPr>
        <p:spPr>
          <a:xfrm>
            <a:off x="221946" y="1464871"/>
            <a:ext cx="1569428" cy="7747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Linked Data      &amp; Information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326161-77CD-C67B-9EEA-6725CF0564A7}"/>
              </a:ext>
            </a:extLst>
          </p:cNvPr>
          <p:cNvGrpSpPr/>
          <p:nvPr/>
        </p:nvGrpSpPr>
        <p:grpSpPr>
          <a:xfrm>
            <a:off x="189419" y="201225"/>
            <a:ext cx="1684451" cy="5569875"/>
            <a:chOff x="2071718" y="209693"/>
            <a:chExt cx="1684451" cy="5569875"/>
          </a:xfrm>
          <a:solidFill>
            <a:srgbClr val="660066"/>
          </a:solidFill>
        </p:grpSpPr>
        <p:sp>
          <p:nvSpPr>
            <p:cNvPr id="13" name="AutoShape 1" descr="INDIVIDUALS BY AGE GROUP COHORT (INDIVIDUALS MAY APPEAR IN MULTIPLE COHORTS)">
              <a:extLst>
                <a:ext uri="{FF2B5EF4-FFF2-40B4-BE49-F238E27FC236}">
                  <a16:creationId xmlns:a16="http://schemas.microsoft.com/office/drawing/2014/main" id="{FF6CC323-785B-1BA0-8BB5-9D8BE60260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51563" y="3375025"/>
              <a:ext cx="304800" cy="304800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B0C21AF5-B21A-BDAC-4D27-257E22F757B0}"/>
                </a:ext>
              </a:extLst>
            </p:cNvPr>
            <p:cNvSpPr txBox="1"/>
            <p:nvPr/>
          </p:nvSpPr>
          <p:spPr>
            <a:xfrm>
              <a:off x="2136934" y="1464871"/>
              <a:ext cx="1569428" cy="77473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5. Digital    Policing &amp; Investigation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33D34E9-0439-8FF8-BD58-EE205F4AA969}"/>
                </a:ext>
              </a:extLst>
            </p:cNvPr>
            <p:cNvGrpSpPr/>
            <p:nvPr/>
          </p:nvGrpSpPr>
          <p:grpSpPr>
            <a:xfrm>
              <a:off x="2071718" y="209693"/>
              <a:ext cx="1684451" cy="5569875"/>
              <a:chOff x="206538" y="193466"/>
              <a:chExt cx="1684451" cy="5569875"/>
            </a:xfrm>
            <a:grpFill/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DDC210B-37D4-DC66-20F5-8AAEBD824B8F}"/>
                  </a:ext>
                </a:extLst>
              </p:cNvPr>
              <p:cNvSpPr/>
              <p:nvPr/>
            </p:nvSpPr>
            <p:spPr>
              <a:xfrm>
                <a:off x="232811" y="193466"/>
                <a:ext cx="1569428" cy="5569875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angle: Rounded Corners 4">
                <a:extLst>
                  <a:ext uri="{FF2B5EF4-FFF2-40B4-BE49-F238E27FC236}">
                    <a16:creationId xmlns:a16="http://schemas.microsoft.com/office/drawing/2014/main" id="{05143F33-F7E7-8800-B227-CE87B63AD68F}"/>
                  </a:ext>
                </a:extLst>
              </p:cNvPr>
              <p:cNvSpPr txBox="1"/>
              <p:nvPr/>
            </p:nvSpPr>
            <p:spPr>
              <a:xfrm>
                <a:off x="225817" y="1788003"/>
                <a:ext cx="1569428" cy="7747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9. Digital Skills and User Experience</a:t>
                </a: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642585F9-DFFE-A3E5-DF40-8C6CB3F64C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538" y="2912030"/>
                <a:ext cx="1584000" cy="293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 Capability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Status and Risk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E54E64D5-0E96-32D1-C674-631CA22D06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0675" y="4554464"/>
                <a:ext cx="1660314" cy="931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40" tIns="45720" rIns="91440" bIns="45720" anchor="t">
                <a:noAutofit/>
              </a:bodyPr>
              <a:lstStyle>
                <a:defPPr>
                  <a:defRPr lang="en-GB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Forecast Spend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23/24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Capital       </a:t>
                </a:r>
                <a:r>
                  <a:rPr kumimoji="0" lang="en-GB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£</a:t>
                </a:r>
                <a:r>
                  <a:rPr lang="en-GB" sz="1600" dirty="0">
                    <a:solidFill>
                      <a:srgbClr val="FFFFFF"/>
                    </a:solidFill>
                    <a:latin typeface="Calibri" panose="020F0502020204030204"/>
                    <a:cs typeface="Calibri"/>
                  </a:rPr>
                  <a:t>0</a:t>
                </a:r>
                <a:r>
                  <a:rPr kumimoji="0" lang="en-GB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</a:rPr>
                  <a:t>k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8CD777-313E-C179-38A2-785549B90F01}"/>
              </a:ext>
            </a:extLst>
          </p:cNvPr>
          <p:cNvGrpSpPr/>
          <p:nvPr/>
        </p:nvGrpSpPr>
        <p:grpSpPr>
          <a:xfrm>
            <a:off x="5682092" y="453456"/>
            <a:ext cx="6384290" cy="498056"/>
            <a:chOff x="5729028" y="125086"/>
            <a:chExt cx="6384290" cy="4980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6695B7-D771-21ED-3C8A-8885B5ABA950}"/>
                </a:ext>
              </a:extLst>
            </p:cNvPr>
            <p:cNvSpPr txBox="1"/>
            <p:nvPr/>
          </p:nvSpPr>
          <p:spPr>
            <a:xfrm>
              <a:off x="5851069" y="12508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Status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3350CA-CEA5-2B63-1273-E85140FBBB0A}"/>
                </a:ext>
              </a:extLst>
            </p:cNvPr>
            <p:cNvSpPr txBox="1"/>
            <p:nvPr/>
          </p:nvSpPr>
          <p:spPr>
            <a:xfrm>
              <a:off x="6947882" y="158656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Risk</a:t>
              </a:r>
            </a:p>
          </p:txBody>
        </p:sp>
        <p:pic>
          <p:nvPicPr>
            <p:cNvPr id="35" name="Graphic 34" descr="Scales of justice with solid fill">
              <a:extLst>
                <a:ext uri="{FF2B5EF4-FFF2-40B4-BE49-F238E27FC236}">
                  <a16:creationId xmlns:a16="http://schemas.microsoft.com/office/drawing/2014/main" id="{CB9A0C3B-50EB-7724-B2D5-47D50C245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0924" y="158656"/>
              <a:ext cx="383750" cy="383750"/>
            </a:xfrm>
            <a:prstGeom prst="rect">
              <a:avLst/>
            </a:prstGeom>
          </p:spPr>
        </p:pic>
        <p:pic>
          <p:nvPicPr>
            <p:cNvPr id="36" name="Graphic 35" descr="CheckList with solid fill">
              <a:extLst>
                <a:ext uri="{FF2B5EF4-FFF2-40B4-BE49-F238E27FC236}">
                  <a16:creationId xmlns:a16="http://schemas.microsoft.com/office/drawing/2014/main" id="{7EFC1A63-11DC-B401-B819-DE06FFF6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29028" y="158656"/>
              <a:ext cx="383751" cy="38375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E0A88B-DEF3-BD3C-0284-80B834DED5F6}"/>
                </a:ext>
              </a:extLst>
            </p:cNvPr>
            <p:cNvSpPr txBox="1"/>
            <p:nvPr/>
          </p:nvSpPr>
          <p:spPr>
            <a:xfrm>
              <a:off x="7984812" y="159893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Change Resource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960369-5236-7A90-D68F-0BA96E0BD912}"/>
                </a:ext>
              </a:extLst>
            </p:cNvPr>
            <p:cNvSpPr txBox="1"/>
            <p:nvPr/>
          </p:nvSpPr>
          <p:spPr>
            <a:xfrm>
              <a:off x="9011641" y="132844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 Resource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8F0FAC-24B4-5DE8-6BC6-0FF12EDFFB56}"/>
                </a:ext>
              </a:extLst>
            </p:cNvPr>
            <p:cNvSpPr txBox="1"/>
            <p:nvPr/>
          </p:nvSpPr>
          <p:spPr>
            <a:xfrm>
              <a:off x="10077096" y="303721"/>
              <a:ext cx="10403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7C31E6-018A-4806-6E64-36836E68F7C2}"/>
                </a:ext>
              </a:extLst>
            </p:cNvPr>
            <p:cNvSpPr txBox="1"/>
            <p:nvPr/>
          </p:nvSpPr>
          <p:spPr>
            <a:xfrm>
              <a:off x="11072986" y="161477"/>
              <a:ext cx="104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Benefit Realisation</a:t>
              </a:r>
            </a:p>
          </p:txBody>
        </p:sp>
        <p:pic>
          <p:nvPicPr>
            <p:cNvPr id="41" name="Graphic 40" descr="Coins with solid fill">
              <a:extLst>
                <a:ext uri="{FF2B5EF4-FFF2-40B4-BE49-F238E27FC236}">
                  <a16:creationId xmlns:a16="http://schemas.microsoft.com/office/drawing/2014/main" id="{A0ED1403-E3AB-AF81-F05A-C033AF0B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68334" y="222132"/>
              <a:ext cx="327564" cy="327564"/>
            </a:xfrm>
            <a:prstGeom prst="rect">
              <a:avLst/>
            </a:prstGeom>
          </p:spPr>
        </p:pic>
        <p:pic>
          <p:nvPicPr>
            <p:cNvPr id="42" name="Graphic 41" descr="Internet Of Things with solid fill">
              <a:extLst>
                <a:ext uri="{FF2B5EF4-FFF2-40B4-BE49-F238E27FC236}">
                  <a16:creationId xmlns:a16="http://schemas.microsoft.com/office/drawing/2014/main" id="{1441076D-CEEE-1A11-C83F-CFFA8E9D9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84540" y="212654"/>
              <a:ext cx="345539" cy="345539"/>
            </a:xfrm>
            <a:prstGeom prst="rect">
              <a:avLst/>
            </a:prstGeom>
          </p:spPr>
        </p:pic>
        <p:pic>
          <p:nvPicPr>
            <p:cNvPr id="47" name="Graphic 46" descr="Badge Tick with solid fill">
              <a:extLst>
                <a:ext uri="{FF2B5EF4-FFF2-40B4-BE49-F238E27FC236}">
                  <a16:creationId xmlns:a16="http://schemas.microsoft.com/office/drawing/2014/main" id="{36916D73-F1CE-93FB-F226-B6A9CD7C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50755" y="227394"/>
              <a:ext cx="345311" cy="345311"/>
            </a:xfrm>
            <a:prstGeom prst="rect">
              <a:avLst/>
            </a:prstGeom>
          </p:spPr>
        </p:pic>
        <p:pic>
          <p:nvPicPr>
            <p:cNvPr id="48" name="Graphic 47" descr="Users with solid fill">
              <a:extLst>
                <a:ext uri="{FF2B5EF4-FFF2-40B4-BE49-F238E27FC236}">
                  <a16:creationId xmlns:a16="http://schemas.microsoft.com/office/drawing/2014/main" id="{AEB3182A-4815-C68B-189A-E54AB0A20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52341" y="209246"/>
              <a:ext cx="366129" cy="366129"/>
            </a:xfrm>
            <a:prstGeom prst="rect">
              <a:avLst/>
            </a:prstGeom>
          </p:spPr>
        </p:pic>
      </p:grpSp>
      <p:graphicFrame>
        <p:nvGraphicFramePr>
          <p:cNvPr id="49" name="Table 6">
            <a:extLst>
              <a:ext uri="{FF2B5EF4-FFF2-40B4-BE49-F238E27FC236}">
                <a16:creationId xmlns:a16="http://schemas.microsoft.com/office/drawing/2014/main" id="{DB43E9F3-C148-4E8E-EE0C-4D4B8F29C02A}"/>
              </a:ext>
            </a:extLst>
          </p:cNvPr>
          <p:cNvGraphicFramePr>
            <a:graphicFrameLocks noGrp="1"/>
          </p:cNvGraphicFramePr>
          <p:nvPr/>
        </p:nvGraphicFramePr>
        <p:xfrm>
          <a:off x="5717865" y="982037"/>
          <a:ext cx="6252189" cy="1427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064">
                  <a:extLst>
                    <a:ext uri="{9D8B030D-6E8A-4147-A177-3AD203B41FA5}">
                      <a16:colId xmlns:a16="http://schemas.microsoft.com/office/drawing/2014/main" val="1122484928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79003721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99301906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1019682833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3706145377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444278938"/>
                    </a:ext>
                  </a:extLst>
                </a:gridCol>
              </a:tblGrid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93737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045533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31645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059901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973055"/>
                  </a:ext>
                </a:extLst>
              </a:tr>
              <a:tr h="237954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79334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E1337A4F-52BE-EB44-A14B-5953BB475246}"/>
              </a:ext>
            </a:extLst>
          </p:cNvPr>
          <p:cNvSpPr txBox="1"/>
          <p:nvPr/>
        </p:nvSpPr>
        <p:spPr>
          <a:xfrm>
            <a:off x="2016321" y="649895"/>
            <a:ext cx="388306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Projects / Business Change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Experience</a:t>
            </a:r>
          </a:p>
          <a:p>
            <a:pPr>
              <a:defRPr/>
            </a:pPr>
            <a:r>
              <a:rPr lang="en-GB" sz="1600">
                <a:solidFill>
                  <a:srgbClr val="002060"/>
                </a:solidFill>
                <a:latin typeface="Calibri" panose="020F0502020204030204"/>
              </a:rPr>
              <a:t>User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1600">
                <a:solidFill>
                  <a:srgbClr val="002060"/>
                </a:solidFill>
                <a:latin typeface="Calibri" panose="020F0502020204030204"/>
              </a:rPr>
              <a:t>Support Services</a:t>
            </a:r>
          </a:p>
          <a:p>
            <a:pPr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002060"/>
                </a:solidFill>
                <a:latin typeface="Calibri" panose="020F0502020204030204"/>
              </a:rPr>
              <a:t>Innovation Services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Skills and Literacy</a:t>
            </a:r>
          </a:p>
          <a:p>
            <a:pPr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CPD &amp; accreditation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descr="Man wearing black t-shirt and headset sitting in front of orange and black keyboard in dimly lit room with blue walls">
            <a:extLst>
              <a:ext uri="{FF2B5EF4-FFF2-40B4-BE49-F238E27FC236}">
                <a16:creationId xmlns:a16="http://schemas.microsoft.com/office/drawing/2014/main" id="{53869400-337B-036A-41D2-26AEC4FB7BD9}"/>
              </a:ext>
            </a:extLst>
          </p:cNvPr>
          <p:cNvSpPr/>
          <p:nvPr/>
        </p:nvSpPr>
        <p:spPr>
          <a:xfrm>
            <a:off x="371819" y="353262"/>
            <a:ext cx="1260000" cy="1260000"/>
          </a:xfrm>
          <a:prstGeom prst="rect">
            <a:avLst/>
          </a:prstGeom>
          <a:blipFill>
            <a:blip r:embed="rId15"/>
            <a:srcRect/>
            <a:stretch>
              <a:fillRect l="-14000" r="-14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BA98C1-560A-3E46-EA55-A742E8C991F6}"/>
              </a:ext>
            </a:extLst>
          </p:cNvPr>
          <p:cNvSpPr txBox="1"/>
          <p:nvPr/>
        </p:nvSpPr>
        <p:spPr>
          <a:xfrm>
            <a:off x="2384020" y="6036686"/>
            <a:ext cx="8682610" cy="703301"/>
          </a:xfrm>
          <a:prstGeom prst="rect">
            <a:avLst/>
          </a:prstGeom>
          <a:solidFill>
            <a:srgbClr val="66006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000" tIns="108000" rIns="108000" bIns="108000" numCol="1" spcCol="1270" anchor="ctr" anchorCtr="0">
            <a:noAutofit/>
          </a:bodyPr>
          <a:lstStyle/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SRO: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CDIO Haywood-Alexander</a:t>
            </a:r>
            <a:r>
              <a:rPr lang="en-GB" sz="1600">
                <a:solidFill>
                  <a:prstClr val="white"/>
                </a:solidFill>
                <a:latin typeface="Calibri" panose="020F0502020204030204"/>
              </a:rPr>
              <a:t>        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 Owner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; Head of Digital Policing; C/Insp Digital Policing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66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and Data Leads</a:t>
            </a:r>
            <a:r>
              <a:rPr kumimoji="0" lang="en-GB" sz="1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EA;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Innovation Manager;  Digital Experience Manager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0FC20EB-9140-F2C6-D393-9C406D8B7D9A}"/>
              </a:ext>
            </a:extLst>
          </p:cNvPr>
          <p:cNvCxnSpPr>
            <a:cxnSpLocks/>
          </p:cNvCxnSpPr>
          <p:nvPr/>
        </p:nvCxnSpPr>
        <p:spPr>
          <a:xfrm>
            <a:off x="2056633" y="3949430"/>
            <a:ext cx="9877186" cy="18625"/>
          </a:xfrm>
          <a:prstGeom prst="lin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9CF5669-D8B5-918D-F51E-AF29519EB324}"/>
              </a:ext>
            </a:extLst>
          </p:cNvPr>
          <p:cNvCxnSpPr>
            <a:cxnSpLocks/>
          </p:cNvCxnSpPr>
          <p:nvPr/>
        </p:nvCxnSpPr>
        <p:spPr>
          <a:xfrm>
            <a:off x="11933819" y="3880951"/>
            <a:ext cx="0" cy="174207"/>
          </a:xfrm>
          <a:prstGeom prst="lin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6019AD-C8A0-61EA-F85E-0F66A832FAAF}"/>
              </a:ext>
            </a:extLst>
          </p:cNvPr>
          <p:cNvCxnSpPr>
            <a:cxnSpLocks/>
          </p:cNvCxnSpPr>
          <p:nvPr/>
        </p:nvCxnSpPr>
        <p:spPr>
          <a:xfrm>
            <a:off x="2056633" y="3876690"/>
            <a:ext cx="0" cy="174207"/>
          </a:xfrm>
          <a:prstGeom prst="line">
            <a:avLst/>
          </a:prstGeom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BE27D7-2BE2-A8CB-14B0-E72527A64152}"/>
              </a:ext>
            </a:extLst>
          </p:cNvPr>
          <p:cNvGrpSpPr/>
          <p:nvPr/>
        </p:nvGrpSpPr>
        <p:grpSpPr>
          <a:xfrm>
            <a:off x="5125039" y="2960442"/>
            <a:ext cx="707837" cy="687590"/>
            <a:chOff x="2351305" y="2510540"/>
            <a:chExt cx="707837" cy="687590"/>
          </a:xfrm>
        </p:grpSpPr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79F2BF69-12A5-8117-A31E-9FD1E2C14FF4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968B21C9-789E-E122-5D0A-8F7AE596DB1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E223718-E7F8-46B8-9DD4-004A745B9FBC}"/>
              </a:ext>
            </a:extLst>
          </p:cNvPr>
          <p:cNvCxnSpPr>
            <a:cxnSpLocks/>
          </p:cNvCxnSpPr>
          <p:nvPr/>
        </p:nvCxnSpPr>
        <p:spPr>
          <a:xfrm flipH="1">
            <a:off x="5469072" y="3612474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0F0E84A-61BA-78DF-C819-F1B64E00135D}"/>
              </a:ext>
            </a:extLst>
          </p:cNvPr>
          <p:cNvSpPr txBox="1"/>
          <p:nvPr/>
        </p:nvSpPr>
        <p:spPr>
          <a:xfrm>
            <a:off x="4989525" y="4371304"/>
            <a:ext cx="957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 of Digital Capability Ownership at DDaT Board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85E034-BF7A-94A8-B399-7636C57940A1}"/>
              </a:ext>
            </a:extLst>
          </p:cNvPr>
          <p:cNvGrpSpPr/>
          <p:nvPr/>
        </p:nvGrpSpPr>
        <p:grpSpPr>
          <a:xfrm>
            <a:off x="9972552" y="4408257"/>
            <a:ext cx="707837" cy="687590"/>
            <a:chOff x="2351305" y="2510540"/>
            <a:chExt cx="707837" cy="687590"/>
          </a:xfrm>
        </p:grpSpPr>
        <p:sp>
          <p:nvSpPr>
            <p:cNvPr id="66" name="Diamond 65">
              <a:extLst>
                <a:ext uri="{FF2B5EF4-FFF2-40B4-BE49-F238E27FC236}">
                  <a16:creationId xmlns:a16="http://schemas.microsoft.com/office/drawing/2014/main" id="{0CA4A7ED-F2B4-EC71-372D-F14EEB304EE4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10D8ADE0-29CF-BBAA-1764-4F6D1D540216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FAC4149-6986-3BA3-6E79-3BBF4694485C}"/>
              </a:ext>
            </a:extLst>
          </p:cNvPr>
          <p:cNvCxnSpPr>
            <a:cxnSpLocks/>
          </p:cNvCxnSpPr>
          <p:nvPr/>
        </p:nvCxnSpPr>
        <p:spPr>
          <a:xfrm flipV="1">
            <a:off x="10318886" y="3538868"/>
            <a:ext cx="0" cy="83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B5CBEC3-1600-9CD4-8999-7CDF55382431}"/>
              </a:ext>
            </a:extLst>
          </p:cNvPr>
          <p:cNvSpPr txBox="1"/>
          <p:nvPr/>
        </p:nvSpPr>
        <p:spPr>
          <a:xfrm>
            <a:off x="9461599" y="2456447"/>
            <a:ext cx="17254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DD&amp;D Directorate and Professional Skills Development  Framework established 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2E17B87-A94A-7E3F-5565-A8A8C02D426E}"/>
              </a:ext>
            </a:extLst>
          </p:cNvPr>
          <p:cNvGrpSpPr/>
          <p:nvPr/>
        </p:nvGrpSpPr>
        <p:grpSpPr>
          <a:xfrm>
            <a:off x="10930387" y="3033113"/>
            <a:ext cx="707837" cy="687590"/>
            <a:chOff x="2351305" y="2510540"/>
            <a:chExt cx="707837" cy="687590"/>
          </a:xfrm>
        </p:grpSpPr>
        <p:sp>
          <p:nvSpPr>
            <p:cNvPr id="71" name="Diamond 70">
              <a:extLst>
                <a:ext uri="{FF2B5EF4-FFF2-40B4-BE49-F238E27FC236}">
                  <a16:creationId xmlns:a16="http://schemas.microsoft.com/office/drawing/2014/main" id="{091F6C85-B6C3-2B6E-979C-31D982FC6C24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Diamond 71">
              <a:extLst>
                <a:ext uri="{FF2B5EF4-FFF2-40B4-BE49-F238E27FC236}">
                  <a16:creationId xmlns:a16="http://schemas.microsoft.com/office/drawing/2014/main" id="{8E8E80EE-7BC0-7724-72FD-0C69D9C14425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DBFB09E-9BD1-4122-FAA7-60D46DA54E84}"/>
              </a:ext>
            </a:extLst>
          </p:cNvPr>
          <p:cNvCxnSpPr>
            <a:cxnSpLocks/>
          </p:cNvCxnSpPr>
          <p:nvPr/>
        </p:nvCxnSpPr>
        <p:spPr>
          <a:xfrm flipH="1">
            <a:off x="11284304" y="3718606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A8D267A-25AD-B1C1-DEFE-C63FE4739BFA}"/>
              </a:ext>
            </a:extLst>
          </p:cNvPr>
          <p:cNvSpPr txBox="1"/>
          <p:nvPr/>
        </p:nvSpPr>
        <p:spPr>
          <a:xfrm>
            <a:off x="10802687" y="4564030"/>
            <a:ext cx="957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Change Portal Go-Live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461C22-C05B-A221-FBDC-A528C741B88E}"/>
              </a:ext>
            </a:extLst>
          </p:cNvPr>
          <p:cNvGrpSpPr/>
          <p:nvPr/>
        </p:nvGrpSpPr>
        <p:grpSpPr>
          <a:xfrm>
            <a:off x="8183872" y="4425893"/>
            <a:ext cx="707837" cy="687590"/>
            <a:chOff x="2351305" y="2510540"/>
            <a:chExt cx="707837" cy="687590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BA11F5DD-B5E0-8561-4A82-1F1E37CCEA35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AFBB5278-BCF3-C9B5-E393-105704AEE9E4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EE403EC-143C-7BD3-4AD8-B03C8EE11671}"/>
              </a:ext>
            </a:extLst>
          </p:cNvPr>
          <p:cNvCxnSpPr>
            <a:cxnSpLocks/>
          </p:cNvCxnSpPr>
          <p:nvPr/>
        </p:nvCxnSpPr>
        <p:spPr>
          <a:xfrm flipV="1">
            <a:off x="8537790" y="3548465"/>
            <a:ext cx="0" cy="83191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7D372A0-C7E2-D6D4-565C-11382E46EECA}"/>
              </a:ext>
            </a:extLst>
          </p:cNvPr>
          <p:cNvSpPr txBox="1"/>
          <p:nvPr/>
        </p:nvSpPr>
        <p:spPr>
          <a:xfrm>
            <a:off x="8039398" y="2821439"/>
            <a:ext cx="957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Co-Design Authority 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E6AD7C-F8AD-5F6A-115A-5FF0B5594A0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66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7" y="5876823"/>
            <a:ext cx="1981296" cy="860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D99FB4-9609-B40B-35EF-8EC3FADAC176}"/>
              </a:ext>
            </a:extLst>
          </p:cNvPr>
          <p:cNvGrpSpPr/>
          <p:nvPr/>
        </p:nvGrpSpPr>
        <p:grpSpPr>
          <a:xfrm>
            <a:off x="398455" y="3803079"/>
            <a:ext cx="1189914" cy="208188"/>
            <a:chOff x="8925752" y="4689566"/>
            <a:chExt cx="2395924" cy="392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35C1BA-8356-E082-F068-09B6109F4917}"/>
                </a:ext>
              </a:extLst>
            </p:cNvPr>
            <p:cNvSpPr/>
            <p:nvPr/>
          </p:nvSpPr>
          <p:spPr>
            <a:xfrm>
              <a:off x="8925752" y="4689566"/>
              <a:ext cx="1197962" cy="39295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7FB414-5B8B-0899-6CCB-535C0E5ECF58}"/>
                </a:ext>
              </a:extLst>
            </p:cNvPr>
            <p:cNvSpPr/>
            <p:nvPr/>
          </p:nvSpPr>
          <p:spPr>
            <a:xfrm>
              <a:off x="10123714" y="4689566"/>
              <a:ext cx="1197962" cy="392950"/>
            </a:xfrm>
            <a:prstGeom prst="rect">
              <a:avLst/>
            </a:pr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70E970F-BE71-0282-0E10-29BB02693CF4}"/>
              </a:ext>
            </a:extLst>
          </p:cNvPr>
          <p:cNvCxnSpPr>
            <a:cxnSpLocks/>
          </p:cNvCxnSpPr>
          <p:nvPr/>
        </p:nvCxnSpPr>
        <p:spPr>
          <a:xfrm>
            <a:off x="503339" y="3916161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D5BC27-8A55-7699-7269-3E7132DD9FE3}"/>
              </a:ext>
            </a:extLst>
          </p:cNvPr>
          <p:cNvCxnSpPr>
            <a:cxnSpLocks/>
          </p:cNvCxnSpPr>
          <p:nvPr/>
        </p:nvCxnSpPr>
        <p:spPr>
          <a:xfrm>
            <a:off x="1108979" y="3916161"/>
            <a:ext cx="37072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Group of people outline">
            <a:extLst>
              <a:ext uri="{FF2B5EF4-FFF2-40B4-BE49-F238E27FC236}">
                <a16:creationId xmlns:a16="http://schemas.microsoft.com/office/drawing/2014/main" id="{14555261-1AA9-1CD9-E5D3-2F6B9D2D77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47287" y="3170602"/>
            <a:ext cx="241763" cy="2417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79E307-8701-4BB6-CA2E-BD04AE3F8D09}"/>
              </a:ext>
            </a:extLst>
          </p:cNvPr>
          <p:cNvGrpSpPr/>
          <p:nvPr/>
        </p:nvGrpSpPr>
        <p:grpSpPr>
          <a:xfrm>
            <a:off x="8982579" y="2962779"/>
            <a:ext cx="707837" cy="687590"/>
            <a:chOff x="2351305" y="2510540"/>
            <a:chExt cx="707837" cy="687590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F6921CF7-4DF2-4B51-9EE7-48D72DFABBB8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010BED9C-54D1-41F7-CA17-82B89CD9CBE5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3915C5-F7B2-F7F9-4676-2DB937350423}"/>
              </a:ext>
            </a:extLst>
          </p:cNvPr>
          <p:cNvCxnSpPr>
            <a:cxnSpLocks/>
          </p:cNvCxnSpPr>
          <p:nvPr/>
        </p:nvCxnSpPr>
        <p:spPr>
          <a:xfrm flipH="1">
            <a:off x="9336476" y="3665291"/>
            <a:ext cx="1" cy="74463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261267-7A7F-CF17-5FF4-C1BFBC602229}"/>
              </a:ext>
            </a:extLst>
          </p:cNvPr>
          <p:cNvSpPr txBox="1"/>
          <p:nvPr/>
        </p:nvSpPr>
        <p:spPr>
          <a:xfrm>
            <a:off x="8878951" y="4417148"/>
            <a:ext cx="919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Change Portal Design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Tools outline">
            <a:extLst>
              <a:ext uri="{FF2B5EF4-FFF2-40B4-BE49-F238E27FC236}">
                <a16:creationId xmlns:a16="http://schemas.microsoft.com/office/drawing/2014/main" id="{7583E70C-7AFD-28DA-6ACE-08FC9B5DB0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18047" y="3183957"/>
            <a:ext cx="249244" cy="249244"/>
          </a:xfrm>
          <a:prstGeom prst="rect">
            <a:avLst/>
          </a:prstGeom>
        </p:spPr>
      </p:pic>
      <p:pic>
        <p:nvPicPr>
          <p:cNvPr id="26" name="Graphic 25" descr="Badge Tick outline">
            <a:extLst>
              <a:ext uri="{FF2B5EF4-FFF2-40B4-BE49-F238E27FC236}">
                <a16:creationId xmlns:a16="http://schemas.microsoft.com/office/drawing/2014/main" id="{6E44339D-B9C4-3135-03CC-76E4B23CD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141229" y="3244580"/>
            <a:ext cx="286150" cy="28615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BC2835-8165-A50A-4D7E-3626A48EF727}"/>
              </a:ext>
            </a:extLst>
          </p:cNvPr>
          <p:cNvGrpSpPr/>
          <p:nvPr/>
        </p:nvGrpSpPr>
        <p:grpSpPr>
          <a:xfrm>
            <a:off x="2161981" y="4381251"/>
            <a:ext cx="707837" cy="687590"/>
            <a:chOff x="2351305" y="2510540"/>
            <a:chExt cx="707837" cy="687590"/>
          </a:xfrm>
        </p:grpSpPr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235F6B01-E38B-F887-B3A2-B4CB39677EF8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F526C258-FEBE-F6C7-AB92-87D103B63059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714B5D-8248-A7FF-0C30-C4F299166A80}"/>
              </a:ext>
            </a:extLst>
          </p:cNvPr>
          <p:cNvCxnSpPr>
            <a:cxnSpLocks/>
          </p:cNvCxnSpPr>
          <p:nvPr/>
        </p:nvCxnSpPr>
        <p:spPr>
          <a:xfrm flipV="1">
            <a:off x="2509902" y="3533472"/>
            <a:ext cx="0" cy="83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4DAB5C9-170C-3609-C870-ED334E1E4234}"/>
              </a:ext>
            </a:extLst>
          </p:cNvPr>
          <p:cNvSpPr txBox="1"/>
          <p:nvPr/>
        </p:nvSpPr>
        <p:spPr>
          <a:xfrm>
            <a:off x="2037255" y="2828836"/>
            <a:ext cx="9572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latin typeface="Calibri" panose="020F0502020204030204"/>
              </a:rPr>
              <a:t>IT Portal Design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Graphic 53" descr="Ui Ux outline">
            <a:extLst>
              <a:ext uri="{FF2B5EF4-FFF2-40B4-BE49-F238E27FC236}">
                <a16:creationId xmlns:a16="http://schemas.microsoft.com/office/drawing/2014/main" id="{6832264B-F040-B060-2658-725A88D280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360027" y="4591153"/>
            <a:ext cx="299750" cy="299750"/>
          </a:xfrm>
          <a:prstGeom prst="rect">
            <a:avLst/>
          </a:prstGeom>
        </p:spPr>
      </p:pic>
      <p:pic>
        <p:nvPicPr>
          <p:cNvPr id="14" name="Graphic 13" descr="Boardroom outline">
            <a:extLst>
              <a:ext uri="{FF2B5EF4-FFF2-40B4-BE49-F238E27FC236}">
                <a16:creationId xmlns:a16="http://schemas.microsoft.com/office/drawing/2014/main" id="{7EAAB478-7E00-2AAA-92A8-274CB223213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86953" y="4617618"/>
            <a:ext cx="312308" cy="31230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F6EED527-10BA-316C-0A33-3BF5C9D958F4}"/>
              </a:ext>
            </a:extLst>
          </p:cNvPr>
          <p:cNvGrpSpPr/>
          <p:nvPr/>
        </p:nvGrpSpPr>
        <p:grpSpPr>
          <a:xfrm>
            <a:off x="3016770" y="2962779"/>
            <a:ext cx="707837" cy="687590"/>
            <a:chOff x="2351305" y="2510540"/>
            <a:chExt cx="707837" cy="687590"/>
          </a:xfrm>
        </p:grpSpPr>
        <p:sp>
          <p:nvSpPr>
            <p:cNvPr id="88" name="Diamond 87">
              <a:extLst>
                <a:ext uri="{FF2B5EF4-FFF2-40B4-BE49-F238E27FC236}">
                  <a16:creationId xmlns:a16="http://schemas.microsoft.com/office/drawing/2014/main" id="{D0D839E4-CEC2-00DD-900C-7E68A7D9DE28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Diamond 88">
              <a:extLst>
                <a:ext uri="{FF2B5EF4-FFF2-40B4-BE49-F238E27FC236}">
                  <a16:creationId xmlns:a16="http://schemas.microsoft.com/office/drawing/2014/main" id="{8150EC89-3129-5D23-9734-CC34AD573F5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156F8AE-EB3F-2A76-1EFB-D7C455BF0F34}"/>
              </a:ext>
            </a:extLst>
          </p:cNvPr>
          <p:cNvCxnSpPr>
            <a:cxnSpLocks/>
          </p:cNvCxnSpPr>
          <p:nvPr/>
        </p:nvCxnSpPr>
        <p:spPr>
          <a:xfrm flipH="1">
            <a:off x="3373355" y="3659966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92884C2-93A9-FBE3-A8A2-7B053B3630D6}"/>
              </a:ext>
            </a:extLst>
          </p:cNvPr>
          <p:cNvSpPr txBox="1"/>
          <p:nvPr/>
        </p:nvSpPr>
        <p:spPr>
          <a:xfrm>
            <a:off x="2909878" y="4450262"/>
            <a:ext cx="9572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JAN 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DDaT Board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8882D5A-0522-4DBF-5FD5-21A985DDF0E9}"/>
              </a:ext>
            </a:extLst>
          </p:cNvPr>
          <p:cNvGrpSpPr/>
          <p:nvPr/>
        </p:nvGrpSpPr>
        <p:grpSpPr>
          <a:xfrm>
            <a:off x="4032615" y="4349213"/>
            <a:ext cx="707837" cy="687590"/>
            <a:chOff x="2351305" y="2510540"/>
            <a:chExt cx="707837" cy="687590"/>
          </a:xfrm>
        </p:grpSpPr>
        <p:sp>
          <p:nvSpPr>
            <p:cNvPr id="95" name="Diamond 94">
              <a:extLst>
                <a:ext uri="{FF2B5EF4-FFF2-40B4-BE49-F238E27FC236}">
                  <a16:creationId xmlns:a16="http://schemas.microsoft.com/office/drawing/2014/main" id="{DA9285E5-6864-F1AE-3160-2B1255736F8E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Diamond 95">
              <a:extLst>
                <a:ext uri="{FF2B5EF4-FFF2-40B4-BE49-F238E27FC236}">
                  <a16:creationId xmlns:a16="http://schemas.microsoft.com/office/drawing/2014/main" id="{944EB200-64A9-1951-2DF5-DFDCADEBF5FA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95D56FF-EB09-EA0F-5462-672B53A9CE76}"/>
              </a:ext>
            </a:extLst>
          </p:cNvPr>
          <p:cNvCxnSpPr>
            <a:cxnSpLocks/>
          </p:cNvCxnSpPr>
          <p:nvPr/>
        </p:nvCxnSpPr>
        <p:spPr>
          <a:xfrm flipV="1">
            <a:off x="4387945" y="3500203"/>
            <a:ext cx="0" cy="83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C979A81-843D-7121-2BA2-A3C75B0BEA17}"/>
              </a:ext>
            </a:extLst>
          </p:cNvPr>
          <p:cNvSpPr txBox="1"/>
          <p:nvPr/>
        </p:nvSpPr>
        <p:spPr>
          <a:xfrm>
            <a:off x="3796922" y="2818178"/>
            <a:ext cx="11820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FEB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Enterprise Design Authority </a:t>
            </a:r>
          </a:p>
        </p:txBody>
      </p:sp>
      <p:pic>
        <p:nvPicPr>
          <p:cNvPr id="7" name="Graphic 6" descr="Blueprint outline">
            <a:extLst>
              <a:ext uri="{FF2B5EF4-FFF2-40B4-BE49-F238E27FC236}">
                <a16:creationId xmlns:a16="http://schemas.microsoft.com/office/drawing/2014/main" id="{E060DAF2-1FD7-685E-A997-5F9129C623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232050" y="4543133"/>
            <a:ext cx="308965" cy="308965"/>
          </a:xfrm>
          <a:prstGeom prst="rect">
            <a:avLst/>
          </a:prstGeom>
        </p:spPr>
      </p:pic>
      <p:pic>
        <p:nvPicPr>
          <p:cNvPr id="23" name="Graphic 22" descr="Users outline">
            <a:extLst>
              <a:ext uri="{FF2B5EF4-FFF2-40B4-BE49-F238E27FC236}">
                <a16:creationId xmlns:a16="http://schemas.microsoft.com/office/drawing/2014/main" id="{DB1FE0E9-3D7D-9A9F-B270-A51A4B3263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162429" y="4578415"/>
            <a:ext cx="328081" cy="30166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BDF26EA-E01E-211A-AC88-7BEA2F519234}"/>
              </a:ext>
            </a:extLst>
          </p:cNvPr>
          <p:cNvGrpSpPr/>
          <p:nvPr/>
        </p:nvGrpSpPr>
        <p:grpSpPr>
          <a:xfrm>
            <a:off x="6258244" y="4428374"/>
            <a:ext cx="707837" cy="687590"/>
            <a:chOff x="2351305" y="2510540"/>
            <a:chExt cx="707837" cy="687590"/>
          </a:xfrm>
        </p:grpSpPr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2D2E800C-B544-CCFD-CA0D-30F1F67F33EA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281165C9-4D43-4416-EACD-44A2441340C4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2E021CF-5E44-94D6-D07F-0F1337F99632}"/>
              </a:ext>
            </a:extLst>
          </p:cNvPr>
          <p:cNvCxnSpPr>
            <a:cxnSpLocks/>
          </p:cNvCxnSpPr>
          <p:nvPr/>
        </p:nvCxnSpPr>
        <p:spPr>
          <a:xfrm flipV="1">
            <a:off x="6605171" y="3568834"/>
            <a:ext cx="0" cy="831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A422686-76C4-A9D3-477B-250B7B95647F}"/>
              </a:ext>
            </a:extLst>
          </p:cNvPr>
          <p:cNvSpPr txBox="1"/>
          <p:nvPr/>
        </p:nvSpPr>
        <p:spPr>
          <a:xfrm>
            <a:off x="6034169" y="2489827"/>
            <a:ext cx="1172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u="sng">
                <a:solidFill>
                  <a:prstClr val="black"/>
                </a:solidFill>
                <a:latin typeface="Calibri" panose="020F0502020204030204"/>
              </a:rPr>
              <a:t>MAY</a:t>
            </a: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DD&amp;D SLT established and  Directorate Organisation approved </a:t>
            </a:r>
            <a:r>
              <a:rPr lang="en-GB" sz="1100">
                <a:latin typeface="Calibri" panose="020F0502020204030204"/>
              </a:rPr>
              <a:t> 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248653A-EAFF-2D16-A6F1-F1F88640FA65}"/>
              </a:ext>
            </a:extLst>
          </p:cNvPr>
          <p:cNvGrpSpPr/>
          <p:nvPr/>
        </p:nvGrpSpPr>
        <p:grpSpPr>
          <a:xfrm>
            <a:off x="7213475" y="2972376"/>
            <a:ext cx="707837" cy="687590"/>
            <a:chOff x="2351305" y="2510540"/>
            <a:chExt cx="707837" cy="687590"/>
          </a:xfrm>
        </p:grpSpPr>
        <p:sp>
          <p:nvSpPr>
            <p:cNvPr id="84" name="Diamond 83">
              <a:extLst>
                <a:ext uri="{FF2B5EF4-FFF2-40B4-BE49-F238E27FC236}">
                  <a16:creationId xmlns:a16="http://schemas.microsoft.com/office/drawing/2014/main" id="{E6A19734-838B-C007-D857-6A4AB8CBE904}"/>
                </a:ext>
              </a:extLst>
            </p:cNvPr>
            <p:cNvSpPr/>
            <p:nvPr/>
          </p:nvSpPr>
          <p:spPr>
            <a:xfrm>
              <a:off x="2351305" y="2510540"/>
              <a:ext cx="707837" cy="687590"/>
            </a:xfrm>
            <a:prstGeom prst="diamond">
              <a:avLst/>
            </a:prstGeom>
            <a:solidFill>
              <a:srgbClr val="4472C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Diamond 84">
              <a:extLst>
                <a:ext uri="{FF2B5EF4-FFF2-40B4-BE49-F238E27FC236}">
                  <a16:creationId xmlns:a16="http://schemas.microsoft.com/office/drawing/2014/main" id="{E8889CDF-7FC9-0154-232E-5B5D436A191C}"/>
                </a:ext>
              </a:extLst>
            </p:cNvPr>
            <p:cNvSpPr/>
            <p:nvPr/>
          </p:nvSpPr>
          <p:spPr>
            <a:xfrm>
              <a:off x="2471637" y="2622041"/>
              <a:ext cx="467172" cy="464588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2A03619-BDFA-E683-4251-CDE11215704B}"/>
              </a:ext>
            </a:extLst>
          </p:cNvPr>
          <p:cNvCxnSpPr>
            <a:cxnSpLocks/>
          </p:cNvCxnSpPr>
          <p:nvPr/>
        </p:nvCxnSpPr>
        <p:spPr>
          <a:xfrm flipH="1">
            <a:off x="7572051" y="3673209"/>
            <a:ext cx="1" cy="74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94FC48F-4A19-E8EC-06C5-118285D3EEB1}"/>
              </a:ext>
            </a:extLst>
          </p:cNvPr>
          <p:cNvSpPr txBox="1"/>
          <p:nvPr/>
        </p:nvSpPr>
        <p:spPr>
          <a:xfrm>
            <a:off x="7136130" y="4428699"/>
            <a:ext cx="8711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Portal Go-Live</a:t>
            </a:r>
          </a:p>
        </p:txBody>
      </p:sp>
      <p:pic>
        <p:nvPicPr>
          <p:cNvPr id="100" name="Graphic 99" descr="Laptop outline">
            <a:extLst>
              <a:ext uri="{FF2B5EF4-FFF2-40B4-BE49-F238E27FC236}">
                <a16:creationId xmlns:a16="http://schemas.microsoft.com/office/drawing/2014/main" id="{7B8100E6-40B0-D25D-CF6E-059E4EB2E2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428875" y="3163645"/>
            <a:ext cx="286355" cy="286355"/>
          </a:xfrm>
          <a:prstGeom prst="rect">
            <a:avLst/>
          </a:prstGeom>
        </p:spPr>
      </p:pic>
      <p:pic>
        <p:nvPicPr>
          <p:cNvPr id="101" name="Graphic 100" descr="Decision chart outline">
            <a:extLst>
              <a:ext uri="{FF2B5EF4-FFF2-40B4-BE49-F238E27FC236}">
                <a16:creationId xmlns:a16="http://schemas.microsoft.com/office/drawing/2014/main" id="{BCE4A332-D989-5E9A-7641-7FBA85731A5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412765" y="4545249"/>
            <a:ext cx="384812" cy="384812"/>
          </a:xfrm>
          <a:prstGeom prst="rect">
            <a:avLst/>
          </a:prstGeom>
        </p:spPr>
      </p:pic>
      <p:pic>
        <p:nvPicPr>
          <p:cNvPr id="103" name="Graphic 102" descr="Customer review outline">
            <a:extLst>
              <a:ext uri="{FF2B5EF4-FFF2-40B4-BE49-F238E27FC236}">
                <a16:creationId xmlns:a16="http://schemas.microsoft.com/office/drawing/2014/main" id="{76B3D058-8674-0C7E-291B-88E6F739BA5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227768" y="3181825"/>
            <a:ext cx="273642" cy="250997"/>
          </a:xfrm>
          <a:prstGeom prst="rect">
            <a:avLst/>
          </a:prstGeom>
        </p:spPr>
      </p:pic>
      <p:pic>
        <p:nvPicPr>
          <p:cNvPr id="12" name="Picture 11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15EC8A61-8EAC-2F89-54C5-AE0537309D2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196251" y="5700455"/>
            <a:ext cx="8382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645A7A-7901-40FD-8C4D-6DB24EBCFA30}"/>
              </a:ext>
            </a:extLst>
          </p:cNvPr>
          <p:cNvSpPr txBox="1">
            <a:spLocks/>
          </p:cNvSpPr>
          <p:nvPr/>
        </p:nvSpPr>
        <p:spPr>
          <a:xfrm>
            <a:off x="383625" y="279765"/>
            <a:ext cx="8517648" cy="52149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j-ea"/>
                <a:cs typeface="Arial"/>
              </a:rPr>
              <a:t>Original Digital and Data Capital Plan 23-24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9658B5-3998-585A-333B-3DAD3605C5C2}"/>
              </a:ext>
            </a:extLst>
          </p:cNvPr>
          <p:cNvGraphicFramePr>
            <a:graphicFrameLocks noGrp="1"/>
          </p:cNvGraphicFramePr>
          <p:nvPr/>
        </p:nvGraphicFramePr>
        <p:xfrm>
          <a:off x="446606" y="898915"/>
          <a:ext cx="10561705" cy="5852160"/>
        </p:xfrm>
        <a:graphic>
          <a:graphicData uri="http://schemas.openxmlformats.org/drawingml/2006/table">
            <a:tbl>
              <a:tblPr/>
              <a:tblGrid>
                <a:gridCol w="3074228">
                  <a:extLst>
                    <a:ext uri="{9D8B030D-6E8A-4147-A177-3AD203B41FA5}">
                      <a16:colId xmlns:a16="http://schemas.microsoft.com/office/drawing/2014/main" val="112435204"/>
                    </a:ext>
                  </a:extLst>
                </a:gridCol>
                <a:gridCol w="2875468">
                  <a:extLst>
                    <a:ext uri="{9D8B030D-6E8A-4147-A177-3AD203B41FA5}">
                      <a16:colId xmlns:a16="http://schemas.microsoft.com/office/drawing/2014/main" val="983204591"/>
                    </a:ext>
                  </a:extLst>
                </a:gridCol>
                <a:gridCol w="875383">
                  <a:extLst>
                    <a:ext uri="{9D8B030D-6E8A-4147-A177-3AD203B41FA5}">
                      <a16:colId xmlns:a16="http://schemas.microsoft.com/office/drawing/2014/main" val="4165695621"/>
                    </a:ext>
                  </a:extLst>
                </a:gridCol>
                <a:gridCol w="3000681">
                  <a:extLst>
                    <a:ext uri="{9D8B030D-6E8A-4147-A177-3AD203B41FA5}">
                      <a16:colId xmlns:a16="http://schemas.microsoft.com/office/drawing/2014/main" val="997994464"/>
                    </a:ext>
                  </a:extLst>
                </a:gridCol>
                <a:gridCol w="735945">
                  <a:extLst>
                    <a:ext uri="{9D8B030D-6E8A-4147-A177-3AD203B41FA5}">
                      <a16:colId xmlns:a16="http://schemas.microsoft.com/office/drawing/2014/main" val="2193320773"/>
                    </a:ext>
                  </a:extLst>
                </a:gridCol>
              </a:tblGrid>
              <a:tr h="36243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Capability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Capital Plan Item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Capital, £k's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DDaT Objective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Delivery Month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967193"/>
                  </a:ext>
                </a:extLst>
              </a:tr>
              <a:tr h="1815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Online Community Engagement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GoodSAM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    50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 GoodSAM</a:t>
                      </a:r>
                      <a:endParaRPr lang="en-GB" sz="1200" b="0" i="0" u="none" strike="noStrike" dirty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tbc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424700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Digital Command and Control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Integrated Command and Control (Guardian, CADView, Contact Management)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815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 Contact Management for FCR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33631"/>
                  </a:ext>
                </a:extLst>
              </a:tr>
              <a:tr h="181528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Unify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481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 Unified Telephony for FCR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831973"/>
                  </a:ext>
                </a:extLst>
              </a:tr>
              <a:tr h="1815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Better Connected, Efficient &amp; Agile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M365 - NEP DR3 (Healthcheck, VPN, InTune)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250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Upgrade to Enterprise Mobility Management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Jun-23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367752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End-point ICT User Devices - Mobiles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 1,669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Refresh, expand and improve  our mobile end point device offering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Dec-23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976069"/>
                  </a:ext>
                </a:extLst>
              </a:tr>
              <a:tr h="181528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AirWave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291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Address Airwave coverage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03606"/>
                  </a:ext>
                </a:extLst>
              </a:tr>
              <a:tr h="849273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Police Records &amp; Digital Evidence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nLEDP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310</a:t>
                      </a:r>
                    </a:p>
                    <a:p>
                      <a:pPr algn="l" fontAlgn="t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TBC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 National Identity &amp; Access Management and Law Enforcement Database Service </a:t>
                      </a:r>
                    </a:p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Fast track procurement and implementation of DEMS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 to confirm</a:t>
                      </a:r>
                    </a:p>
                    <a:p>
                      <a:pPr algn="r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77754"/>
                  </a:ext>
                </a:extLst>
              </a:tr>
              <a:tr h="1815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Digital Policing &amp; Investigation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CyComms</a:t>
                      </a:r>
                      <a:endParaRPr lang="en-GB" sz="1200" b="0" i="0" u="none" strike="noStrike" dirty="0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    85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Complete migration of </a:t>
                      </a:r>
                      <a:r>
                        <a:rPr lang="en-GB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CyComms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329784"/>
                  </a:ext>
                </a:extLst>
              </a:tr>
              <a:tr h="339709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SSAS (Airbox)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    50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Roll out Situational Awareness System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4295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to confirm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147214"/>
                  </a:ext>
                </a:extLst>
              </a:tr>
              <a:tr h="67941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Force Planning, Risk &amp; Performance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Enterprise Resource Planning (ERP)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 1,500 </a:t>
                      </a:r>
                    </a:p>
                    <a:p>
                      <a:pPr algn="l" fontAlgn="t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TBC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1: Define the technical and architectural requirements for ERP+</a:t>
                      </a:r>
                    </a:p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2: Optimisation and Procurement</a:t>
                      </a:r>
                    </a:p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Phase 3: Implementation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Jun-23</a:t>
                      </a:r>
                    </a:p>
                    <a:p>
                      <a:pPr algn="r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Mar-24</a:t>
                      </a:r>
                    </a:p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Mar-25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217769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Information Assurance Improvements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    30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Implement the Angiolini Inquiry recommendations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 to confirm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237205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Modernised  Infrastructure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Upgrading the Infrastructure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 1,081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Migration out of Thurrock DC into Cloud and onto upgrade HQ DC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92752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    51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 Internet Access and Network capacity across infrastructure 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Jun-23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329558"/>
                  </a:ext>
                </a:extLst>
              </a:tr>
              <a:tr h="339709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Linked Data &amp; Information</a:t>
                      </a:r>
                      <a:endParaRPr lang="en-GB" sz="1200" b="1" i="0" u="none" strike="noStrike" err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Curation, Platform &amp; Hub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250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Introduce Force Data Principles</a:t>
                      </a:r>
                    </a:p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Migrate from Qlik to </a:t>
                      </a:r>
                      <a:r>
                        <a:rPr lang="en-GB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PoweBI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Oct-24</a:t>
                      </a:r>
                    </a:p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Dec-24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622954"/>
                  </a:ext>
                </a:extLst>
              </a:tr>
              <a:tr h="36243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Digital Skills &amp; User Experience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Digital Workers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£       100 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Establish Digital Innovation Lab. Develop the foundations for digital and data literacy.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Jun-23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091963"/>
                  </a:ext>
                </a:extLst>
              </a:tr>
            </a:tbl>
          </a:graphicData>
        </a:graphic>
      </p:graphicFrame>
      <p:pic>
        <p:nvPicPr>
          <p:cNvPr id="3" name="Picture 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FAD1F9DA-D6B0-6977-C07A-4362D150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282815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A4116-3EF3-9E71-87D8-E50D5240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2" y="174671"/>
            <a:ext cx="7072437" cy="14671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E6C829-C154-E9B1-D512-88FCD4D20C98}"/>
              </a:ext>
            </a:extLst>
          </p:cNvPr>
          <p:cNvSpPr txBox="1"/>
          <p:nvPr/>
        </p:nvSpPr>
        <p:spPr>
          <a:xfrm>
            <a:off x="6811861" y="289679"/>
            <a:ext cx="5212877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DIGITAL and DATA DELIVERY TRACKER 23/24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CE5724-67A6-7FBE-509E-DA4AEB2D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80042"/>
              </p:ext>
            </p:extLst>
          </p:nvPr>
        </p:nvGraphicFramePr>
        <p:xfrm>
          <a:off x="167262" y="1877820"/>
          <a:ext cx="11752595" cy="4805509"/>
        </p:xfrm>
        <a:graphic>
          <a:graphicData uri="http://schemas.openxmlformats.org/drawingml/2006/table">
            <a:tbl>
              <a:tblPr firstRow="1" firstCol="1" bandRow="1"/>
              <a:tblGrid>
                <a:gridCol w="10711077">
                  <a:extLst>
                    <a:ext uri="{9D8B030D-6E8A-4147-A177-3AD203B41FA5}">
                      <a16:colId xmlns:a16="http://schemas.microsoft.com/office/drawing/2014/main" val="4212703819"/>
                    </a:ext>
                  </a:extLst>
                </a:gridCol>
                <a:gridCol w="1041518">
                  <a:extLst>
                    <a:ext uri="{9D8B030D-6E8A-4147-A177-3AD203B41FA5}">
                      <a16:colId xmlns:a16="http://schemas.microsoft.com/office/drawing/2014/main" val="1705893496"/>
                    </a:ext>
                  </a:extLst>
                </a:gridCol>
              </a:tblGrid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Establish the Digital and Data Directorate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836755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Implement Contact Management and Unified Telephony for the Force Control Room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60941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Refresh, expand and improve our Mobile End Point Device offering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370798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Address Airwave coverage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389108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Implement National Digital, Data and Technology programmes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141940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Complete implementation of CyComms (communications data)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716200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Implement National Solution AirBox SSAS (surveillance assets)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324258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Implement TecSAFE for vulnerable victims of Domestic Abuse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106152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Implement National vetting and Security Requirements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Biome" panose="020B05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7830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Migrate from Thurrock Data Centre to Cloud and an Upgraded HQ Data Centre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Biome" panose="020B05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14215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Increase and improve Connectivity and Capacity across the whole infrastructure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003630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Replace all Analogue Telephony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Biome" panose="020B0502040204020203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781617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Introduce Force Data Principles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081602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Design High Level Data Architecture (people and crime use cases)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353755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Build Data Platform proof of concept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53082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Establish a Digital Innovation Lab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57887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Biome"/>
                        </a:rPr>
                        <a:t>Develop and improve Force-wide Digital and Data Literacy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653429"/>
                  </a:ext>
                </a:extLst>
              </a:tr>
            </a:tbl>
          </a:graphicData>
        </a:graphic>
      </p:graphicFrame>
      <p:pic>
        <p:nvPicPr>
          <p:cNvPr id="4" name="Picture 3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7BFA5346-A2AD-6BFC-D789-E912AB047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0999" y="291507"/>
            <a:ext cx="778825" cy="95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995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645A7A-7901-40FD-8C4D-6DB24EBCFA30}"/>
              </a:ext>
            </a:extLst>
          </p:cNvPr>
          <p:cNvSpPr txBox="1">
            <a:spLocks/>
          </p:cNvSpPr>
          <p:nvPr/>
        </p:nvSpPr>
        <p:spPr>
          <a:xfrm>
            <a:off x="383625" y="279765"/>
            <a:ext cx="8517648" cy="52149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3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/>
              </a:rPr>
              <a:t>Digital and Data Capital Spend 23-24</a:t>
            </a:r>
            <a:endParaRPr lang="en-GB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cs typeface="Arial"/>
            </a:endParaRPr>
          </a:p>
        </p:txBody>
      </p:sp>
      <p:pic>
        <p:nvPicPr>
          <p:cNvPr id="3" name="Picture 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FAD1F9DA-D6B0-6977-C07A-4362D150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282815"/>
            <a:ext cx="838201" cy="1020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86C120-4090-F5B9-81BB-AB4B9F37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25" y="1024070"/>
            <a:ext cx="10874828" cy="57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F3F6C-28C0-5C4D-940E-9F63D854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561" y="3073495"/>
            <a:ext cx="6350875" cy="3387497"/>
          </a:xfrm>
        </p:spPr>
        <p:txBody>
          <a:bodyPr anchor="b">
            <a:normAutofit/>
          </a:bodyPr>
          <a:lstStyle/>
          <a:p>
            <a:pPr algn="r"/>
            <a:r>
              <a:rPr lang="en-GB" b="1">
                <a:solidFill>
                  <a:schemeClr val="accent1">
                    <a:lumMod val="50000"/>
                  </a:schemeClr>
                </a:solidFill>
              </a:rPr>
              <a:t>Lincolnshire Police</a:t>
            </a:r>
            <a:br>
              <a:rPr lang="en-GB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3100" b="1"/>
              <a:t>Digital, Data and Technology </a:t>
            </a:r>
            <a:br>
              <a:rPr lang="en-GB" sz="3100" b="1"/>
            </a:br>
            <a:r>
              <a:rPr lang="en-GB" sz="3100" b="1"/>
              <a:t>Capability Reporting</a:t>
            </a:r>
            <a:br>
              <a:rPr lang="en-GB" sz="3100" b="1"/>
            </a:br>
            <a:br>
              <a:rPr lang="en-GB" sz="3100" b="1"/>
            </a:br>
            <a:br>
              <a:rPr lang="en-GB" sz="3100" b="1"/>
            </a:br>
            <a:r>
              <a:rPr lang="en-GB" sz="3100">
                <a:solidFill>
                  <a:schemeClr val="accent1"/>
                </a:solidFill>
              </a:rPr>
              <a:t>14</a:t>
            </a:r>
            <a:r>
              <a:rPr lang="en-GB" sz="3100" baseline="30000">
                <a:solidFill>
                  <a:schemeClr val="accent1"/>
                </a:solidFill>
              </a:rPr>
              <a:t>th</a:t>
            </a:r>
            <a:r>
              <a:rPr lang="en-GB" sz="3100">
                <a:solidFill>
                  <a:schemeClr val="accent1"/>
                </a:solidFill>
              </a:rPr>
              <a:t> September 2023</a:t>
            </a:r>
            <a:r>
              <a:rPr lang="en-GB" sz="3100" b="1"/>
              <a:t>  </a:t>
            </a:r>
            <a:endParaRPr lang="en-GB" sz="3100">
              <a:solidFill>
                <a:schemeClr val="accent1"/>
              </a:solidFill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FCBB20-25CD-6F0D-D365-FC53424A7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5"/>
          <a:stretch/>
        </p:blipFill>
        <p:spPr>
          <a:xfrm>
            <a:off x="211020" y="5569779"/>
            <a:ext cx="3615776" cy="1076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518E7-8377-DD69-AC36-4006C5770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" b="23527"/>
          <a:stretch/>
        </p:blipFill>
        <p:spPr bwMode="auto">
          <a:xfrm>
            <a:off x="4243906" y="208229"/>
            <a:ext cx="7736633" cy="26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5617560A-F509-A7B2-6A44-F9E1CF4DC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59" y="210736"/>
            <a:ext cx="3371335" cy="41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E7D2FB4-DA45-462A-916D-6287B19821C5}"/>
              </a:ext>
            </a:extLst>
          </p:cNvPr>
          <p:cNvCxnSpPr/>
          <p:nvPr/>
        </p:nvCxnSpPr>
        <p:spPr>
          <a:xfrm flipV="1">
            <a:off x="6379779" y="671704"/>
            <a:ext cx="3163614" cy="2722965"/>
          </a:xfrm>
          <a:prstGeom prst="curvedConnector3">
            <a:avLst/>
          </a:prstGeom>
          <a:ln w="127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9">
            <a:extLst>
              <a:ext uri="{FF2B5EF4-FFF2-40B4-BE49-F238E27FC236}">
                <a16:creationId xmlns:a16="http://schemas.microsoft.com/office/drawing/2014/main" id="{E57E4809-E471-4A76-B0CC-944C2DCDE865}"/>
              </a:ext>
            </a:extLst>
          </p:cNvPr>
          <p:cNvSpPr/>
          <p:nvPr/>
        </p:nvSpPr>
        <p:spPr>
          <a:xfrm>
            <a:off x="5380407" y="4660292"/>
            <a:ext cx="1204133" cy="10374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Policing &amp;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Investiga-tion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F1532DF5-5FB6-4B33-8BF4-E51147460F85}"/>
              </a:ext>
            </a:extLst>
          </p:cNvPr>
          <p:cNvSpPr/>
          <p:nvPr/>
        </p:nvSpPr>
        <p:spPr>
          <a:xfrm>
            <a:off x="9387140" y="4660377"/>
            <a:ext cx="1188825" cy="10338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Connected, Efficient &amp; Agile</a:t>
            </a:r>
          </a:p>
        </p:txBody>
      </p:sp>
      <p:sp>
        <p:nvSpPr>
          <p:cNvPr id="6" name="Rounded Rectangle 41">
            <a:extLst>
              <a:ext uri="{FF2B5EF4-FFF2-40B4-BE49-F238E27FC236}">
                <a16:creationId xmlns:a16="http://schemas.microsoft.com/office/drawing/2014/main" id="{A7140E29-9AA0-40CB-8638-21F15E569171}"/>
              </a:ext>
            </a:extLst>
          </p:cNvPr>
          <p:cNvSpPr/>
          <p:nvPr/>
        </p:nvSpPr>
        <p:spPr>
          <a:xfrm>
            <a:off x="2740531" y="4658815"/>
            <a:ext cx="1152188" cy="10563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 &amp; Control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41">
            <a:extLst>
              <a:ext uri="{FF2B5EF4-FFF2-40B4-BE49-F238E27FC236}">
                <a16:creationId xmlns:a16="http://schemas.microsoft.com/office/drawing/2014/main" id="{2182A557-0603-454A-BDD6-0BBA2CB8E7ED}"/>
              </a:ext>
            </a:extLst>
          </p:cNvPr>
          <p:cNvSpPr/>
          <p:nvPr/>
        </p:nvSpPr>
        <p:spPr>
          <a:xfrm>
            <a:off x="8077401" y="4647137"/>
            <a:ext cx="1186319" cy="10446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Linked Data and Information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9ECC42DF-8E2E-44E7-BFDC-F38A7182F1F0}"/>
              </a:ext>
            </a:extLst>
          </p:cNvPr>
          <p:cNvSpPr/>
          <p:nvPr/>
        </p:nvSpPr>
        <p:spPr>
          <a:xfrm>
            <a:off x="4024340" y="4669085"/>
            <a:ext cx="1194546" cy="10374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36000" rIns="36000" bIns="36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Police Records &amp; Evidence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42">
            <a:extLst>
              <a:ext uri="{FF2B5EF4-FFF2-40B4-BE49-F238E27FC236}">
                <a16:creationId xmlns:a16="http://schemas.microsoft.com/office/drawing/2014/main" id="{51C8EC0E-E11F-4B91-B7BD-1373708FB259}"/>
              </a:ext>
            </a:extLst>
          </p:cNvPr>
          <p:cNvSpPr/>
          <p:nvPr/>
        </p:nvSpPr>
        <p:spPr>
          <a:xfrm>
            <a:off x="5209877" y="1461821"/>
            <a:ext cx="1544574" cy="7515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Digital, Data and Technology Board </a:t>
            </a:r>
          </a:p>
        </p:txBody>
      </p:sp>
      <p:sp>
        <p:nvSpPr>
          <p:cNvPr id="11" name="Rounded Rectangle 108">
            <a:extLst>
              <a:ext uri="{FF2B5EF4-FFF2-40B4-BE49-F238E27FC236}">
                <a16:creationId xmlns:a16="http://schemas.microsoft.com/office/drawing/2014/main" id="{205D7DE6-D8DB-478D-8589-29324EB85F49}"/>
              </a:ext>
            </a:extLst>
          </p:cNvPr>
          <p:cNvSpPr/>
          <p:nvPr/>
        </p:nvSpPr>
        <p:spPr>
          <a:xfrm>
            <a:off x="707469" y="2563982"/>
            <a:ext cx="1543940" cy="744359"/>
          </a:xfrm>
          <a:prstGeom prst="roundRect">
            <a:avLst/>
          </a:prstGeom>
          <a:solidFill>
            <a:srgbClr val="2D9384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Co-Design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Authority</a:t>
            </a:r>
          </a:p>
        </p:txBody>
      </p:sp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4DC8FE95-1F23-4322-9B34-64FF94B648AC}"/>
              </a:ext>
            </a:extLst>
          </p:cNvPr>
          <p:cNvCxnSpPr>
            <a:cxnSpLocks/>
            <a:stCxn id="21" idx="1"/>
            <a:endCxn id="10" idx="2"/>
          </p:cNvCxnSpPr>
          <p:nvPr/>
        </p:nvCxnSpPr>
        <p:spPr>
          <a:xfrm rot="10800000">
            <a:off x="5982165" y="2213350"/>
            <a:ext cx="3785909" cy="725811"/>
          </a:xfrm>
          <a:prstGeom prst="bentConnector2">
            <a:avLst/>
          </a:prstGeom>
          <a:ln>
            <a:solidFill>
              <a:srgbClr val="002F8E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878DDD-D77C-4637-9D60-AB753B18B801}"/>
              </a:ext>
            </a:extLst>
          </p:cNvPr>
          <p:cNvCxnSpPr>
            <a:cxnSpLocks/>
            <a:stCxn id="50" idx="2"/>
            <a:endCxn id="10" idx="0"/>
          </p:cNvCxnSpPr>
          <p:nvPr/>
        </p:nvCxnSpPr>
        <p:spPr>
          <a:xfrm>
            <a:off x="5982164" y="1025380"/>
            <a:ext cx="0" cy="436441"/>
          </a:xfrm>
          <a:prstGeom prst="line">
            <a:avLst/>
          </a:prstGeom>
          <a:ln>
            <a:solidFill>
              <a:schemeClr val="bg1"/>
            </a:solidFill>
            <a:prstDash val="lgDash"/>
            <a:headEnd type="triangle" w="lg" len="me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6A6728E3-78C6-434A-B539-4AEB60919C72}"/>
              </a:ext>
            </a:extLst>
          </p:cNvPr>
          <p:cNvCxnSpPr>
            <a:cxnSpLocks/>
            <a:stCxn id="11" idx="3"/>
            <a:endCxn id="10" idx="2"/>
          </p:cNvCxnSpPr>
          <p:nvPr/>
        </p:nvCxnSpPr>
        <p:spPr>
          <a:xfrm flipV="1">
            <a:off x="2251409" y="2213349"/>
            <a:ext cx="3730755" cy="722813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85">
            <a:extLst>
              <a:ext uri="{FF2B5EF4-FFF2-40B4-BE49-F238E27FC236}">
                <a16:creationId xmlns:a16="http://schemas.microsoft.com/office/drawing/2014/main" id="{B3E8E8E8-8D4A-41DF-B15C-CCD8FB971CBE}"/>
              </a:ext>
            </a:extLst>
          </p:cNvPr>
          <p:cNvSpPr/>
          <p:nvPr/>
        </p:nvSpPr>
        <p:spPr>
          <a:xfrm>
            <a:off x="9768073" y="2566980"/>
            <a:ext cx="1544575" cy="744360"/>
          </a:xfrm>
          <a:prstGeom prst="roundRect">
            <a:avLst/>
          </a:prstGeom>
          <a:solidFill>
            <a:srgbClr val="4BACC6"/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Enterprise Design Authority</a:t>
            </a:r>
          </a:p>
        </p:txBody>
      </p:sp>
      <p:sp>
        <p:nvSpPr>
          <p:cNvPr id="22" name="Rounded Rectangle 42">
            <a:extLst>
              <a:ext uri="{FF2B5EF4-FFF2-40B4-BE49-F238E27FC236}">
                <a16:creationId xmlns:a16="http://schemas.microsoft.com/office/drawing/2014/main" id="{5A4642DD-7C17-40F3-8AED-7E6459223A26}"/>
              </a:ext>
            </a:extLst>
          </p:cNvPr>
          <p:cNvSpPr/>
          <p:nvPr/>
        </p:nvSpPr>
        <p:spPr>
          <a:xfrm>
            <a:off x="9774936" y="1455765"/>
            <a:ext cx="1537711" cy="751529"/>
          </a:xfrm>
          <a:prstGeom prst="roundRect">
            <a:avLst>
              <a:gd name="adj" fmla="val 13493"/>
            </a:avLst>
          </a:prstGeom>
          <a:solidFill>
            <a:srgbClr val="0078A2"/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Assurance Board </a:t>
            </a:r>
          </a:p>
        </p:txBody>
      </p:sp>
      <p:cxnSp>
        <p:nvCxnSpPr>
          <p:cNvPr id="23" name="Straight Connector 121">
            <a:extLst>
              <a:ext uri="{FF2B5EF4-FFF2-40B4-BE49-F238E27FC236}">
                <a16:creationId xmlns:a16="http://schemas.microsoft.com/office/drawing/2014/main" id="{0BE0879F-D1CA-4017-857D-6D96F43A24CA}"/>
              </a:ext>
            </a:extLst>
          </p:cNvPr>
          <p:cNvCxnSpPr>
            <a:cxnSpLocks/>
            <a:stCxn id="22" idx="1"/>
            <a:endCxn id="10" idx="3"/>
          </p:cNvCxnSpPr>
          <p:nvPr/>
        </p:nvCxnSpPr>
        <p:spPr>
          <a:xfrm rot="10800000" flipV="1">
            <a:off x="6754452" y="1831529"/>
            <a:ext cx="3020485" cy="605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prstDash val="lgDash"/>
            <a:headEnd type="triangle" w="lg" len="med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6">
            <a:extLst>
              <a:ext uri="{FF2B5EF4-FFF2-40B4-BE49-F238E27FC236}">
                <a16:creationId xmlns:a16="http://schemas.microsoft.com/office/drawing/2014/main" id="{061DAA10-638D-4AFB-9981-12595FBE9D20}"/>
              </a:ext>
            </a:extLst>
          </p:cNvPr>
          <p:cNvCxnSpPr>
            <a:cxnSpLocks/>
            <a:stCxn id="4" idx="0"/>
            <a:endCxn id="483" idx="2"/>
          </p:cNvCxnSpPr>
          <p:nvPr/>
        </p:nvCxnSpPr>
        <p:spPr>
          <a:xfrm rot="16200000" flipV="1">
            <a:off x="5377231" y="4055049"/>
            <a:ext cx="1210177" cy="310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6">
            <a:extLst>
              <a:ext uri="{FF2B5EF4-FFF2-40B4-BE49-F238E27FC236}">
                <a16:creationId xmlns:a16="http://schemas.microsoft.com/office/drawing/2014/main" id="{4758AD67-5D83-4B3A-A9F7-B3E9B95E1682}"/>
              </a:ext>
            </a:extLst>
          </p:cNvPr>
          <p:cNvCxnSpPr>
            <a:cxnSpLocks/>
            <a:stCxn id="8" idx="0"/>
            <a:endCxn id="483" idx="2"/>
          </p:cNvCxnSpPr>
          <p:nvPr/>
        </p:nvCxnSpPr>
        <p:spPr>
          <a:xfrm rot="5400000" flipH="1" flipV="1">
            <a:off x="4692403" y="3379325"/>
            <a:ext cx="1218970" cy="1360551"/>
          </a:xfrm>
          <a:prstGeom prst="bentConnector3">
            <a:avLst>
              <a:gd name="adj1" fmla="val 21683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6">
            <a:extLst>
              <a:ext uri="{FF2B5EF4-FFF2-40B4-BE49-F238E27FC236}">
                <a16:creationId xmlns:a16="http://schemas.microsoft.com/office/drawing/2014/main" id="{CFFCAD5B-9B61-4FEC-AA8F-0CE2272ACB48}"/>
              </a:ext>
            </a:extLst>
          </p:cNvPr>
          <p:cNvCxnSpPr>
            <a:cxnSpLocks/>
            <a:stCxn id="5" idx="0"/>
            <a:endCxn id="483" idx="2"/>
          </p:cNvCxnSpPr>
          <p:nvPr/>
        </p:nvCxnSpPr>
        <p:spPr>
          <a:xfrm rot="16200000" flipV="1">
            <a:off x="7376728" y="2055551"/>
            <a:ext cx="1210262" cy="3999389"/>
          </a:xfrm>
          <a:prstGeom prst="bentConnector3">
            <a:avLst>
              <a:gd name="adj1" fmla="val 21479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16D35B-3E8D-453F-AA87-59E41F36B18B}"/>
              </a:ext>
            </a:extLst>
          </p:cNvPr>
          <p:cNvCxnSpPr>
            <a:cxnSpLocks/>
            <a:stCxn id="6" idx="0"/>
            <a:endCxn id="483" idx="2"/>
          </p:cNvCxnSpPr>
          <p:nvPr/>
        </p:nvCxnSpPr>
        <p:spPr>
          <a:xfrm rot="5400000" flipH="1" flipV="1">
            <a:off x="4045044" y="2721696"/>
            <a:ext cx="1208700" cy="2665539"/>
          </a:xfrm>
          <a:prstGeom prst="bentConnector3">
            <a:avLst>
              <a:gd name="adj1" fmla="val 20942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ounded Rectangle 41">
            <a:extLst>
              <a:ext uri="{FF2B5EF4-FFF2-40B4-BE49-F238E27FC236}">
                <a16:creationId xmlns:a16="http://schemas.microsoft.com/office/drawing/2014/main" id="{408EE168-BA47-45A6-BB8B-E1227EC677BE}"/>
              </a:ext>
            </a:extLst>
          </p:cNvPr>
          <p:cNvSpPr/>
          <p:nvPr/>
        </p:nvSpPr>
        <p:spPr>
          <a:xfrm>
            <a:off x="1428806" y="4651788"/>
            <a:ext cx="1186319" cy="10319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72000" tIns="36000" rIns="72000" bIns="36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Community Engagement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Connector 26">
            <a:extLst>
              <a:ext uri="{FF2B5EF4-FFF2-40B4-BE49-F238E27FC236}">
                <a16:creationId xmlns:a16="http://schemas.microsoft.com/office/drawing/2014/main" id="{97FDDDC1-4EA6-4D01-9736-2540C264C729}"/>
              </a:ext>
            </a:extLst>
          </p:cNvPr>
          <p:cNvCxnSpPr>
            <a:cxnSpLocks/>
            <a:stCxn id="36" idx="0"/>
            <a:endCxn id="483" idx="2"/>
          </p:cNvCxnSpPr>
          <p:nvPr/>
        </p:nvCxnSpPr>
        <p:spPr>
          <a:xfrm rot="5400000" flipH="1" flipV="1">
            <a:off x="3401229" y="2070853"/>
            <a:ext cx="1201673" cy="3960198"/>
          </a:xfrm>
          <a:prstGeom prst="bentConnector3">
            <a:avLst>
              <a:gd name="adj1" fmla="val 20772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ounded Rectangle 42">
            <a:extLst>
              <a:ext uri="{FF2B5EF4-FFF2-40B4-BE49-F238E27FC236}">
                <a16:creationId xmlns:a16="http://schemas.microsoft.com/office/drawing/2014/main" id="{37C75355-5039-4EF3-89C1-868B8AF5B216}"/>
              </a:ext>
            </a:extLst>
          </p:cNvPr>
          <p:cNvSpPr/>
          <p:nvPr/>
        </p:nvSpPr>
        <p:spPr>
          <a:xfrm>
            <a:off x="5209877" y="273852"/>
            <a:ext cx="1544573" cy="751528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Lincolnshire Police Capability Board  </a:t>
            </a:r>
          </a:p>
        </p:txBody>
      </p:sp>
      <p:sp>
        <p:nvSpPr>
          <p:cNvPr id="125" name="Rounded Rectangle 39">
            <a:extLst>
              <a:ext uri="{FF2B5EF4-FFF2-40B4-BE49-F238E27FC236}">
                <a16:creationId xmlns:a16="http://schemas.microsoft.com/office/drawing/2014/main" id="{F5AF201B-F9D8-4CFE-9031-4C3ECE645E1D}"/>
              </a:ext>
            </a:extLst>
          </p:cNvPr>
          <p:cNvSpPr/>
          <p:nvPr/>
        </p:nvSpPr>
        <p:spPr>
          <a:xfrm>
            <a:off x="6746061" y="4660329"/>
            <a:ext cx="1203516" cy="10372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Planning &amp; Perform-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ance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ounded Rectangle 41">
            <a:extLst>
              <a:ext uri="{FF2B5EF4-FFF2-40B4-BE49-F238E27FC236}">
                <a16:creationId xmlns:a16="http://schemas.microsoft.com/office/drawing/2014/main" id="{E4F2DB3A-1042-4B38-AFF8-9546F033E35C}"/>
              </a:ext>
            </a:extLst>
          </p:cNvPr>
          <p:cNvSpPr/>
          <p:nvPr/>
        </p:nvSpPr>
        <p:spPr>
          <a:xfrm>
            <a:off x="114153" y="4658957"/>
            <a:ext cx="1186319" cy="1023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Skills &amp; User Experience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5A55FC-CBC4-4735-B151-EF5EBFBEB9AE}"/>
              </a:ext>
            </a:extLst>
          </p:cNvPr>
          <p:cNvSpPr txBox="1"/>
          <p:nvPr/>
        </p:nvSpPr>
        <p:spPr>
          <a:xfrm>
            <a:off x="2125912" y="1616756"/>
            <a:ext cx="2135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Prioritisation of portfolio of capabilities and investment.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7" name="Straight Connector 26">
            <a:extLst>
              <a:ext uri="{FF2B5EF4-FFF2-40B4-BE49-F238E27FC236}">
                <a16:creationId xmlns:a16="http://schemas.microsoft.com/office/drawing/2014/main" id="{8D1DD8C9-0733-4F2C-8263-5AC65060C956}"/>
              </a:ext>
            </a:extLst>
          </p:cNvPr>
          <p:cNvCxnSpPr>
            <a:cxnSpLocks/>
            <a:stCxn id="143" idx="0"/>
            <a:endCxn id="483" idx="2"/>
          </p:cNvCxnSpPr>
          <p:nvPr/>
        </p:nvCxnSpPr>
        <p:spPr>
          <a:xfrm rot="5400000" flipH="1" flipV="1">
            <a:off x="2740317" y="1417111"/>
            <a:ext cx="1208842" cy="5274851"/>
          </a:xfrm>
          <a:prstGeom prst="bentConnector3">
            <a:avLst>
              <a:gd name="adj1" fmla="val 21184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6">
            <a:extLst>
              <a:ext uri="{FF2B5EF4-FFF2-40B4-BE49-F238E27FC236}">
                <a16:creationId xmlns:a16="http://schemas.microsoft.com/office/drawing/2014/main" id="{231F6F27-A230-47D8-966F-F1E30B923157}"/>
              </a:ext>
            </a:extLst>
          </p:cNvPr>
          <p:cNvCxnSpPr>
            <a:cxnSpLocks/>
            <a:stCxn id="125" idx="0"/>
            <a:endCxn id="483" idx="2"/>
          </p:cNvCxnSpPr>
          <p:nvPr/>
        </p:nvCxnSpPr>
        <p:spPr>
          <a:xfrm rot="16200000" flipV="1">
            <a:off x="6059885" y="3372394"/>
            <a:ext cx="1210214" cy="1365655"/>
          </a:xfrm>
          <a:prstGeom prst="bentConnector3">
            <a:avLst>
              <a:gd name="adj1" fmla="val 20978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0" name="Straight Connector 26">
            <a:extLst>
              <a:ext uri="{FF2B5EF4-FFF2-40B4-BE49-F238E27FC236}">
                <a16:creationId xmlns:a16="http://schemas.microsoft.com/office/drawing/2014/main" id="{92E2A478-8696-4C68-93F8-364C701016D5}"/>
              </a:ext>
            </a:extLst>
          </p:cNvPr>
          <p:cNvCxnSpPr>
            <a:cxnSpLocks/>
            <a:stCxn id="7" idx="0"/>
            <a:endCxn id="483" idx="2"/>
          </p:cNvCxnSpPr>
          <p:nvPr/>
        </p:nvCxnSpPr>
        <p:spPr>
          <a:xfrm rot="16200000" flipV="1">
            <a:off x="6727852" y="2704427"/>
            <a:ext cx="1197022" cy="2688397"/>
          </a:xfrm>
          <a:prstGeom prst="bentConnector3">
            <a:avLst>
              <a:gd name="adj1" fmla="val 20152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8" name="Rounded Rectangle 42">
            <a:extLst>
              <a:ext uri="{FF2B5EF4-FFF2-40B4-BE49-F238E27FC236}">
                <a16:creationId xmlns:a16="http://schemas.microsoft.com/office/drawing/2014/main" id="{9F4D903D-80C9-44FB-A49F-E49441F305D0}"/>
              </a:ext>
            </a:extLst>
          </p:cNvPr>
          <p:cNvSpPr/>
          <p:nvPr/>
        </p:nvSpPr>
        <p:spPr>
          <a:xfrm>
            <a:off x="10704828" y="4656952"/>
            <a:ext cx="1186319" cy="10369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dern-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ising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Infra-structure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3" name="Straight Connector 26">
            <a:extLst>
              <a:ext uri="{FF2B5EF4-FFF2-40B4-BE49-F238E27FC236}">
                <a16:creationId xmlns:a16="http://schemas.microsoft.com/office/drawing/2014/main" id="{17EEC348-D5CC-4AD2-ABD1-075678FE8000}"/>
              </a:ext>
            </a:extLst>
          </p:cNvPr>
          <p:cNvCxnSpPr>
            <a:cxnSpLocks/>
            <a:stCxn id="388" idx="0"/>
            <a:endCxn id="483" idx="2"/>
          </p:cNvCxnSpPr>
          <p:nvPr/>
        </p:nvCxnSpPr>
        <p:spPr>
          <a:xfrm rot="16200000" flipV="1">
            <a:off x="8036658" y="1395622"/>
            <a:ext cx="1206837" cy="5315824"/>
          </a:xfrm>
          <a:prstGeom prst="bentConnector3">
            <a:avLst>
              <a:gd name="adj1" fmla="val 20897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3" name="Diamond 482">
            <a:extLst>
              <a:ext uri="{FF2B5EF4-FFF2-40B4-BE49-F238E27FC236}">
                <a16:creationId xmlns:a16="http://schemas.microsoft.com/office/drawing/2014/main" id="{836B3D3E-1EFA-415F-AC54-E1C254F60D56}"/>
              </a:ext>
            </a:extLst>
          </p:cNvPr>
          <p:cNvSpPr/>
          <p:nvPr/>
        </p:nvSpPr>
        <p:spPr>
          <a:xfrm>
            <a:off x="5281902" y="2423378"/>
            <a:ext cx="1400523" cy="1026737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rgbClr val="52CAB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 and Pipeline 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0843E9E9-D251-4C13-B68A-77834F88102F}"/>
              </a:ext>
            </a:extLst>
          </p:cNvPr>
          <p:cNvSpPr txBox="1"/>
          <p:nvPr/>
        </p:nvSpPr>
        <p:spPr>
          <a:xfrm>
            <a:off x="1423842" y="5752448"/>
            <a:ext cx="1313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 &amp; Partnerships Board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EC7A2FF5-5CAC-4F34-80CF-CD60B0E58DF1}"/>
              </a:ext>
            </a:extLst>
          </p:cNvPr>
          <p:cNvSpPr txBox="1"/>
          <p:nvPr/>
        </p:nvSpPr>
        <p:spPr>
          <a:xfrm>
            <a:off x="312349" y="5761391"/>
            <a:ext cx="8800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Culture &amp; People Boards 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38B90A2B-6368-4E18-B204-724E800AF62E}"/>
              </a:ext>
            </a:extLst>
          </p:cNvPr>
          <p:cNvSpPr txBox="1"/>
          <p:nvPr/>
        </p:nvSpPr>
        <p:spPr>
          <a:xfrm>
            <a:off x="2804860" y="5772176"/>
            <a:ext cx="11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Control Room</a:t>
            </a:r>
          </a:p>
        </p:txBody>
      </p:sp>
      <p:cxnSp>
        <p:nvCxnSpPr>
          <p:cNvPr id="501" name="Straight Connector 26">
            <a:extLst>
              <a:ext uri="{FF2B5EF4-FFF2-40B4-BE49-F238E27FC236}">
                <a16:creationId xmlns:a16="http://schemas.microsoft.com/office/drawing/2014/main" id="{46E6781C-6EA3-48AD-AD54-92B3EA681793}"/>
              </a:ext>
            </a:extLst>
          </p:cNvPr>
          <p:cNvCxnSpPr>
            <a:cxnSpLocks/>
            <a:stCxn id="21" idx="0"/>
            <a:endCxn id="22" idx="2"/>
          </p:cNvCxnSpPr>
          <p:nvPr/>
        </p:nvCxnSpPr>
        <p:spPr>
          <a:xfrm rot="5400000" flipH="1" flipV="1">
            <a:off x="10362233" y="2385422"/>
            <a:ext cx="359686" cy="34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2CB97AB-D228-4B85-AD35-5F15EB37E478}"/>
              </a:ext>
            </a:extLst>
          </p:cNvPr>
          <p:cNvSpPr txBox="1"/>
          <p:nvPr/>
        </p:nvSpPr>
        <p:spPr>
          <a:xfrm>
            <a:off x="6753734" y="5793475"/>
            <a:ext cx="2530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Performance, Risk &amp; Intelligence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ABEA4E-24A8-48C6-BD7B-846261872CF5}"/>
              </a:ext>
            </a:extLst>
          </p:cNvPr>
          <p:cNvSpPr txBox="1"/>
          <p:nvPr/>
        </p:nvSpPr>
        <p:spPr>
          <a:xfrm>
            <a:off x="4087355" y="5793475"/>
            <a:ext cx="253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Crime &amp; Operational Commands 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386C67-E39C-4DB2-BB55-5851326F5687}"/>
              </a:ext>
            </a:extLst>
          </p:cNvPr>
          <p:cNvSpPr txBox="1"/>
          <p:nvPr/>
        </p:nvSpPr>
        <p:spPr>
          <a:xfrm>
            <a:off x="9387140" y="5793475"/>
            <a:ext cx="2598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 Management Board</a:t>
            </a:r>
          </a:p>
        </p:txBody>
      </p:sp>
      <p:sp>
        <p:nvSpPr>
          <p:cNvPr id="104" name="Rounded Rectangle 108">
            <a:extLst>
              <a:ext uri="{FF2B5EF4-FFF2-40B4-BE49-F238E27FC236}">
                <a16:creationId xmlns:a16="http://schemas.microsoft.com/office/drawing/2014/main" id="{6FC6462D-07FA-43EF-9138-D5518A561707}"/>
              </a:ext>
            </a:extLst>
          </p:cNvPr>
          <p:cNvSpPr/>
          <p:nvPr/>
        </p:nvSpPr>
        <p:spPr>
          <a:xfrm>
            <a:off x="702078" y="3421723"/>
            <a:ext cx="1543940" cy="744359"/>
          </a:xfrm>
          <a:prstGeom prst="roundRect">
            <a:avLst/>
          </a:prstGeom>
          <a:solidFill>
            <a:srgbClr val="52CAB8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Innovation Channel </a:t>
            </a:r>
          </a:p>
        </p:txBody>
      </p:sp>
      <p:sp>
        <p:nvSpPr>
          <p:cNvPr id="184" name="Rounded Rectangle 85">
            <a:extLst>
              <a:ext uri="{FF2B5EF4-FFF2-40B4-BE49-F238E27FC236}">
                <a16:creationId xmlns:a16="http://schemas.microsoft.com/office/drawing/2014/main" id="{72087590-A8B4-4047-9D16-EE9D459B8382}"/>
              </a:ext>
            </a:extLst>
          </p:cNvPr>
          <p:cNvSpPr/>
          <p:nvPr/>
        </p:nvSpPr>
        <p:spPr>
          <a:xfrm>
            <a:off x="9775746" y="3407885"/>
            <a:ext cx="1544575" cy="744360"/>
          </a:xfrm>
          <a:prstGeom prst="roundRect">
            <a:avLst/>
          </a:prstGeom>
          <a:solidFill>
            <a:srgbClr val="32DDFA"/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Advisory Group</a:t>
            </a:r>
          </a:p>
        </p:txBody>
      </p:sp>
      <p:sp>
        <p:nvSpPr>
          <p:cNvPr id="45" name="Rounded Rectangle 42">
            <a:extLst>
              <a:ext uri="{FF2B5EF4-FFF2-40B4-BE49-F238E27FC236}">
                <a16:creationId xmlns:a16="http://schemas.microsoft.com/office/drawing/2014/main" id="{2CDC0DD6-6067-4D18-87DB-E8C5DE5D9424}"/>
              </a:ext>
            </a:extLst>
          </p:cNvPr>
          <p:cNvSpPr/>
          <p:nvPr/>
        </p:nvSpPr>
        <p:spPr>
          <a:xfrm>
            <a:off x="9729792" y="295940"/>
            <a:ext cx="1544573" cy="751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Lincolnshire Police Change  Board  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164BFD85-07D1-4E16-A8E3-AD9A535A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591" y="271491"/>
            <a:ext cx="3788608" cy="989363"/>
          </a:xfrm>
        </p:spPr>
        <p:txBody>
          <a:bodyPr>
            <a:noAutofit/>
          </a:bodyPr>
          <a:lstStyle/>
          <a:p>
            <a:r>
              <a:rPr lang="en-GB" sz="2800">
                <a:solidFill>
                  <a:srgbClr val="002060"/>
                </a:solidFill>
                <a:latin typeface="Calibri Light"/>
                <a:cs typeface="Arial"/>
              </a:rPr>
              <a:t>Digital, Data and Technology Capability Governance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516C9A2-289F-4EAD-913C-2F0DD24EA647}"/>
              </a:ext>
            </a:extLst>
          </p:cNvPr>
          <p:cNvPicPr/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74" y="1396845"/>
            <a:ext cx="762000" cy="731520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C18798B-D612-4E7F-B736-626A55EF2418}"/>
              </a:ext>
            </a:extLst>
          </p:cNvPr>
          <p:cNvSpPr txBox="1"/>
          <p:nvPr/>
        </p:nvSpPr>
        <p:spPr>
          <a:xfrm>
            <a:off x="7487869" y="1426988"/>
            <a:ext cx="171653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Informs and advises regarding statutory duty regarding information protection and security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B81EB2-EF00-46B1-84CE-8392BF0CD145}"/>
              </a:ext>
            </a:extLst>
          </p:cNvPr>
          <p:cNvSpPr txBox="1"/>
          <p:nvPr/>
        </p:nvSpPr>
        <p:spPr>
          <a:xfrm>
            <a:off x="7496629" y="2495805"/>
            <a:ext cx="169901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Informs regarding viability of solutions, in line with  architecture and standards and technology strategies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C97D5C-465E-4DAE-8540-EE3529D4B17D}"/>
              </a:ext>
            </a:extLst>
          </p:cNvPr>
          <p:cNvSpPr txBox="1"/>
          <p:nvPr/>
        </p:nvSpPr>
        <p:spPr>
          <a:xfrm>
            <a:off x="2956268" y="2467243"/>
            <a:ext cx="1714904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Informs regarding operational and user requirements, usefulness and useability </a:t>
            </a:r>
          </a:p>
        </p:txBody>
      </p:sp>
      <p:pic>
        <p:nvPicPr>
          <p:cNvPr id="9" name="Picture 8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D828C7FD-4C4F-6021-EA63-091627389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76" y="293113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321A0-1F47-49E7-A4CA-2F49A6A5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348865"/>
            <a:ext cx="11171780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Digital, Data and Technology (DDaT) Capability Portfolio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A7334-B09F-8BE8-0F5C-FE0E21C172B5}"/>
              </a:ext>
            </a:extLst>
          </p:cNvPr>
          <p:cNvSpPr txBox="1"/>
          <p:nvPr/>
        </p:nvSpPr>
        <p:spPr>
          <a:xfrm>
            <a:off x="91265" y="2006956"/>
            <a:ext cx="748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Digital, Data and Technology Strategic Framework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consists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4BC70-3BE1-1185-ADA2-A7078B8F9165}"/>
              </a:ext>
            </a:extLst>
          </p:cNvPr>
          <p:cNvSpPr txBox="1"/>
          <p:nvPr/>
        </p:nvSpPr>
        <p:spPr>
          <a:xfrm>
            <a:off x="91265" y="4614708"/>
            <a:ext cx="2040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underpinned by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core foundations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‘the bedrock’</a:t>
            </a:r>
            <a:r>
              <a:rPr kumimoji="0" lang="en-GB" sz="1138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3F4E46-31EB-49E6-1F1D-8F90F4F63A5E}"/>
              </a:ext>
            </a:extLst>
          </p:cNvPr>
          <p:cNvGrpSpPr/>
          <p:nvPr/>
        </p:nvGrpSpPr>
        <p:grpSpPr>
          <a:xfrm>
            <a:off x="1762588" y="2505725"/>
            <a:ext cx="10117823" cy="2093846"/>
            <a:chOff x="944797" y="1049795"/>
            <a:chExt cx="10117823" cy="20938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74BDFC-70F1-F7E2-3713-4DCBAB8C7E1C}"/>
                </a:ext>
              </a:extLst>
            </p:cNvPr>
            <p:cNvGrpSpPr/>
            <p:nvPr/>
          </p:nvGrpSpPr>
          <p:grpSpPr>
            <a:xfrm>
              <a:off x="944797" y="1049795"/>
              <a:ext cx="1584000" cy="2088000"/>
              <a:chOff x="-1658396" y="345360"/>
              <a:chExt cx="1584000" cy="20880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8F3073A-64DB-8599-D5A2-28049822C3F9}"/>
                  </a:ext>
                </a:extLst>
              </p:cNvPr>
              <p:cNvSpPr/>
              <p:nvPr/>
            </p:nvSpPr>
            <p:spPr>
              <a:xfrm>
                <a:off x="-1658396" y="345360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: Rounded Corners 4">
                <a:extLst>
                  <a:ext uri="{FF2B5EF4-FFF2-40B4-BE49-F238E27FC236}">
                    <a16:creationId xmlns:a16="http://schemas.microsoft.com/office/drawing/2014/main" id="{96A2A0B1-C9D7-6CBE-C092-D06457E5C618}"/>
                  </a:ext>
                </a:extLst>
              </p:cNvPr>
              <p:cNvSpPr txBox="1"/>
              <p:nvPr/>
            </p:nvSpPr>
            <p:spPr>
              <a:xfrm>
                <a:off x="-1645301" y="1331536"/>
                <a:ext cx="1532545" cy="10799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1. </a:t>
                </a:r>
                <a:r>
                  <a:rPr lang="en-GB" sz="1400" b="1" i="0" u="none">
                    <a:solidFill>
                      <a:schemeClr val="bg1"/>
                    </a:solidFill>
                  </a:rPr>
                  <a:t>Online Community Engagement</a:t>
                </a:r>
                <a:endParaRPr lang="en-GB" sz="1400" b="1" kern="120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E10DCE-386E-AD67-D97A-BCFA9E26E889}"/>
                  </a:ext>
                </a:extLst>
              </p:cNvPr>
              <p:cNvSpPr/>
              <p:nvPr/>
            </p:nvSpPr>
            <p:spPr>
              <a:xfrm>
                <a:off x="-1478396" y="531421"/>
                <a:ext cx="1188000" cy="1080000"/>
              </a:xfrm>
              <a:prstGeom prst="rect">
                <a:avLst/>
              </a:prstGeom>
              <a:blipFill>
                <a:blip r:embed="rId2"/>
                <a:srcRect/>
                <a:stretch>
                  <a:fillRect t="-1000" b="-100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160511-AC7E-3E9C-18BB-43CBA2476434}"/>
                </a:ext>
              </a:extLst>
            </p:cNvPr>
            <p:cNvGrpSpPr/>
            <p:nvPr/>
          </p:nvGrpSpPr>
          <p:grpSpPr>
            <a:xfrm>
              <a:off x="4411822" y="1054358"/>
              <a:ext cx="1530384" cy="2089283"/>
              <a:chOff x="1906796" y="345360"/>
              <a:chExt cx="1584000" cy="208928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53912FA-012F-07D5-32B6-AE133E4D9F59}"/>
                  </a:ext>
                </a:extLst>
              </p:cNvPr>
              <p:cNvSpPr/>
              <p:nvPr/>
            </p:nvSpPr>
            <p:spPr>
              <a:xfrm>
                <a:off x="1906796" y="345360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00B0F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: Rounded Corners 4">
                <a:extLst>
                  <a:ext uri="{FF2B5EF4-FFF2-40B4-BE49-F238E27FC236}">
                    <a16:creationId xmlns:a16="http://schemas.microsoft.com/office/drawing/2014/main" id="{9E6B85B3-45EE-DCD1-D56A-C9D8BB899D71}"/>
                  </a:ext>
                </a:extLst>
              </p:cNvPr>
              <p:cNvSpPr txBox="1"/>
              <p:nvPr/>
            </p:nvSpPr>
            <p:spPr>
              <a:xfrm>
                <a:off x="1919634" y="1368361"/>
                <a:ext cx="1556798" cy="10662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3. </a:t>
                </a:r>
                <a:r>
                  <a:rPr lang="en-GB" sz="1400" b="1" i="0" u="none"/>
                  <a:t>Better Connected, Efficient &amp; Agile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F476C0-5D5B-24AC-7250-5B0BB06B8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3222" y="514621"/>
                <a:ext cx="1229621" cy="1091422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079034-6F67-B753-ADA7-87D48C584485}"/>
                </a:ext>
              </a:extLst>
            </p:cNvPr>
            <p:cNvGrpSpPr/>
            <p:nvPr/>
          </p:nvGrpSpPr>
          <p:grpSpPr>
            <a:xfrm>
              <a:off x="9496988" y="1049795"/>
              <a:ext cx="1565632" cy="2088000"/>
              <a:chOff x="7218485" y="341535"/>
              <a:chExt cx="1584000" cy="208800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422A94D-DE52-FF21-1CBA-EC8BD7268AE3}"/>
                  </a:ext>
                </a:extLst>
              </p:cNvPr>
              <p:cNvSpPr/>
              <p:nvPr/>
            </p:nvSpPr>
            <p:spPr>
              <a:xfrm>
                <a:off x="7218485" y="341535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chemeClr val="accent6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: Rounded Corners 4">
                <a:extLst>
                  <a:ext uri="{FF2B5EF4-FFF2-40B4-BE49-F238E27FC236}">
                    <a16:creationId xmlns:a16="http://schemas.microsoft.com/office/drawing/2014/main" id="{55AD8F6A-C29F-FCAA-94CE-410AE4D3701C}"/>
                  </a:ext>
                </a:extLst>
              </p:cNvPr>
              <p:cNvSpPr txBox="1"/>
              <p:nvPr/>
            </p:nvSpPr>
            <p:spPr>
              <a:xfrm>
                <a:off x="7235367" y="1341502"/>
                <a:ext cx="1567095" cy="108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6. </a:t>
                </a:r>
                <a:r>
                  <a:rPr lang="en-GB" sz="1400" b="1" i="0" u="none"/>
                  <a:t>Force     Planning, Risk &amp; Performance </a:t>
                </a:r>
                <a:endParaRPr lang="en-GB" sz="1400" b="1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D386249-72F5-A16C-485F-57719A0B49C7}"/>
                  </a:ext>
                </a:extLst>
              </p:cNvPr>
              <p:cNvSpPr/>
              <p:nvPr/>
            </p:nvSpPr>
            <p:spPr>
              <a:xfrm>
                <a:off x="7399725" y="531421"/>
                <a:ext cx="1201938" cy="1080000"/>
              </a:xfrm>
              <a:prstGeom prst="rect">
                <a:avLst/>
              </a:prstGeom>
              <a:blipFill rotWithShape="1">
                <a:blip r:embed="rId4"/>
                <a:srcRect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870880-6594-FF8D-31AA-0FC9658A8C33}"/>
                </a:ext>
              </a:extLst>
            </p:cNvPr>
            <p:cNvGrpSpPr/>
            <p:nvPr/>
          </p:nvGrpSpPr>
          <p:grpSpPr>
            <a:xfrm>
              <a:off x="7801018" y="1049795"/>
              <a:ext cx="1538536" cy="2088000"/>
              <a:chOff x="5447923" y="341535"/>
              <a:chExt cx="1587125" cy="208800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AE5B2C8-F494-6BF1-766C-B46CE1F0AC33}"/>
                  </a:ext>
                </a:extLst>
              </p:cNvPr>
              <p:cNvSpPr/>
              <p:nvPr/>
            </p:nvSpPr>
            <p:spPr>
              <a:xfrm>
                <a:off x="5447923" y="341535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92D0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ectangle: Rounded Corners 4">
                <a:extLst>
                  <a:ext uri="{FF2B5EF4-FFF2-40B4-BE49-F238E27FC236}">
                    <a16:creationId xmlns:a16="http://schemas.microsoft.com/office/drawing/2014/main" id="{36026022-47C0-1C3A-36F4-6C1DEBB7A2D1}"/>
                  </a:ext>
                </a:extLst>
              </p:cNvPr>
              <p:cNvSpPr txBox="1"/>
              <p:nvPr/>
            </p:nvSpPr>
            <p:spPr>
              <a:xfrm>
                <a:off x="5461975" y="1292591"/>
                <a:ext cx="1573073" cy="1116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>
                    <a:solidFill>
                      <a:schemeClr val="bg1"/>
                    </a:solidFill>
                  </a:rPr>
                  <a:t>5</a:t>
                </a: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. </a:t>
                </a:r>
                <a:r>
                  <a:rPr lang="en-GB" sz="1400" b="1" i="0" u="none"/>
                  <a:t>Digital      Policing &amp; Investigation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9529A6-2F84-3759-80CC-D877AA5CF9A8}"/>
                  </a:ext>
                </a:extLst>
              </p:cNvPr>
              <p:cNvSpPr/>
              <p:nvPr/>
            </p:nvSpPr>
            <p:spPr>
              <a:xfrm>
                <a:off x="5627923" y="531421"/>
                <a:ext cx="1224000" cy="1080000"/>
              </a:xfrm>
              <a:prstGeom prst="rect">
                <a:avLst/>
              </a:prstGeom>
              <a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FCE45E-C362-81F8-75AA-B4BF030AF990}"/>
                </a:ext>
              </a:extLst>
            </p:cNvPr>
            <p:cNvGrpSpPr/>
            <p:nvPr/>
          </p:nvGrpSpPr>
          <p:grpSpPr>
            <a:xfrm>
              <a:off x="2708797" y="1054358"/>
              <a:ext cx="1523701" cy="2088543"/>
              <a:chOff x="150176" y="346098"/>
              <a:chExt cx="1596286" cy="2088543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2E9B092-8E93-4777-3A99-C6CB4633C172}"/>
                  </a:ext>
                </a:extLst>
              </p:cNvPr>
              <p:cNvSpPr/>
              <p:nvPr/>
            </p:nvSpPr>
            <p:spPr>
              <a:xfrm>
                <a:off x="162462" y="346098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chemeClr val="accent5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ectangle: Rounded Corners 4">
                <a:extLst>
                  <a:ext uri="{FF2B5EF4-FFF2-40B4-BE49-F238E27FC236}">
                    <a16:creationId xmlns:a16="http://schemas.microsoft.com/office/drawing/2014/main" id="{695BA43C-8F92-FE90-0CA9-BCF5C4242631}"/>
                  </a:ext>
                </a:extLst>
              </p:cNvPr>
              <p:cNvSpPr txBox="1"/>
              <p:nvPr/>
            </p:nvSpPr>
            <p:spPr>
              <a:xfrm>
                <a:off x="150176" y="1354641"/>
                <a:ext cx="1584000" cy="108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>
                    <a:solidFill>
                      <a:schemeClr val="bg1"/>
                    </a:solidFill>
                  </a:rPr>
                  <a:t>2</a:t>
                </a: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. </a:t>
                </a:r>
                <a:r>
                  <a:rPr lang="en-GB" sz="1400" b="1" i="0" u="none"/>
                  <a:t>Digital   Command &amp; Control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A292C51-33E0-BB1F-D171-B4F92B7693AA}"/>
                  </a:ext>
                </a:extLst>
              </p:cNvPr>
              <p:cNvSpPr/>
              <p:nvPr/>
            </p:nvSpPr>
            <p:spPr>
              <a:xfrm>
                <a:off x="312984" y="521070"/>
                <a:ext cx="1244594" cy="1080000"/>
              </a:xfrm>
              <a:prstGeom prst="rect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A5747CA-7A69-D8F3-966E-FD6E21B429FD}"/>
                </a:ext>
              </a:extLst>
            </p:cNvPr>
            <p:cNvGrpSpPr/>
            <p:nvPr/>
          </p:nvGrpSpPr>
          <p:grpSpPr>
            <a:xfrm>
              <a:off x="6134256" y="1085795"/>
              <a:ext cx="1522418" cy="2052000"/>
              <a:chOff x="3677358" y="331816"/>
              <a:chExt cx="1584003" cy="208968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001F90C-395E-3245-1EED-4FFAAED51A8F}"/>
                  </a:ext>
                </a:extLst>
              </p:cNvPr>
              <p:cNvSpPr/>
              <p:nvPr/>
            </p:nvSpPr>
            <p:spPr>
              <a:xfrm>
                <a:off x="3677361" y="331816"/>
                <a:ext cx="1584000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52CAB8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tangle: Rounded Corners 4">
                <a:extLst>
                  <a:ext uri="{FF2B5EF4-FFF2-40B4-BE49-F238E27FC236}">
                    <a16:creationId xmlns:a16="http://schemas.microsoft.com/office/drawing/2014/main" id="{BF91592C-C855-8C06-6F6B-BFE0221A62F8}"/>
                  </a:ext>
                </a:extLst>
              </p:cNvPr>
              <p:cNvSpPr txBox="1"/>
              <p:nvPr/>
            </p:nvSpPr>
            <p:spPr>
              <a:xfrm>
                <a:off x="3677358" y="1341502"/>
                <a:ext cx="1552637" cy="1080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200" b="1" kern="1200">
                  <a:latin typeface="+mj-lt"/>
                  <a:ea typeface="+mn-ea"/>
                  <a:cs typeface="+mn-cs"/>
                </a:endParaRPr>
              </a:p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4. </a:t>
                </a:r>
                <a:r>
                  <a:rPr lang="en-GB" sz="1400" b="1" i="0" u="none"/>
                  <a:t>Police        Records &amp; Digital     Evidence 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92B0411-88CB-7D92-A73F-72C58A08DA0E}"/>
                  </a:ext>
                </a:extLst>
              </p:cNvPr>
              <p:cNvSpPr/>
              <p:nvPr/>
            </p:nvSpPr>
            <p:spPr>
              <a:xfrm>
                <a:off x="3846502" y="521054"/>
                <a:ext cx="1236057" cy="1099835"/>
              </a:xfrm>
              <a:prstGeom prst="rect">
                <a:avLst/>
              </a:prstGeom>
              <a:blipFill rotWithShape="1">
                <a:blip r:embed="rId7"/>
                <a:srcRect/>
                <a:stretch>
                  <a:fillRect l="-50000" r="-5000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5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747BF2-DD14-CCA4-3DE9-B2203F4E6507}"/>
              </a:ext>
            </a:extLst>
          </p:cNvPr>
          <p:cNvGrpSpPr/>
          <p:nvPr/>
        </p:nvGrpSpPr>
        <p:grpSpPr>
          <a:xfrm>
            <a:off x="1762582" y="5002949"/>
            <a:ext cx="10117804" cy="1200946"/>
            <a:chOff x="3613913" y="3747068"/>
            <a:chExt cx="4934238" cy="209555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946E4F-4829-C633-2359-9E3A798305B3}"/>
                </a:ext>
              </a:extLst>
            </p:cNvPr>
            <p:cNvGrpSpPr/>
            <p:nvPr/>
          </p:nvGrpSpPr>
          <p:grpSpPr>
            <a:xfrm>
              <a:off x="5325658" y="3754624"/>
              <a:ext cx="1559071" cy="2088000"/>
              <a:chOff x="10751510" y="345208"/>
              <a:chExt cx="1603339" cy="208800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CC5D0A3-3EFE-0DA0-9724-D267DA97CB18}"/>
                  </a:ext>
                </a:extLst>
              </p:cNvPr>
              <p:cNvSpPr/>
              <p:nvPr/>
            </p:nvSpPr>
            <p:spPr>
              <a:xfrm>
                <a:off x="10751510" y="345208"/>
                <a:ext cx="1603339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7030A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Rectangle: Rounded Corners 4">
                <a:extLst>
                  <a:ext uri="{FF2B5EF4-FFF2-40B4-BE49-F238E27FC236}">
                    <a16:creationId xmlns:a16="http://schemas.microsoft.com/office/drawing/2014/main" id="{F9F27A92-8719-6245-55F4-10A57BF3DB19}"/>
                  </a:ext>
                </a:extLst>
              </p:cNvPr>
              <p:cNvSpPr txBox="1"/>
              <p:nvPr/>
            </p:nvSpPr>
            <p:spPr>
              <a:xfrm>
                <a:off x="11394883" y="810988"/>
                <a:ext cx="902747" cy="113071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>
                    <a:solidFill>
                      <a:schemeClr val="bg1"/>
                    </a:solidFill>
                  </a:rPr>
                  <a:t>8</a:t>
                </a: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. </a:t>
                </a:r>
                <a:r>
                  <a:rPr lang="en-GB" sz="1400" b="1" i="0" u="none"/>
                  <a:t>Linked Data &amp; Information</a:t>
                </a:r>
                <a:endParaRPr lang="en-GB" sz="1400" b="0" i="0" u="none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C0C53E9-1713-6D55-70B2-244BF74110C1}"/>
                </a:ext>
              </a:extLst>
            </p:cNvPr>
            <p:cNvGrpSpPr/>
            <p:nvPr/>
          </p:nvGrpSpPr>
          <p:grpSpPr>
            <a:xfrm>
              <a:off x="3613913" y="3754624"/>
              <a:ext cx="1615358" cy="2072889"/>
              <a:chOff x="8989047" y="345140"/>
              <a:chExt cx="1680702" cy="208800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B3A5C32D-7428-81E2-BC87-2545FE2ED9EF}"/>
                  </a:ext>
                </a:extLst>
              </p:cNvPr>
              <p:cNvSpPr/>
              <p:nvPr/>
            </p:nvSpPr>
            <p:spPr>
              <a:xfrm>
                <a:off x="8989047" y="345140"/>
                <a:ext cx="1680702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002F8E"/>
              </a:solidFill>
              <a:ln>
                <a:solidFill>
                  <a:srgbClr val="002060"/>
                </a:solidFill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Rectangle: Rounded Corners 4">
                <a:extLst>
                  <a:ext uri="{FF2B5EF4-FFF2-40B4-BE49-F238E27FC236}">
                    <a16:creationId xmlns:a16="http://schemas.microsoft.com/office/drawing/2014/main" id="{4BC9F6E2-DEE1-BA1C-2E0F-43125C653FC1}"/>
                  </a:ext>
                </a:extLst>
              </p:cNvPr>
              <p:cNvSpPr txBox="1"/>
              <p:nvPr/>
            </p:nvSpPr>
            <p:spPr>
              <a:xfrm>
                <a:off x="9658995" y="802733"/>
                <a:ext cx="913331" cy="113895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>
                    <a:solidFill>
                      <a:schemeClr val="bg1"/>
                    </a:solidFill>
                  </a:rPr>
                  <a:t>7</a:t>
                </a: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. </a:t>
                </a:r>
                <a:r>
                  <a:rPr lang="en-GB" sz="1400" b="1" i="0" u="none"/>
                  <a:t>Modernised  Infrastructure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3ADB745-5903-9C8C-00CB-2E1FE30C6C1E}"/>
                </a:ext>
              </a:extLst>
            </p:cNvPr>
            <p:cNvGrpSpPr/>
            <p:nvPr/>
          </p:nvGrpSpPr>
          <p:grpSpPr>
            <a:xfrm>
              <a:off x="6964183" y="3747068"/>
              <a:ext cx="1583968" cy="2072889"/>
              <a:chOff x="12487314" y="345140"/>
              <a:chExt cx="1648043" cy="20880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02A992D8-067C-7A2B-ACF9-DB38888B2784}"/>
                  </a:ext>
                </a:extLst>
              </p:cNvPr>
              <p:cNvSpPr/>
              <p:nvPr/>
            </p:nvSpPr>
            <p:spPr>
              <a:xfrm>
                <a:off x="12487314" y="345140"/>
                <a:ext cx="1648043" cy="2088000"/>
              </a:xfrm>
              <a:prstGeom prst="roundRect">
                <a:avLst>
                  <a:gd name="adj" fmla="val 10000"/>
                </a:avLst>
              </a:prstGeom>
              <a:solidFill>
                <a:srgbClr val="660066"/>
              </a:solidFill>
              <a:ln>
                <a:solidFill>
                  <a:srgbClr val="6600CC"/>
                </a:solidFill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Rectangle: Rounded Corners 4">
                <a:extLst>
                  <a:ext uri="{FF2B5EF4-FFF2-40B4-BE49-F238E27FC236}">
                    <a16:creationId xmlns:a16="http://schemas.microsoft.com/office/drawing/2014/main" id="{5FDC25E8-49EC-8EB6-E9C2-05CC39985C2F}"/>
                  </a:ext>
                </a:extLst>
              </p:cNvPr>
              <p:cNvSpPr txBox="1"/>
              <p:nvPr/>
            </p:nvSpPr>
            <p:spPr>
              <a:xfrm>
                <a:off x="13119528" y="823855"/>
                <a:ext cx="913332" cy="113895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5344" tIns="85344" rIns="85344" bIns="85344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400" b="1">
                    <a:solidFill>
                      <a:schemeClr val="bg1"/>
                    </a:solidFill>
                  </a:rPr>
                  <a:t>9</a:t>
                </a:r>
                <a:r>
                  <a:rPr lang="en-GB" sz="1400" b="1" kern="1200">
                    <a:solidFill>
                      <a:schemeClr val="bg1"/>
                    </a:solidFill>
                    <a:ea typeface="+mn-ea"/>
                    <a:cs typeface="+mn-cs"/>
                  </a:rPr>
                  <a:t>. </a:t>
                </a:r>
                <a:r>
                  <a:rPr lang="en-GB" sz="1400" b="1" i="0" u="none"/>
                  <a:t>Digital Skills &amp; User Experience 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78A773D-54FA-FF18-9D2F-216797D74BF8}"/>
              </a:ext>
            </a:extLst>
          </p:cNvPr>
          <p:cNvSpPr txBox="1"/>
          <p:nvPr/>
        </p:nvSpPr>
        <p:spPr>
          <a:xfrm>
            <a:off x="149657" y="2757444"/>
            <a:ext cx="204062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lang="en-GB" b="1">
                <a:solidFill>
                  <a:srgbClr val="002060"/>
                </a:solidFill>
                <a:latin typeface="Arial" charset="0"/>
              </a:rPr>
              <a:t>6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core ca</a:t>
            </a:r>
            <a:r>
              <a:rPr lang="en-GB" b="1">
                <a:solidFill>
                  <a:srgbClr val="002060"/>
                </a:solidFill>
                <a:latin typeface="Arial" charset="0"/>
              </a:rPr>
              <a:t>p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abilities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‘the pillars’</a:t>
            </a:r>
            <a:r>
              <a:rPr kumimoji="0" lang="en-GB" sz="1138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45" name="Rectangle 44" descr="Illuminated server room panel">
            <a:extLst>
              <a:ext uri="{FF2B5EF4-FFF2-40B4-BE49-F238E27FC236}">
                <a16:creationId xmlns:a16="http://schemas.microsoft.com/office/drawing/2014/main" id="{3507A6B0-E771-4C28-5FE5-10B99D638AD3}"/>
              </a:ext>
            </a:extLst>
          </p:cNvPr>
          <p:cNvSpPr/>
          <p:nvPr/>
        </p:nvSpPr>
        <p:spPr>
          <a:xfrm>
            <a:off x="1937245" y="5125609"/>
            <a:ext cx="990000" cy="9000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 descr="Man wearing black t-shirt and headset sitting in front of orange and black keyboard in dimly lit room with blue walls">
            <a:extLst>
              <a:ext uri="{FF2B5EF4-FFF2-40B4-BE49-F238E27FC236}">
                <a16:creationId xmlns:a16="http://schemas.microsoft.com/office/drawing/2014/main" id="{26F7A231-2263-03E2-01E3-B43527A13B12}"/>
              </a:ext>
            </a:extLst>
          </p:cNvPr>
          <p:cNvSpPr/>
          <p:nvPr/>
        </p:nvSpPr>
        <p:spPr>
          <a:xfrm>
            <a:off x="8760398" y="5125609"/>
            <a:ext cx="990000" cy="900000"/>
          </a:xfrm>
          <a:prstGeom prst="rect">
            <a:avLst/>
          </a:prstGeom>
          <a:blipFill>
            <a:blip r:embed="rId9"/>
            <a:srcRect/>
            <a:stretch>
              <a:fillRect l="-14000" r="-14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635F77-665C-64B9-70D7-E4A803CB3627}"/>
              </a:ext>
            </a:extLst>
          </p:cNvPr>
          <p:cNvSpPr/>
          <p:nvPr/>
        </p:nvSpPr>
        <p:spPr>
          <a:xfrm>
            <a:off x="5433593" y="5141624"/>
            <a:ext cx="990000" cy="900000"/>
          </a:xfrm>
          <a:prstGeom prst="rect">
            <a:avLst/>
          </a:prstGeom>
          <a:blipFill rotWithShape="1">
            <a:blip r:embed="rId10"/>
            <a:srcRect/>
            <a:stretch>
              <a:fillRect t="-8000" b="-8000"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3" name="Picture 42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C3F5EB65-AC06-AB79-A83B-9E0EE88B75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19022" y="303410"/>
            <a:ext cx="838201" cy="10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164BFD85-07D1-4E16-A8E3-AD9A535A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0" y="173489"/>
            <a:ext cx="4440234" cy="1001086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DDaT Strategic Capability Owners and Board Chairs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516C9A2-289F-4EAD-913C-2F0DD24EA647}"/>
              </a:ext>
            </a:extLst>
          </p:cNvPr>
          <p:cNvPicPr/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34" y="308272"/>
            <a:ext cx="762000" cy="7315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" name="Diagram 46">
            <a:extLst>
              <a:ext uri="{FF2B5EF4-FFF2-40B4-BE49-F238E27FC236}">
                <a16:creationId xmlns:a16="http://schemas.microsoft.com/office/drawing/2014/main" id="{4C26FCBC-19B7-4700-8D69-2E34D1A65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227289"/>
              </p:ext>
            </p:extLst>
          </p:nvPr>
        </p:nvGraphicFramePr>
        <p:xfrm>
          <a:off x="139170" y="-85060"/>
          <a:ext cx="12052830" cy="7581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7" name="Picture 146" descr="A police badge with a crown and a sword&#10;&#10;Description automatically generated">
            <a:extLst>
              <a:ext uri="{FF2B5EF4-FFF2-40B4-BE49-F238E27FC236}">
                <a16:creationId xmlns:a16="http://schemas.microsoft.com/office/drawing/2014/main" id="{76535822-C4B9-803B-C219-8EEFE20DA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8259" y="5500422"/>
            <a:ext cx="1060806" cy="11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9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39cd54-1109-4e99-b690-d04ea427a2c4" xsi:nil="true"/>
    <lcf76f155ced4ddcb4097134ff3c332f xmlns="1ba55cdf-db54-4a87-9256-da9b2b6d1adc">
      <Terms xmlns="http://schemas.microsoft.com/office/infopath/2007/PartnerControls"/>
    </lcf76f155ced4ddcb4097134ff3c332f>
    <SharedWithUsers xmlns="6f39cd54-1109-4e99-b690-d04ea427a2c4">
      <UserInfo>
        <DisplayName>Compton, Ellie</DisplayName>
        <AccountId>11</AccountId>
        <AccountType/>
      </UserInfo>
      <UserInfo>
        <DisplayName>Gallacher, Dean</DisplayName>
        <AccountId>31</AccountId>
        <AccountType/>
      </UserInfo>
      <UserInfo>
        <DisplayName>Bowes, Andrea</DisplayName>
        <AccountId>30</AccountId>
        <AccountType/>
      </UserInfo>
      <UserInfo>
        <DisplayName>Johnson, Nick</DisplayName>
        <AccountId>44</AccountId>
        <AccountType/>
      </UserInfo>
      <UserInfo>
        <DisplayName>Puntin, Alicen</DisplayName>
        <AccountId>28</AccountId>
        <AccountType/>
      </UserInfo>
      <UserInfo>
        <DisplayName>Johnson, Jennifer</DisplayName>
        <AccountId>35</AccountId>
        <AccountType/>
      </UserInfo>
      <UserInfo>
        <DisplayName>Spurr, Alice</DisplayName>
        <AccountId>24</AccountId>
        <AccountType/>
      </UserInfo>
      <UserInfo>
        <DisplayName>Elder, Sean</DisplayName>
        <AccountId>59</AccountId>
        <AccountType/>
      </UserInfo>
      <UserInfo>
        <DisplayName>Harrison, Rachel</DisplayName>
        <AccountId>43</AccountId>
        <AccountType/>
      </UserInfo>
      <UserInfo>
        <DisplayName>Ellis-Ingamells, Rachael</DisplayName>
        <AccountId>57</AccountId>
        <AccountType/>
      </UserInfo>
      <UserInfo>
        <DisplayName>Christie, Natalie</DisplayName>
        <AccountId>60</AccountId>
        <AccountType/>
      </UserInfo>
      <UserInfo>
        <DisplayName>Turner4, Mark</DisplayName>
        <AccountId>69</AccountId>
        <AccountType/>
      </UserInfo>
      <UserInfo>
        <DisplayName>Young, Amanda</DisplayName>
        <AccountId>25</AccountId>
        <AccountType/>
      </UserInfo>
      <UserInfo>
        <DisplayName>King, John</DisplayName>
        <AccountId>100</AccountId>
        <AccountType/>
      </UserInfo>
      <UserInfo>
        <DisplayName>Chaplin, Kaye</DisplayName>
        <AccountId>98</AccountId>
        <AccountType/>
      </UserInfo>
      <UserInfo>
        <DisplayName>Money, Rebecca</DisplayName>
        <AccountId>118</AccountId>
        <AccountType/>
      </UserInfo>
      <UserInfo>
        <DisplayName>Haywood-Cleverly, Nicola</DisplayName>
        <AccountId>38</AccountId>
        <AccountType/>
      </UserInfo>
      <UserInfo>
        <DisplayName>Gray, Amy</DisplayName>
        <AccountId>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E434EA90B9D408AA625B7F8489846" ma:contentTypeVersion="12" ma:contentTypeDescription="Create a new document." ma:contentTypeScope="" ma:versionID="ba2864a83937b6e01141a3b9f192735d">
  <xsd:schema xmlns:xsd="http://www.w3.org/2001/XMLSchema" xmlns:xs="http://www.w3.org/2001/XMLSchema" xmlns:p="http://schemas.microsoft.com/office/2006/metadata/properties" xmlns:ns2="1ba55cdf-db54-4a87-9256-da9b2b6d1adc" xmlns:ns3="6f39cd54-1109-4e99-b690-d04ea427a2c4" targetNamespace="http://schemas.microsoft.com/office/2006/metadata/properties" ma:root="true" ma:fieldsID="5d18d03d61a7d6e90fdaee7225cab651" ns2:_="" ns3:_="">
    <xsd:import namespace="1ba55cdf-db54-4a87-9256-da9b2b6d1adc"/>
    <xsd:import namespace="6f39cd54-1109-4e99-b690-d04ea427a2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55cdf-db54-4a87-9256-da9b2b6d1a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0cf3cff-77b8-43ad-a8f8-fb7566b577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9cd54-1109-4e99-b690-d04ea427a2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0c40963-f9d7-475b-877e-50b01b2f0036}" ma:internalName="TaxCatchAll" ma:showField="CatchAllData" ma:web="6f39cd54-1109-4e99-b690-d04ea427a2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F76571-4E90-4F91-8611-7F78752C4B3D}">
  <ds:schemaRefs>
    <ds:schemaRef ds:uri="1ba55cdf-db54-4a87-9256-da9b2b6d1adc"/>
    <ds:schemaRef ds:uri="6f39cd54-1109-4e99-b690-d04ea427a2c4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60B87827-706E-4489-9B9E-FCD4EEBEDD3C}">
  <ds:schemaRefs>
    <ds:schemaRef ds:uri="1ba55cdf-db54-4a87-9256-da9b2b6d1adc"/>
    <ds:schemaRef ds:uri="6f39cd54-1109-4e99-b690-d04ea427a2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9851F6-2602-43AA-92CC-E6276AF9A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5583</Words>
  <Application>Microsoft Office PowerPoint</Application>
  <PresentationFormat>Widescreen</PresentationFormat>
  <Paragraphs>982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Arial,Sans-Serif</vt:lpstr>
      <vt:lpstr>Bradley Hand ITC</vt:lpstr>
      <vt:lpstr>Calibri</vt:lpstr>
      <vt:lpstr>Calibri Light</vt:lpstr>
      <vt:lpstr>Cavolini</vt:lpstr>
      <vt:lpstr>Consolas</vt:lpstr>
      <vt:lpstr>FSIndustrie-Regular</vt:lpstr>
      <vt:lpstr>Segoe Script</vt:lpstr>
      <vt:lpstr>Wingdings</vt:lpstr>
      <vt:lpstr>1_Office Theme</vt:lpstr>
      <vt:lpstr>2_Office Theme</vt:lpstr>
      <vt:lpstr>Office Theme</vt:lpstr>
      <vt:lpstr>4_Office Theme</vt:lpstr>
      <vt:lpstr>5_office theme</vt:lpstr>
      <vt:lpstr>Lincolnshire Police Digital and Data  Business Plan Tracker   14th December 2023  </vt:lpstr>
      <vt:lpstr>PowerPoint Presentation</vt:lpstr>
      <vt:lpstr>PowerPoint Presentation</vt:lpstr>
      <vt:lpstr>PowerPoint Presentation</vt:lpstr>
      <vt:lpstr>PowerPoint Presentation</vt:lpstr>
      <vt:lpstr>Lincolnshire Police Digital, Data and Technology  Capability Reporting   14th September 2023  </vt:lpstr>
      <vt:lpstr>Digital, Data and Technology Capability Governance</vt:lpstr>
      <vt:lpstr>Digital, Data and Technology (DDaT) Capability Portfolio</vt:lpstr>
      <vt:lpstr>DDaT Strategic Capability Owners and Board Chairs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Lovett, Julia</dc:creator>
  <cp:lastModifiedBy>King, John</cp:lastModifiedBy>
  <cp:revision>4</cp:revision>
  <cp:lastPrinted>2022-04-13T14:34:19Z</cp:lastPrinted>
  <dcterms:created xsi:type="dcterms:W3CDTF">2021-04-19T14:13:30Z</dcterms:created>
  <dcterms:modified xsi:type="dcterms:W3CDTF">2023-12-20T22:02:28Z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d7679a8-b296-4807-8cee-66cc2d806f92_Enabled">
    <vt:lpwstr>true</vt:lpwstr>
  </property>
  <property fmtid="{D5CDD505-2E9C-101B-9397-08002B2CF9AE}" pid="3" name="MSIP_Label_cd7679a8-b296-4807-8cee-66cc2d806f92_SetDate">
    <vt:lpwstr>2021-04-19T14:20:57Z</vt:lpwstr>
  </property>
  <property fmtid="{D5CDD505-2E9C-101B-9397-08002B2CF9AE}" pid="4" name="MSIP_Label_cd7679a8-b296-4807-8cee-66cc2d806f92_Method">
    <vt:lpwstr>Standard</vt:lpwstr>
  </property>
  <property fmtid="{D5CDD505-2E9C-101B-9397-08002B2CF9AE}" pid="5" name="MSIP_Label_cd7679a8-b296-4807-8cee-66cc2d806f92_Name">
    <vt:lpwstr>OFFICIAL</vt:lpwstr>
  </property>
  <property fmtid="{D5CDD505-2E9C-101B-9397-08002B2CF9AE}" pid="6" name="MSIP_Label_cd7679a8-b296-4807-8cee-66cc2d806f92_SiteId">
    <vt:lpwstr>64bdf0f9-219d-4cdc-88ea-2737325b4d26</vt:lpwstr>
  </property>
  <property fmtid="{D5CDD505-2E9C-101B-9397-08002B2CF9AE}" pid="7" name="MSIP_Label_cd7679a8-b296-4807-8cee-66cc2d806f92_ActionId">
    <vt:lpwstr>039d92a0-99d7-4f6b-928f-0e98d23d6433</vt:lpwstr>
  </property>
  <property fmtid="{D5CDD505-2E9C-101B-9397-08002B2CF9AE}" pid="8" name="MSIP_Label_cd7679a8-b296-4807-8cee-66cc2d806f92_ContentBits">
    <vt:lpwstr>0</vt:lpwstr>
  </property>
  <property fmtid="{D5CDD505-2E9C-101B-9397-08002B2CF9AE}" pid="9" name="ContentTypeId">
    <vt:lpwstr>0x0101008E5E434EA90B9D408AA625B7F8489846</vt:lpwstr>
  </property>
  <property fmtid="{D5CDD505-2E9C-101B-9397-08002B2CF9AE}" pid="10" name="MediaServiceImageTags">
    <vt:lpwstr/>
  </property>
</Properties>
</file>